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539" r:id="rId2"/>
    <p:sldId id="907" r:id="rId3"/>
    <p:sldId id="912" r:id="rId4"/>
    <p:sldId id="914" r:id="rId5"/>
    <p:sldId id="908" r:id="rId6"/>
    <p:sldId id="917" r:id="rId7"/>
    <p:sldId id="953" r:id="rId8"/>
    <p:sldId id="952" r:id="rId9"/>
    <p:sldId id="919" r:id="rId10"/>
    <p:sldId id="918" r:id="rId11"/>
    <p:sldId id="910" r:id="rId12"/>
    <p:sldId id="911" r:id="rId13"/>
    <p:sldId id="1004" r:id="rId14"/>
    <p:sldId id="1005" r:id="rId15"/>
    <p:sldId id="1006" r:id="rId16"/>
    <p:sldId id="1007" r:id="rId17"/>
    <p:sldId id="1008" r:id="rId18"/>
    <p:sldId id="1009" r:id="rId19"/>
    <p:sldId id="1010" r:id="rId20"/>
    <p:sldId id="1011" r:id="rId21"/>
    <p:sldId id="1012" r:id="rId22"/>
    <p:sldId id="1013" r:id="rId23"/>
    <p:sldId id="1014" r:id="rId24"/>
    <p:sldId id="1015" r:id="rId25"/>
    <p:sldId id="1016" r:id="rId26"/>
    <p:sldId id="1017" r:id="rId27"/>
    <p:sldId id="1018" r:id="rId28"/>
    <p:sldId id="920" r:id="rId29"/>
    <p:sldId id="890" r:id="rId30"/>
    <p:sldId id="944" r:id="rId31"/>
    <p:sldId id="921" r:id="rId32"/>
    <p:sldId id="894" r:id="rId33"/>
    <p:sldId id="872" r:id="rId34"/>
    <p:sldId id="922" r:id="rId35"/>
    <p:sldId id="923" r:id="rId36"/>
    <p:sldId id="925" r:id="rId37"/>
    <p:sldId id="954" r:id="rId38"/>
    <p:sldId id="891" r:id="rId39"/>
    <p:sldId id="955" r:id="rId40"/>
    <p:sldId id="993" r:id="rId41"/>
    <p:sldId id="889" r:id="rId42"/>
    <p:sldId id="926" r:id="rId43"/>
    <p:sldId id="927" r:id="rId44"/>
    <p:sldId id="929" r:id="rId45"/>
    <p:sldId id="930" r:id="rId46"/>
    <p:sldId id="970" r:id="rId47"/>
    <p:sldId id="931" r:id="rId48"/>
    <p:sldId id="883" r:id="rId49"/>
    <p:sldId id="956" r:id="rId50"/>
    <p:sldId id="948" r:id="rId51"/>
    <p:sldId id="949" r:id="rId52"/>
    <p:sldId id="950" r:id="rId53"/>
    <p:sldId id="951" r:id="rId54"/>
    <p:sldId id="957" r:id="rId55"/>
    <p:sldId id="958" r:id="rId56"/>
    <p:sldId id="959" r:id="rId57"/>
    <p:sldId id="960" r:id="rId58"/>
    <p:sldId id="961" r:id="rId59"/>
    <p:sldId id="994" r:id="rId60"/>
    <p:sldId id="995" r:id="rId61"/>
    <p:sldId id="996" r:id="rId62"/>
    <p:sldId id="932" r:id="rId63"/>
    <p:sldId id="886" r:id="rId64"/>
    <p:sldId id="885" r:id="rId65"/>
    <p:sldId id="965" r:id="rId66"/>
    <p:sldId id="963" r:id="rId67"/>
    <p:sldId id="964" r:id="rId68"/>
    <p:sldId id="888" r:id="rId69"/>
    <p:sldId id="966" r:id="rId70"/>
    <p:sldId id="976" r:id="rId71"/>
    <p:sldId id="896" r:id="rId72"/>
    <p:sldId id="992" r:id="rId73"/>
    <p:sldId id="972" r:id="rId74"/>
    <p:sldId id="973" r:id="rId75"/>
    <p:sldId id="904" r:id="rId76"/>
    <p:sldId id="1000" r:id="rId77"/>
    <p:sldId id="998" r:id="rId78"/>
    <p:sldId id="999" r:id="rId79"/>
    <p:sldId id="1001" r:id="rId80"/>
    <p:sldId id="1003" r:id="rId81"/>
    <p:sldId id="1002" r:id="rId82"/>
  </p:sldIdLst>
  <p:sldSz cx="9144000" cy="6858000" type="screen4x3"/>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ente Hernandez, Andres Vicente" initials="AHAV" lastIdx="4" clrIdx="0">
    <p:extLst>
      <p:ext uri="{19B8F6BF-5375-455C-9EA6-DF929625EA0E}">
        <p15:presenceInfo xmlns:p15="http://schemas.microsoft.com/office/powerpoint/2012/main" userId="S-1-5-21-1547161642-412668190-682003330-1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BB9"/>
    <a:srgbClr val="335885"/>
    <a:srgbClr val="F6F2D9"/>
    <a:srgbClr val="7A9FCC"/>
    <a:srgbClr val="ABC473"/>
    <a:srgbClr val="E6E6E6"/>
    <a:srgbClr val="88A9D2"/>
    <a:srgbClr val="7CA1CE"/>
    <a:srgbClr val="5B89C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23" autoAdjust="0"/>
    <p:restoredTop sz="94138" autoAdjust="0"/>
  </p:normalViewPr>
  <p:slideViewPr>
    <p:cSldViewPr>
      <p:cViewPr varScale="1">
        <p:scale>
          <a:sx n="110" d="100"/>
          <a:sy n="110" d="100"/>
        </p:scale>
        <p:origin x="1470" y="96"/>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69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Support\Desktop\Max%20rate%20lin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upport\Desktop\Max%20rate%20lin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Country classification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393093093093095E-2"/>
          <c:y val="0.20210421359213518"/>
          <c:w val="0.89063093093093093"/>
          <c:h val="0.7051099630643024"/>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Feuil1!$D$3:$E$3</c:f>
              <c:strCache>
                <c:ptCount val="2"/>
                <c:pt idx="0">
                  <c:v>Countries in group III</c:v>
                </c:pt>
                <c:pt idx="1">
                  <c:v>Countries in group IV</c:v>
                </c:pt>
              </c:strCache>
            </c:strRef>
          </c:cat>
          <c:val>
            <c:numRef>
              <c:f>Feuil1!$D$4:$E$4</c:f>
              <c:numCache>
                <c:formatCode>0.00%</c:formatCode>
                <c:ptCount val="2"/>
                <c:pt idx="0">
                  <c:v>0.1111111111111111</c:v>
                </c:pt>
                <c:pt idx="1">
                  <c:v>0.88888888888888884</c:v>
                </c:pt>
              </c:numCache>
            </c:numRef>
          </c:val>
          <c:extLst>
            <c:ext xmlns:c16="http://schemas.microsoft.com/office/drawing/2014/chart" uri="{C3380CC4-5D6E-409C-BE32-E72D297353CC}">
              <c16:uniqueId val="{00000000-C63B-4C6E-B330-F0BFAEA9FA1C}"/>
            </c:ext>
          </c:extLst>
        </c:ser>
        <c:dLbls>
          <c:showLegendKey val="0"/>
          <c:showVal val="0"/>
          <c:showCatName val="0"/>
          <c:showSerName val="0"/>
          <c:showPercent val="0"/>
          <c:showBubbleSize val="0"/>
        </c:dLbls>
        <c:gapWidth val="219"/>
        <c:overlap val="-27"/>
        <c:axId val="509647136"/>
        <c:axId val="508519688"/>
      </c:barChart>
      <c:catAx>
        <c:axId val="50964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8519688"/>
        <c:crosses val="autoZero"/>
        <c:auto val="1"/>
        <c:lblAlgn val="ctr"/>
        <c:lblOffset val="100"/>
        <c:noMultiLvlLbl val="0"/>
      </c:catAx>
      <c:valAx>
        <c:axId val="508519688"/>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6471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537375074267107E-2"/>
          <c:y val="0.26410897655362559"/>
          <c:w val="0.87232174103237092"/>
          <c:h val="0.60677583443109495"/>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Feuil1!$J$51:$L$51</c:f>
              <c:strCache>
                <c:ptCount val="3"/>
                <c:pt idx="0">
                  <c:v>P/G format: at floor rate</c:v>
                </c:pt>
                <c:pt idx="1">
                  <c:v>E format: at floor rate</c:v>
                </c:pt>
                <c:pt idx="2">
                  <c:v>Participation in QS link</c:v>
                </c:pt>
              </c:strCache>
            </c:strRef>
          </c:cat>
          <c:val>
            <c:numRef>
              <c:f>Feuil1!$J$52:$L$52</c:f>
              <c:numCache>
                <c:formatCode>0%</c:formatCode>
                <c:ptCount val="3"/>
                <c:pt idx="0">
                  <c:v>1</c:v>
                </c:pt>
                <c:pt idx="1">
                  <c:v>1</c:v>
                </c:pt>
                <c:pt idx="2">
                  <c:v>1.9999999999999999E-6</c:v>
                </c:pt>
              </c:numCache>
            </c:numRef>
          </c:val>
          <c:extLst>
            <c:ext xmlns:c16="http://schemas.microsoft.com/office/drawing/2014/chart" uri="{C3380CC4-5D6E-409C-BE32-E72D297353CC}">
              <c16:uniqueId val="{00000000-88CE-4ED9-9205-F6A4CCBE3AEA}"/>
            </c:ext>
          </c:extLst>
        </c:ser>
        <c:dLbls>
          <c:dLblPos val="outEnd"/>
          <c:showLegendKey val="0"/>
          <c:showVal val="1"/>
          <c:showCatName val="0"/>
          <c:showSerName val="0"/>
          <c:showPercent val="0"/>
          <c:showBubbleSize val="0"/>
        </c:dLbls>
        <c:gapWidth val="219"/>
        <c:overlap val="-27"/>
        <c:axId val="652696200"/>
        <c:axId val="652698824"/>
      </c:barChart>
      <c:catAx>
        <c:axId val="65269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2698824"/>
        <c:crosses val="autoZero"/>
        <c:auto val="1"/>
        <c:lblAlgn val="ctr"/>
        <c:lblOffset val="100"/>
        <c:noMultiLvlLbl val="0"/>
      </c:catAx>
      <c:valAx>
        <c:axId val="65269882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6962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Feuil1!$J$72:$O$72</c:f>
              <c:strCache>
                <c:ptCount val="6"/>
                <c:pt idx="0">
                  <c:v>P/G format: at floor rate</c:v>
                </c:pt>
                <c:pt idx="1">
                  <c:v>P/G format: above floor rate</c:v>
                </c:pt>
                <c:pt idx="2">
                  <c:v>E format: at floor rate </c:v>
                </c:pt>
                <c:pt idx="3">
                  <c:v>E format: above floor rate</c:v>
                </c:pt>
                <c:pt idx="4">
                  <c:v>E format: at ceiling rate</c:v>
                </c:pt>
                <c:pt idx="5">
                  <c:v>Participation in QS link</c:v>
                </c:pt>
              </c:strCache>
            </c:strRef>
          </c:cat>
          <c:val>
            <c:numRef>
              <c:f>Feuil1!$J$73:$O$73</c:f>
              <c:numCache>
                <c:formatCode>0.00%</c:formatCode>
                <c:ptCount val="6"/>
                <c:pt idx="0">
                  <c:v>0.95</c:v>
                </c:pt>
                <c:pt idx="1">
                  <c:v>0.05</c:v>
                </c:pt>
                <c:pt idx="2">
                  <c:v>0.72499999999999998</c:v>
                </c:pt>
                <c:pt idx="3">
                  <c:v>0.15</c:v>
                </c:pt>
                <c:pt idx="4">
                  <c:v>0.125</c:v>
                </c:pt>
                <c:pt idx="5">
                  <c:v>0.1</c:v>
                </c:pt>
              </c:numCache>
            </c:numRef>
          </c:val>
          <c:extLst>
            <c:ext xmlns:c16="http://schemas.microsoft.com/office/drawing/2014/chart" uri="{C3380CC4-5D6E-409C-BE32-E72D297353CC}">
              <c16:uniqueId val="{00000000-B195-455C-BE50-291EB6116324}"/>
            </c:ext>
          </c:extLst>
        </c:ser>
        <c:dLbls>
          <c:showLegendKey val="0"/>
          <c:showVal val="0"/>
          <c:showCatName val="0"/>
          <c:showSerName val="0"/>
          <c:showPercent val="0"/>
          <c:showBubbleSize val="0"/>
        </c:dLbls>
        <c:gapWidth val="219"/>
        <c:overlap val="-27"/>
        <c:axId val="411855368"/>
        <c:axId val="649214400"/>
      </c:barChart>
      <c:catAx>
        <c:axId val="41185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9214400"/>
        <c:crosses val="autoZero"/>
        <c:auto val="1"/>
        <c:lblAlgn val="ctr"/>
        <c:lblOffset val="100"/>
        <c:noMultiLvlLbl val="0"/>
      </c:catAx>
      <c:valAx>
        <c:axId val="64921440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8553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944457653738334E-2"/>
          <c:y val="4.1410551961036102E-2"/>
          <c:w val="0.9014311552513854"/>
          <c:h val="0.86348346944087317"/>
        </c:manualLayout>
      </c:layout>
      <c:scatterChart>
        <c:scatterStyle val="lineMarker"/>
        <c:varyColors val="0"/>
        <c:ser>
          <c:idx val="0"/>
          <c:order val="0"/>
          <c:tx>
            <c:v>Domestic rates</c:v>
          </c:tx>
          <c:spPr>
            <a:ln w="25400" cap="rnd">
              <a:noFill/>
              <a:round/>
            </a:ln>
            <a:effectLst/>
          </c:spPr>
          <c:marker>
            <c:symbol val="circle"/>
            <c:size val="5"/>
            <c:spPr>
              <a:solidFill>
                <a:schemeClr val="accent1"/>
              </a:solidFill>
              <a:ln w="9525">
                <a:solidFill>
                  <a:schemeClr val="accent1"/>
                </a:solidFill>
              </a:ln>
              <a:effectLst/>
            </c:spPr>
          </c:marker>
          <c:xVal>
            <c:numRef>
              <c:f>'1. Transition_tool (2)'!$H$15:$H$26</c:f>
              <c:numCache>
                <c:formatCode>0.000</c:formatCode>
                <c:ptCount val="12"/>
                <c:pt idx="0">
                  <c:v>0</c:v>
                </c:pt>
                <c:pt idx="1">
                  <c:v>0.02</c:v>
                </c:pt>
                <c:pt idx="2">
                  <c:v>3.5000000000000003E-2</c:v>
                </c:pt>
                <c:pt idx="3">
                  <c:v>7.4999999999999997E-2</c:v>
                </c:pt>
                <c:pt idx="4">
                  <c:v>0.17499999999999999</c:v>
                </c:pt>
                <c:pt idx="5">
                  <c:v>0.25</c:v>
                </c:pt>
                <c:pt idx="6">
                  <c:v>0.375</c:v>
                </c:pt>
                <c:pt idx="7">
                  <c:v>0.5</c:v>
                </c:pt>
                <c:pt idx="8">
                  <c:v>0.75</c:v>
                </c:pt>
                <c:pt idx="9">
                  <c:v>1</c:v>
                </c:pt>
                <c:pt idx="10">
                  <c:v>1.5</c:v>
                </c:pt>
                <c:pt idx="11">
                  <c:v>2</c:v>
                </c:pt>
              </c:numCache>
            </c:numRef>
          </c:xVal>
          <c:yVal>
            <c:numRef>
              <c:f>'1. Transition_tool (2)'!$I$15:$I$26</c:f>
              <c:numCache>
                <c:formatCode>0.0000</c:formatCode>
                <c:ptCount val="12"/>
                <c:pt idx="1">
                  <c:v>2.2581820474499996</c:v>
                </c:pt>
                <c:pt idx="2">
                  <c:v>2.2581820474499996</c:v>
                </c:pt>
                <c:pt idx="3">
                  <c:v>2.2581820474499996</c:v>
                </c:pt>
                <c:pt idx="4">
                  <c:v>2.2581820474499996</c:v>
                </c:pt>
                <c:pt idx="5">
                  <c:v>2.2581820474499996</c:v>
                </c:pt>
                <c:pt idx="6">
                  <c:v>2.2581820474499996</c:v>
                </c:pt>
                <c:pt idx="7">
                  <c:v>2.2581820474499996</c:v>
                </c:pt>
                <c:pt idx="8">
                  <c:v>3.7636367457499995</c:v>
                </c:pt>
                <c:pt idx="9">
                  <c:v>3.7636367457499995</c:v>
                </c:pt>
                <c:pt idx="10">
                  <c:v>5.8581824129499989</c:v>
                </c:pt>
                <c:pt idx="11">
                  <c:v>5.8581824129499989</c:v>
                </c:pt>
              </c:numCache>
            </c:numRef>
          </c:yVal>
          <c:smooth val="0"/>
          <c:extLst>
            <c:ext xmlns:c16="http://schemas.microsoft.com/office/drawing/2014/chart" uri="{C3380CC4-5D6E-409C-BE32-E72D297353CC}">
              <c16:uniqueId val="{00000000-DD5E-49DA-90C9-74A84EAD337D}"/>
            </c:ext>
          </c:extLst>
        </c:ser>
        <c:ser>
          <c:idx val="1"/>
          <c:order val="1"/>
          <c:tx>
            <c:strRef>
              <c:f>'1. Transition_tool (2)'!$J$14</c:f>
              <c:strCache>
                <c:ptCount val="1"/>
                <c:pt idx="0">
                  <c:v>  Ceiling rate</c:v>
                </c:pt>
              </c:strCache>
            </c:strRef>
          </c:tx>
          <c:spPr>
            <a:ln w="19050" cap="rnd">
              <a:solidFill>
                <a:srgbClr val="1F497D"/>
              </a:solidFill>
              <a:prstDash val="sysDot"/>
              <a:round/>
            </a:ln>
            <a:effectLst/>
          </c:spPr>
          <c:marker>
            <c:symbol val="none"/>
          </c:marker>
          <c:xVal>
            <c:numRef>
              <c:f>'1. Transition_tool (2)'!$H$15:$H$26</c:f>
              <c:numCache>
                <c:formatCode>0.000</c:formatCode>
                <c:ptCount val="12"/>
                <c:pt idx="0">
                  <c:v>0</c:v>
                </c:pt>
                <c:pt idx="1">
                  <c:v>0.02</c:v>
                </c:pt>
                <c:pt idx="2">
                  <c:v>3.5000000000000003E-2</c:v>
                </c:pt>
                <c:pt idx="3">
                  <c:v>7.4999999999999997E-2</c:v>
                </c:pt>
                <c:pt idx="4">
                  <c:v>0.17499999999999999</c:v>
                </c:pt>
                <c:pt idx="5">
                  <c:v>0.25</c:v>
                </c:pt>
                <c:pt idx="6">
                  <c:v>0.375</c:v>
                </c:pt>
                <c:pt idx="7">
                  <c:v>0.5</c:v>
                </c:pt>
                <c:pt idx="8">
                  <c:v>0.75</c:v>
                </c:pt>
                <c:pt idx="9">
                  <c:v>1</c:v>
                </c:pt>
                <c:pt idx="10">
                  <c:v>1.5</c:v>
                </c:pt>
                <c:pt idx="11">
                  <c:v>2</c:v>
                </c:pt>
              </c:numCache>
            </c:numRef>
          </c:xVal>
          <c:yVal>
            <c:numRef>
              <c:f>'1. Transition_tool (2)'!$J$15:$J$26</c:f>
              <c:numCache>
                <c:formatCode>0.000</c:formatCode>
                <c:ptCount val="12"/>
                <c:pt idx="0">
                  <c:v>1.8946996136854004</c:v>
                </c:pt>
                <c:pt idx="1">
                  <c:v>1.9372421792513004</c:v>
                </c:pt>
                <c:pt idx="2">
                  <c:v>1.9691491034257254</c:v>
                </c:pt>
                <c:pt idx="3">
                  <c:v>2.0542342345575251</c:v>
                </c:pt>
                <c:pt idx="4">
                  <c:v>2.2669470623870249</c:v>
                </c:pt>
                <c:pt idx="5">
                  <c:v>2.42648168325915</c:v>
                </c:pt>
                <c:pt idx="6">
                  <c:v>2.6923727180460246</c:v>
                </c:pt>
                <c:pt idx="7">
                  <c:v>2.9582637528328997</c:v>
                </c:pt>
                <c:pt idx="8">
                  <c:v>3.4900458224066488</c:v>
                </c:pt>
                <c:pt idx="9">
                  <c:v>4.0218278919803989</c:v>
                </c:pt>
                <c:pt idx="10">
                  <c:v>5.0853920311278973</c:v>
                </c:pt>
                <c:pt idx="11">
                  <c:v>6.1489561702753965</c:v>
                </c:pt>
              </c:numCache>
            </c:numRef>
          </c:yVal>
          <c:smooth val="0"/>
          <c:extLst>
            <c:ext xmlns:c16="http://schemas.microsoft.com/office/drawing/2014/chart" uri="{C3380CC4-5D6E-409C-BE32-E72D297353CC}">
              <c16:uniqueId val="{00000002-DD5E-49DA-90C9-74A84EAD337D}"/>
            </c:ext>
          </c:extLst>
        </c:ser>
        <c:dLbls>
          <c:showLegendKey val="0"/>
          <c:showVal val="0"/>
          <c:showCatName val="0"/>
          <c:showSerName val="0"/>
          <c:showPercent val="0"/>
          <c:showBubbleSize val="0"/>
        </c:dLbls>
        <c:axId val="416729432"/>
        <c:axId val="416732176"/>
      </c:scatterChart>
      <c:valAx>
        <c:axId val="416729432"/>
        <c:scaling>
          <c:orientation val="minMax"/>
          <c:max val="2.1"/>
          <c:min val="0"/>
        </c:scaling>
        <c:delete val="0"/>
        <c:axPos val="b"/>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464646"/>
                </a:solidFill>
                <a:latin typeface="Arial" panose="020B0604020202020204" pitchFamily="34" charset="0"/>
                <a:ea typeface="+mn-ea"/>
                <a:cs typeface="Arial" panose="020B0604020202020204" pitchFamily="34" charset="0"/>
              </a:defRPr>
            </a:pPr>
            <a:endParaRPr lang="en-US"/>
          </a:p>
        </c:txPr>
        <c:crossAx val="416732176"/>
        <c:crosses val="autoZero"/>
        <c:crossBetween val="midCat"/>
      </c:valAx>
      <c:valAx>
        <c:axId val="4167321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464646"/>
                </a:solidFill>
                <a:latin typeface="Arial" panose="020B0604020202020204" pitchFamily="34" charset="0"/>
                <a:ea typeface="+mn-ea"/>
                <a:cs typeface="Arial" panose="020B0604020202020204" pitchFamily="34" charset="0"/>
              </a:defRPr>
            </a:pPr>
            <a:endParaRPr lang="en-US"/>
          </a:p>
        </c:txPr>
        <c:crossAx val="416729432"/>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rgbClr val="464646"/>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33051551031909482"/>
          <c:y val="0.95843540085152945"/>
          <c:w val="0.50225230363844175"/>
          <c:h val="4.15645708272922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78979917536829E-2"/>
          <c:y val="2.9230977854849016E-2"/>
          <c:w val="0.93467580772922232"/>
          <c:h val="0.86348346944087317"/>
        </c:manualLayout>
      </c:layout>
      <c:areaChart>
        <c:grouping val="standard"/>
        <c:varyColors val="0"/>
        <c:ser>
          <c:idx val="1"/>
          <c:order val="1"/>
          <c:tx>
            <c:strRef>
              <c:f>'SDR - 2021 zoom'!$E$22</c:f>
              <c:strCache>
                <c:ptCount val="1"/>
                <c:pt idx="0">
                  <c:v>  Self-declared</c:v>
                </c:pt>
              </c:strCache>
            </c:strRef>
          </c:tx>
          <c:spPr>
            <a:solidFill>
              <a:schemeClr val="tx2">
                <a:lumMod val="40000"/>
                <a:lumOff val="60000"/>
                <a:alpha val="62000"/>
              </a:schemeClr>
            </a:solidFill>
            <a:ln>
              <a:noFill/>
            </a:ln>
            <a:effectLst/>
          </c:spPr>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zoom'!$E$23:$E$123</c:f>
              <c:numCache>
                <c:formatCode>General</c:formatCode>
                <c:ptCount val="101"/>
                <c:pt idx="0">
                  <c:v>0.87629999999999997</c:v>
                </c:pt>
                <c:pt idx="1">
                  <c:v>0.88615549999999998</c:v>
                </c:pt>
                <c:pt idx="2">
                  <c:v>0.896011</c:v>
                </c:pt>
                <c:pt idx="3">
                  <c:v>0.90586649999999991</c:v>
                </c:pt>
                <c:pt idx="4">
                  <c:v>0.91572199999999992</c:v>
                </c:pt>
                <c:pt idx="5">
                  <c:v>0.92557749999999994</c:v>
                </c:pt>
                <c:pt idx="6">
                  <c:v>0.93543299999999996</c:v>
                </c:pt>
                <c:pt idx="7">
                  <c:v>0.94528849999999998</c:v>
                </c:pt>
                <c:pt idx="8">
                  <c:v>0.95514399999999999</c:v>
                </c:pt>
                <c:pt idx="9">
                  <c:v>0.96499950000000001</c:v>
                </c:pt>
                <c:pt idx="10">
                  <c:v>0.97485500000000003</c:v>
                </c:pt>
                <c:pt idx="11">
                  <c:v>0.98471049999999993</c:v>
                </c:pt>
                <c:pt idx="12">
                  <c:v>0.99456599999999995</c:v>
                </c:pt>
                <c:pt idx="13">
                  <c:v>1.0044214999999999</c:v>
                </c:pt>
                <c:pt idx="14">
                  <c:v>1.0142769999999999</c:v>
                </c:pt>
                <c:pt idx="15">
                  <c:v>1.0241324999999999</c:v>
                </c:pt>
                <c:pt idx="16">
                  <c:v>1.0339879999999999</c:v>
                </c:pt>
                <c:pt idx="17">
                  <c:v>1.0438434999999999</c:v>
                </c:pt>
                <c:pt idx="18">
                  <c:v>1.0536989999999999</c:v>
                </c:pt>
                <c:pt idx="19">
                  <c:v>1.0635545</c:v>
                </c:pt>
                <c:pt idx="20">
                  <c:v>1.07341</c:v>
                </c:pt>
                <c:pt idx="21">
                  <c:v>1.0832655</c:v>
                </c:pt>
                <c:pt idx="22">
                  <c:v>1.093121</c:v>
                </c:pt>
                <c:pt idx="23">
                  <c:v>1.1029765</c:v>
                </c:pt>
                <c:pt idx="24">
                  <c:v>1.112832</c:v>
                </c:pt>
                <c:pt idx="25">
                  <c:v>1.1226875000000001</c:v>
                </c:pt>
                <c:pt idx="26">
                  <c:v>1.1325430000000001</c:v>
                </c:pt>
                <c:pt idx="27">
                  <c:v>1.1423985000000001</c:v>
                </c:pt>
                <c:pt idx="28">
                  <c:v>1.1522540000000001</c:v>
                </c:pt>
                <c:pt idx="29">
                  <c:v>1.1621094999999999</c:v>
                </c:pt>
                <c:pt idx="30">
                  <c:v>1.1719649999999999</c:v>
                </c:pt>
                <c:pt idx="31">
                  <c:v>1.1818204999999999</c:v>
                </c:pt>
                <c:pt idx="32">
                  <c:v>1.191676</c:v>
                </c:pt>
                <c:pt idx="33">
                  <c:v>1.2015315</c:v>
                </c:pt>
                <c:pt idx="34">
                  <c:v>1.211387</c:v>
                </c:pt>
                <c:pt idx="35">
                  <c:v>1.2212424999999998</c:v>
                </c:pt>
                <c:pt idx="36">
                  <c:v>1.2310979999999998</c:v>
                </c:pt>
                <c:pt idx="37">
                  <c:v>1.2409534999999998</c:v>
                </c:pt>
                <c:pt idx="38">
                  <c:v>1.2508089999999998</c:v>
                </c:pt>
                <c:pt idx="39">
                  <c:v>1.2606644999999999</c:v>
                </c:pt>
                <c:pt idx="40">
                  <c:v>1.2705199999999999</c:v>
                </c:pt>
                <c:pt idx="41">
                  <c:v>1.2803754999999999</c:v>
                </c:pt>
                <c:pt idx="42">
                  <c:v>1.2902309999999999</c:v>
                </c:pt>
                <c:pt idx="43">
                  <c:v>1.3000864999999999</c:v>
                </c:pt>
                <c:pt idx="44">
                  <c:v>1.3099419999999999</c:v>
                </c:pt>
                <c:pt idx="45">
                  <c:v>1.3197975</c:v>
                </c:pt>
                <c:pt idx="46">
                  <c:v>1.329653</c:v>
                </c:pt>
                <c:pt idx="47">
                  <c:v>1.3395085</c:v>
                </c:pt>
                <c:pt idx="48">
                  <c:v>1.349364</c:v>
                </c:pt>
                <c:pt idx="49">
                  <c:v>1.3592195</c:v>
                </c:pt>
                <c:pt idx="50">
                  <c:v>1.369075</c:v>
                </c:pt>
                <c:pt idx="51">
                  <c:v>1.3789305000000001</c:v>
                </c:pt>
                <c:pt idx="52">
                  <c:v>1.3887860000000001</c:v>
                </c:pt>
                <c:pt idx="53">
                  <c:v>1.3986415000000001</c:v>
                </c:pt>
                <c:pt idx="54">
                  <c:v>1.4084970000000001</c:v>
                </c:pt>
                <c:pt idx="55">
                  <c:v>1.4183525000000001</c:v>
                </c:pt>
                <c:pt idx="56">
                  <c:v>1.4282080000000001</c:v>
                </c:pt>
                <c:pt idx="57">
                  <c:v>1.4380634999999997</c:v>
                </c:pt>
                <c:pt idx="58">
                  <c:v>1.4479189999999997</c:v>
                </c:pt>
                <c:pt idx="59">
                  <c:v>1.4577744999999998</c:v>
                </c:pt>
                <c:pt idx="60">
                  <c:v>1.4676299999999998</c:v>
                </c:pt>
                <c:pt idx="61">
                  <c:v>1.4774854999999998</c:v>
                </c:pt>
                <c:pt idx="62">
                  <c:v>1.4873409999999998</c:v>
                </c:pt>
                <c:pt idx="63">
                  <c:v>1.4971964999999998</c:v>
                </c:pt>
                <c:pt idx="64">
                  <c:v>1.5070519999999998</c:v>
                </c:pt>
                <c:pt idx="65">
                  <c:v>1.5169074999999999</c:v>
                </c:pt>
                <c:pt idx="66">
                  <c:v>1.5267629999999999</c:v>
                </c:pt>
                <c:pt idx="67">
                  <c:v>1.5366184999999999</c:v>
                </c:pt>
                <c:pt idx="68">
                  <c:v>1.5464739999999999</c:v>
                </c:pt>
                <c:pt idx="69">
                  <c:v>1.5563294999999999</c:v>
                </c:pt>
                <c:pt idx="70">
                  <c:v>1.5661849999999999</c:v>
                </c:pt>
                <c:pt idx="71">
                  <c:v>1.5760405</c:v>
                </c:pt>
                <c:pt idx="72">
                  <c:v>1.585896</c:v>
                </c:pt>
                <c:pt idx="73">
                  <c:v>1.5957515</c:v>
                </c:pt>
                <c:pt idx="74">
                  <c:v>1.605607</c:v>
                </c:pt>
                <c:pt idx="75">
                  <c:v>1.6154625</c:v>
                </c:pt>
                <c:pt idx="76">
                  <c:v>1.625318</c:v>
                </c:pt>
                <c:pt idx="77">
                  <c:v>1.6351735000000001</c:v>
                </c:pt>
                <c:pt idx="78">
                  <c:v>1.6450290000000001</c:v>
                </c:pt>
                <c:pt idx="79">
                  <c:v>1.6548845000000001</c:v>
                </c:pt>
                <c:pt idx="80">
                  <c:v>1.6647400000000001</c:v>
                </c:pt>
                <c:pt idx="81">
                  <c:v>1.6745955000000001</c:v>
                </c:pt>
                <c:pt idx="82">
                  <c:v>1.6844509999999997</c:v>
                </c:pt>
                <c:pt idx="83">
                  <c:v>1.6943064999999997</c:v>
                </c:pt>
                <c:pt idx="84">
                  <c:v>1.7041619999999997</c:v>
                </c:pt>
                <c:pt idx="85">
                  <c:v>1.7140174999999997</c:v>
                </c:pt>
                <c:pt idx="86">
                  <c:v>1.7238729999999998</c:v>
                </c:pt>
                <c:pt idx="87">
                  <c:v>1.7337284999999998</c:v>
                </c:pt>
                <c:pt idx="88">
                  <c:v>1.7435839999999998</c:v>
                </c:pt>
                <c:pt idx="89">
                  <c:v>1.7534394999999998</c:v>
                </c:pt>
                <c:pt idx="90">
                  <c:v>1.7632949999999998</c:v>
                </c:pt>
                <c:pt idx="91">
                  <c:v>1.7731504999999999</c:v>
                </c:pt>
                <c:pt idx="92">
                  <c:v>1.7830059999999999</c:v>
                </c:pt>
                <c:pt idx="93">
                  <c:v>1.7928614999999999</c:v>
                </c:pt>
                <c:pt idx="94">
                  <c:v>1.8027169999999999</c:v>
                </c:pt>
                <c:pt idx="95">
                  <c:v>1.8125724999999999</c:v>
                </c:pt>
                <c:pt idx="96">
                  <c:v>1.8224279999999999</c:v>
                </c:pt>
                <c:pt idx="97">
                  <c:v>1.8322835</c:v>
                </c:pt>
                <c:pt idx="98">
                  <c:v>1.842139</c:v>
                </c:pt>
                <c:pt idx="99">
                  <c:v>1.8519945</c:v>
                </c:pt>
                <c:pt idx="100">
                  <c:v>1.86185</c:v>
                </c:pt>
              </c:numCache>
            </c:numRef>
          </c:val>
          <c:extLst>
            <c:ext xmlns:c16="http://schemas.microsoft.com/office/drawing/2014/chart" uri="{C3380CC4-5D6E-409C-BE32-E72D297353CC}">
              <c16:uniqueId val="{00000000-E53C-4CE5-87C9-C2F708DC3964}"/>
            </c:ext>
          </c:extLst>
        </c:ser>
        <c:dLbls>
          <c:showLegendKey val="0"/>
          <c:showVal val="0"/>
          <c:showCatName val="0"/>
          <c:showSerName val="0"/>
          <c:showPercent val="0"/>
          <c:showBubbleSize val="0"/>
        </c:dLbls>
        <c:axId val="416729432"/>
        <c:axId val="416732176"/>
      </c:areaChart>
      <c:lineChart>
        <c:grouping val="standard"/>
        <c:varyColors val="0"/>
        <c:ser>
          <c:idx val="0"/>
          <c:order val="0"/>
          <c:tx>
            <c:v>Domestic rates</c:v>
          </c:tx>
          <c:spPr>
            <a:ln w="19050" cap="rnd">
              <a:noFill/>
              <a:bevel/>
            </a:ln>
            <a:effectLst/>
          </c:spPr>
          <c:marker>
            <c:symbol val="circle"/>
            <c:size val="5"/>
            <c:spPr>
              <a:noFill/>
              <a:ln w="9525">
                <a:noFill/>
              </a:ln>
              <a:effectLst/>
            </c:spPr>
          </c:marker>
          <c:dPt>
            <c:idx val="4"/>
            <c:marker>
              <c:symbol val="circle"/>
              <c:size val="5"/>
              <c:spPr>
                <a:solidFill>
                  <a:srgbClr val="002060"/>
                </a:solidFill>
                <a:ln w="9525">
                  <a:noFill/>
                </a:ln>
                <a:effectLst/>
              </c:spPr>
            </c:marker>
            <c:bubble3D val="0"/>
            <c:extLst>
              <c:ext xmlns:c16="http://schemas.microsoft.com/office/drawing/2014/chart" uri="{C3380CC4-5D6E-409C-BE32-E72D297353CC}">
                <c16:uniqueId val="{00000001-E53C-4CE5-87C9-C2F708DC3964}"/>
              </c:ext>
            </c:extLst>
          </c:dPt>
          <c:dPt>
            <c:idx val="7"/>
            <c:marker>
              <c:symbol val="circle"/>
              <c:size val="5"/>
              <c:spPr>
                <a:solidFill>
                  <a:srgbClr val="002060"/>
                </a:solidFill>
                <a:ln w="9525">
                  <a:noFill/>
                </a:ln>
                <a:effectLst/>
              </c:spPr>
            </c:marker>
            <c:bubble3D val="0"/>
            <c:extLst>
              <c:ext xmlns:c16="http://schemas.microsoft.com/office/drawing/2014/chart" uri="{C3380CC4-5D6E-409C-BE32-E72D297353CC}">
                <c16:uniqueId val="{00000002-E53C-4CE5-87C9-C2F708DC3964}"/>
              </c:ext>
            </c:extLst>
          </c:dPt>
          <c:dPt>
            <c:idx val="15"/>
            <c:marker>
              <c:symbol val="circle"/>
              <c:size val="5"/>
              <c:spPr>
                <a:solidFill>
                  <a:srgbClr val="002060"/>
                </a:solidFill>
                <a:ln w="9525">
                  <a:noFill/>
                </a:ln>
                <a:effectLst/>
              </c:spPr>
            </c:marker>
            <c:bubble3D val="0"/>
            <c:extLst>
              <c:ext xmlns:c16="http://schemas.microsoft.com/office/drawing/2014/chart" uri="{C3380CC4-5D6E-409C-BE32-E72D297353CC}">
                <c16:uniqueId val="{00000003-E53C-4CE5-87C9-C2F708DC3964}"/>
              </c:ext>
            </c:extLst>
          </c:dPt>
          <c:dPt>
            <c:idx val="35"/>
            <c:marker>
              <c:symbol val="circle"/>
              <c:size val="5"/>
              <c:spPr>
                <a:solidFill>
                  <a:srgbClr val="002060"/>
                </a:solidFill>
                <a:ln w="9525">
                  <a:noFill/>
                </a:ln>
                <a:effectLst/>
              </c:spPr>
            </c:marker>
            <c:bubble3D val="0"/>
            <c:extLst>
              <c:ext xmlns:c16="http://schemas.microsoft.com/office/drawing/2014/chart" uri="{C3380CC4-5D6E-409C-BE32-E72D297353CC}">
                <c16:uniqueId val="{00000004-E53C-4CE5-87C9-C2F708DC3964}"/>
              </c:ext>
            </c:extLst>
          </c:dPt>
          <c:dPt>
            <c:idx val="50"/>
            <c:marker>
              <c:symbol val="circle"/>
              <c:size val="5"/>
              <c:spPr>
                <a:solidFill>
                  <a:schemeClr val="accent5">
                    <a:lumMod val="50000"/>
                  </a:schemeClr>
                </a:solidFill>
                <a:ln w="9525">
                  <a:noFill/>
                </a:ln>
                <a:effectLst/>
              </c:spPr>
            </c:marker>
            <c:bubble3D val="0"/>
            <c:extLst>
              <c:ext xmlns:c16="http://schemas.microsoft.com/office/drawing/2014/chart" uri="{C3380CC4-5D6E-409C-BE32-E72D297353CC}">
                <c16:uniqueId val="{00000005-E53C-4CE5-87C9-C2F708DC3964}"/>
              </c:ext>
            </c:extLst>
          </c:dPt>
          <c:dPt>
            <c:idx val="75"/>
            <c:marker>
              <c:symbol val="circle"/>
              <c:size val="5"/>
              <c:spPr>
                <a:solidFill>
                  <a:schemeClr val="accent5">
                    <a:lumMod val="50000"/>
                  </a:schemeClr>
                </a:solidFill>
                <a:ln w="9525">
                  <a:noFill/>
                </a:ln>
                <a:effectLst/>
              </c:spPr>
            </c:marker>
            <c:bubble3D val="0"/>
            <c:extLst>
              <c:ext xmlns:c16="http://schemas.microsoft.com/office/drawing/2014/chart" uri="{C3380CC4-5D6E-409C-BE32-E72D297353CC}">
                <c16:uniqueId val="{00000006-E53C-4CE5-87C9-C2F708DC3964}"/>
              </c:ext>
            </c:extLst>
          </c:dPt>
          <c:dPt>
            <c:idx val="100"/>
            <c:marker>
              <c:symbol val="circle"/>
              <c:size val="5"/>
              <c:spPr>
                <a:solidFill>
                  <a:schemeClr val="accent5">
                    <a:lumMod val="50000"/>
                  </a:schemeClr>
                </a:solidFill>
                <a:ln w="9525">
                  <a:noFill/>
                </a:ln>
                <a:effectLst/>
              </c:spPr>
            </c:marker>
            <c:bubble3D val="0"/>
            <c:extLst>
              <c:ext xmlns:c16="http://schemas.microsoft.com/office/drawing/2014/chart" uri="{C3380CC4-5D6E-409C-BE32-E72D297353CC}">
                <c16:uniqueId val="{00000007-E53C-4CE5-87C9-C2F708DC3964}"/>
              </c:ext>
            </c:extLst>
          </c:dPt>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zoom'!$C$23:$C$123</c:f>
              <c:numCache>
                <c:formatCode>General</c:formatCode>
                <c:ptCount val="101"/>
                <c:pt idx="0">
                  <c:v>0</c:v>
                </c:pt>
                <c:pt idx="1">
                  <c:v>0</c:v>
                </c:pt>
                <c:pt idx="2">
                  <c:v>0</c:v>
                </c:pt>
                <c:pt idx="3">
                  <c:v>0</c:v>
                </c:pt>
                <c:pt idx="4">
                  <c:v>1.1000000000000001</c:v>
                </c:pt>
                <c:pt idx="5">
                  <c:v>0</c:v>
                </c:pt>
                <c:pt idx="6">
                  <c:v>0</c:v>
                </c:pt>
                <c:pt idx="7">
                  <c:v>1.1000000000000001</c:v>
                </c:pt>
                <c:pt idx="8">
                  <c:v>0</c:v>
                </c:pt>
                <c:pt idx="9">
                  <c:v>0</c:v>
                </c:pt>
                <c:pt idx="10">
                  <c:v>0</c:v>
                </c:pt>
                <c:pt idx="11">
                  <c:v>0</c:v>
                </c:pt>
                <c:pt idx="12">
                  <c:v>0</c:v>
                </c:pt>
                <c:pt idx="13">
                  <c:v>0</c:v>
                </c:pt>
                <c:pt idx="14">
                  <c:v>0</c:v>
                </c:pt>
                <c:pt idx="15">
                  <c:v>1.1000000000000001</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1.1000000000000001</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1.1000000000000001</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1.1000000000000001</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2.8</c:v>
                </c:pt>
              </c:numCache>
            </c:numRef>
          </c:val>
          <c:smooth val="0"/>
          <c:extLst>
            <c:ext xmlns:c16="http://schemas.microsoft.com/office/drawing/2014/chart" uri="{C3380CC4-5D6E-409C-BE32-E72D297353CC}">
              <c16:uniqueId val="{00000008-E53C-4CE5-87C9-C2F708DC3964}"/>
            </c:ext>
          </c:extLst>
        </c:ser>
        <c:ser>
          <c:idx val="2"/>
          <c:order val="2"/>
          <c:tx>
            <c:strRef>
              <c:f>'SDR - 2021 zoom'!$D$22</c:f>
              <c:strCache>
                <c:ptCount val="1"/>
                <c:pt idx="0">
                  <c:v>  Ceiling</c:v>
                </c:pt>
              </c:strCache>
            </c:strRef>
          </c:tx>
          <c:spPr>
            <a:ln w="25400" cap="sq" cmpd="sng">
              <a:solidFill>
                <a:srgbClr val="C00000"/>
              </a:solidFill>
              <a:prstDash val="sysDot"/>
              <a:round/>
            </a:ln>
            <a:effectLst/>
          </c:spPr>
          <c:marker>
            <c:symbol val="circle"/>
            <c:size val="5"/>
            <c:spPr>
              <a:noFill/>
              <a:ln w="9525">
                <a:noFill/>
              </a:ln>
              <a:effectLst/>
            </c:spPr>
          </c:marker>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zoom'!$D$23:$D$123</c:f>
              <c:numCache>
                <c:formatCode>General</c:formatCode>
                <c:ptCount val="101"/>
                <c:pt idx="0">
                  <c:v>0.95733307173410898</c:v>
                </c:pt>
                <c:pt idx="1">
                  <c:v>0.96808962310190794</c:v>
                </c:pt>
                <c:pt idx="2">
                  <c:v>0.9788461744697069</c:v>
                </c:pt>
                <c:pt idx="3">
                  <c:v>0.98960272583750586</c:v>
                </c:pt>
                <c:pt idx="4">
                  <c:v>1.0003592772053049</c:v>
                </c:pt>
                <c:pt idx="5">
                  <c:v>1.0111158285731039</c:v>
                </c:pt>
                <c:pt idx="6">
                  <c:v>1.0218723799409029</c:v>
                </c:pt>
                <c:pt idx="7">
                  <c:v>1.0326289313087018</c:v>
                </c:pt>
                <c:pt idx="8">
                  <c:v>1.0433854826765008</c:v>
                </c:pt>
                <c:pt idx="9">
                  <c:v>1.0541420340442997</c:v>
                </c:pt>
                <c:pt idx="10">
                  <c:v>1.0648985854120987</c:v>
                </c:pt>
                <c:pt idx="11">
                  <c:v>1.0756551367798977</c:v>
                </c:pt>
                <c:pt idx="12">
                  <c:v>1.0864116881476966</c:v>
                </c:pt>
                <c:pt idx="13">
                  <c:v>1.0971682395154956</c:v>
                </c:pt>
                <c:pt idx="14">
                  <c:v>1.1079247908832945</c:v>
                </c:pt>
                <c:pt idx="15">
                  <c:v>1.1186813422510937</c:v>
                </c:pt>
                <c:pt idx="16">
                  <c:v>1.1294378936188927</c:v>
                </c:pt>
                <c:pt idx="17">
                  <c:v>1.1401944449866916</c:v>
                </c:pt>
                <c:pt idx="18">
                  <c:v>1.1509509963544906</c:v>
                </c:pt>
                <c:pt idx="19">
                  <c:v>1.1617075477222896</c:v>
                </c:pt>
                <c:pt idx="20">
                  <c:v>1.1724640990900885</c:v>
                </c:pt>
                <c:pt idx="21">
                  <c:v>1.1832206504578875</c:v>
                </c:pt>
                <c:pt idx="22">
                  <c:v>1.1939772018256865</c:v>
                </c:pt>
                <c:pt idx="23">
                  <c:v>1.2047337531934854</c:v>
                </c:pt>
                <c:pt idx="24">
                  <c:v>1.2154903045612844</c:v>
                </c:pt>
                <c:pt idx="25">
                  <c:v>1.2262468559290833</c:v>
                </c:pt>
                <c:pt idx="26">
                  <c:v>1.2370034072968823</c:v>
                </c:pt>
                <c:pt idx="27">
                  <c:v>1.2477599586646813</c:v>
                </c:pt>
                <c:pt idx="28">
                  <c:v>1.2585165100324804</c:v>
                </c:pt>
                <c:pt idx="29">
                  <c:v>1.2692730614002792</c:v>
                </c:pt>
                <c:pt idx="30">
                  <c:v>1.2800296127680784</c:v>
                </c:pt>
                <c:pt idx="31">
                  <c:v>1.2907861641358773</c:v>
                </c:pt>
                <c:pt idx="32">
                  <c:v>1.3015427155036763</c:v>
                </c:pt>
                <c:pt idx="33">
                  <c:v>1.3122992668714752</c:v>
                </c:pt>
                <c:pt idx="34">
                  <c:v>1.3230558182392742</c:v>
                </c:pt>
                <c:pt idx="35">
                  <c:v>1.3338123696070732</c:v>
                </c:pt>
                <c:pt idx="36">
                  <c:v>1.3445689209748721</c:v>
                </c:pt>
                <c:pt idx="37">
                  <c:v>1.3553254723426711</c:v>
                </c:pt>
                <c:pt idx="38">
                  <c:v>1.3660820237104701</c:v>
                </c:pt>
                <c:pt idx="39">
                  <c:v>1.376838575078269</c:v>
                </c:pt>
                <c:pt idx="40">
                  <c:v>1.387595126446068</c:v>
                </c:pt>
                <c:pt idx="41">
                  <c:v>1.3983516778138669</c:v>
                </c:pt>
                <c:pt idx="42">
                  <c:v>1.4091082291816659</c:v>
                </c:pt>
                <c:pt idx="43">
                  <c:v>1.4198647805494651</c:v>
                </c:pt>
                <c:pt idx="44">
                  <c:v>1.4306213319172638</c:v>
                </c:pt>
                <c:pt idx="45">
                  <c:v>1.441377883285063</c:v>
                </c:pt>
                <c:pt idx="46">
                  <c:v>1.452134434652862</c:v>
                </c:pt>
                <c:pt idx="47">
                  <c:v>1.4628909860206609</c:v>
                </c:pt>
                <c:pt idx="48">
                  <c:v>1.4736475373884599</c:v>
                </c:pt>
                <c:pt idx="49">
                  <c:v>1.4844040887562588</c:v>
                </c:pt>
                <c:pt idx="50">
                  <c:v>1.4951606401240578</c:v>
                </c:pt>
                <c:pt idx="51">
                  <c:v>1.5059171914918568</c:v>
                </c:pt>
                <c:pt idx="52">
                  <c:v>1.5166737428596557</c:v>
                </c:pt>
                <c:pt idx="53">
                  <c:v>1.5274302942274547</c:v>
                </c:pt>
                <c:pt idx="54">
                  <c:v>1.5381868455952539</c:v>
                </c:pt>
                <c:pt idx="55">
                  <c:v>1.5489433969630526</c:v>
                </c:pt>
                <c:pt idx="56">
                  <c:v>1.5596999483308518</c:v>
                </c:pt>
                <c:pt idx="57">
                  <c:v>1.5704564996986505</c:v>
                </c:pt>
                <c:pt idx="58">
                  <c:v>1.5812130510664497</c:v>
                </c:pt>
                <c:pt idx="59">
                  <c:v>1.5919696024342485</c:v>
                </c:pt>
                <c:pt idx="60">
                  <c:v>1.6027261538020476</c:v>
                </c:pt>
                <c:pt idx="61">
                  <c:v>1.6134827051698464</c:v>
                </c:pt>
                <c:pt idx="62">
                  <c:v>1.6242392565376456</c:v>
                </c:pt>
                <c:pt idx="63">
                  <c:v>1.6349958079054445</c:v>
                </c:pt>
                <c:pt idx="64">
                  <c:v>1.6457523592732435</c:v>
                </c:pt>
                <c:pt idx="65">
                  <c:v>1.6565089106410424</c:v>
                </c:pt>
                <c:pt idx="66">
                  <c:v>1.6672654620088414</c:v>
                </c:pt>
                <c:pt idx="67">
                  <c:v>1.6780220133766406</c:v>
                </c:pt>
                <c:pt idx="68">
                  <c:v>1.6887785647444393</c:v>
                </c:pt>
                <c:pt idx="69">
                  <c:v>1.6995351161122383</c:v>
                </c:pt>
                <c:pt idx="70">
                  <c:v>1.7102916674800372</c:v>
                </c:pt>
                <c:pt idx="71">
                  <c:v>1.7210482188478364</c:v>
                </c:pt>
                <c:pt idx="72">
                  <c:v>1.7318047702156352</c:v>
                </c:pt>
                <c:pt idx="73">
                  <c:v>1.7425613215834344</c:v>
                </c:pt>
                <c:pt idx="74">
                  <c:v>1.7533178729512331</c:v>
                </c:pt>
                <c:pt idx="75">
                  <c:v>1.7640744243190323</c:v>
                </c:pt>
                <c:pt idx="76">
                  <c:v>1.7748309756868312</c:v>
                </c:pt>
                <c:pt idx="77">
                  <c:v>1.7855875270546302</c:v>
                </c:pt>
                <c:pt idx="78">
                  <c:v>1.7963440784224292</c:v>
                </c:pt>
                <c:pt idx="79">
                  <c:v>1.8071006297902281</c:v>
                </c:pt>
                <c:pt idx="80">
                  <c:v>1.8178571811580273</c:v>
                </c:pt>
                <c:pt idx="81">
                  <c:v>1.828613732525826</c:v>
                </c:pt>
                <c:pt idx="82">
                  <c:v>1.839370283893625</c:v>
                </c:pt>
                <c:pt idx="83">
                  <c:v>1.850126835261424</c:v>
                </c:pt>
                <c:pt idx="84">
                  <c:v>1.8608833866292229</c:v>
                </c:pt>
                <c:pt idx="85">
                  <c:v>1.8716399379970219</c:v>
                </c:pt>
                <c:pt idx="86">
                  <c:v>1.8823964893648211</c:v>
                </c:pt>
                <c:pt idx="87">
                  <c:v>1.8931530407326198</c:v>
                </c:pt>
                <c:pt idx="88">
                  <c:v>1.903909592100419</c:v>
                </c:pt>
                <c:pt idx="89">
                  <c:v>1.914666143468218</c:v>
                </c:pt>
                <c:pt idx="90">
                  <c:v>1.9254226948360169</c:v>
                </c:pt>
                <c:pt idx="91">
                  <c:v>1.9361792462038159</c:v>
                </c:pt>
                <c:pt idx="92">
                  <c:v>1.9469357975716148</c:v>
                </c:pt>
                <c:pt idx="93">
                  <c:v>1.957692348939414</c:v>
                </c:pt>
                <c:pt idx="94">
                  <c:v>1.9684489003072128</c:v>
                </c:pt>
                <c:pt idx="95">
                  <c:v>1.9792054516750115</c:v>
                </c:pt>
                <c:pt idx="96">
                  <c:v>1.9899620030428107</c:v>
                </c:pt>
                <c:pt idx="97">
                  <c:v>2.0007185544106099</c:v>
                </c:pt>
                <c:pt idx="98">
                  <c:v>2.0114751057784086</c:v>
                </c:pt>
                <c:pt idx="99">
                  <c:v>2.0222316571462078</c:v>
                </c:pt>
                <c:pt idx="100">
                  <c:v>2.0329882085140065</c:v>
                </c:pt>
              </c:numCache>
            </c:numRef>
          </c:val>
          <c:smooth val="1"/>
          <c:extLst>
            <c:ext xmlns:c16="http://schemas.microsoft.com/office/drawing/2014/chart" uri="{C3380CC4-5D6E-409C-BE32-E72D297353CC}">
              <c16:uniqueId val="{00000009-E53C-4CE5-87C9-C2F708DC3964}"/>
            </c:ext>
          </c:extLst>
        </c:ser>
        <c:ser>
          <c:idx val="8"/>
          <c:order val="3"/>
          <c:tx>
            <c:strRef>
              <c:f>'SDR - 2021 zoom'!$G$22</c:f>
              <c:strCache>
                <c:ptCount val="1"/>
                <c:pt idx="0">
                  <c:v>2020</c:v>
                </c:pt>
              </c:strCache>
            </c:strRef>
          </c:tx>
          <c:spPr>
            <a:ln w="22225" cap="rnd">
              <a:solidFill>
                <a:schemeClr val="bg1">
                  <a:lumMod val="65000"/>
                </a:schemeClr>
              </a:solidFill>
              <a:round/>
            </a:ln>
            <a:effectLst/>
          </c:spPr>
          <c:marker>
            <c:symbol val="none"/>
          </c:marker>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zoom'!$G$23:$G$123</c:f>
              <c:numCache>
                <c:formatCode>General</c:formatCode>
                <c:ptCount val="101"/>
                <c:pt idx="0">
                  <c:v>0.76200000000000001</c:v>
                </c:pt>
                <c:pt idx="1">
                  <c:v>0.77056999999999998</c:v>
                </c:pt>
                <c:pt idx="2">
                  <c:v>0.77914000000000005</c:v>
                </c:pt>
                <c:pt idx="3">
                  <c:v>0.78771000000000002</c:v>
                </c:pt>
                <c:pt idx="4">
                  <c:v>0.79627999999999999</c:v>
                </c:pt>
                <c:pt idx="5">
                  <c:v>0.80485000000000007</c:v>
                </c:pt>
                <c:pt idx="6">
                  <c:v>0.81342000000000003</c:v>
                </c:pt>
                <c:pt idx="7">
                  <c:v>0.82199</c:v>
                </c:pt>
                <c:pt idx="8">
                  <c:v>0.83055999999999996</c:v>
                </c:pt>
                <c:pt idx="9">
                  <c:v>0.83913000000000004</c:v>
                </c:pt>
                <c:pt idx="10">
                  <c:v>0.84770000000000001</c:v>
                </c:pt>
                <c:pt idx="11">
                  <c:v>0.85626999999999998</c:v>
                </c:pt>
                <c:pt idx="12">
                  <c:v>0.86484000000000005</c:v>
                </c:pt>
                <c:pt idx="13">
                  <c:v>0.87341000000000002</c:v>
                </c:pt>
                <c:pt idx="14">
                  <c:v>0.88197999999999999</c:v>
                </c:pt>
                <c:pt idx="15">
                  <c:v>0.89054999999999995</c:v>
                </c:pt>
                <c:pt idx="16">
                  <c:v>0.89912000000000003</c:v>
                </c:pt>
                <c:pt idx="17">
                  <c:v>0.90769</c:v>
                </c:pt>
                <c:pt idx="18">
                  <c:v>0.91625999999999996</c:v>
                </c:pt>
                <c:pt idx="19">
                  <c:v>0.92483000000000004</c:v>
                </c:pt>
                <c:pt idx="20">
                  <c:v>0.93340000000000001</c:v>
                </c:pt>
                <c:pt idx="21">
                  <c:v>0.94196999999999997</c:v>
                </c:pt>
                <c:pt idx="22">
                  <c:v>0.95053999999999994</c:v>
                </c:pt>
                <c:pt idx="23">
                  <c:v>0.95911000000000002</c:v>
                </c:pt>
                <c:pt idx="24">
                  <c:v>0.96767999999999998</c:v>
                </c:pt>
                <c:pt idx="25">
                  <c:v>0.97625000000000006</c:v>
                </c:pt>
                <c:pt idx="26">
                  <c:v>0.98482000000000003</c:v>
                </c:pt>
                <c:pt idx="27">
                  <c:v>0.99339</c:v>
                </c:pt>
                <c:pt idx="28">
                  <c:v>1.00196</c:v>
                </c:pt>
                <c:pt idx="29">
                  <c:v>1.0105299999999999</c:v>
                </c:pt>
                <c:pt idx="30">
                  <c:v>1.0190999999999999</c:v>
                </c:pt>
                <c:pt idx="31">
                  <c:v>1.0276700000000001</c:v>
                </c:pt>
                <c:pt idx="32">
                  <c:v>1.03624</c:v>
                </c:pt>
                <c:pt idx="33">
                  <c:v>1.04481</c:v>
                </c:pt>
                <c:pt idx="34">
                  <c:v>1.05338</c:v>
                </c:pt>
                <c:pt idx="35">
                  <c:v>1.0619499999999999</c:v>
                </c:pt>
                <c:pt idx="36">
                  <c:v>1.0705199999999999</c:v>
                </c:pt>
                <c:pt idx="37">
                  <c:v>1.0790899999999999</c:v>
                </c:pt>
                <c:pt idx="38">
                  <c:v>1.0876600000000001</c:v>
                </c:pt>
                <c:pt idx="39">
                  <c:v>1.09623</c:v>
                </c:pt>
                <c:pt idx="40">
                  <c:v>1.1048</c:v>
                </c:pt>
                <c:pt idx="41">
                  <c:v>1.11337</c:v>
                </c:pt>
                <c:pt idx="42">
                  <c:v>1.1219399999999999</c:v>
                </c:pt>
                <c:pt idx="43">
                  <c:v>1.1305100000000001</c:v>
                </c:pt>
                <c:pt idx="44">
                  <c:v>1.1390799999999999</c:v>
                </c:pt>
                <c:pt idx="45">
                  <c:v>1.1476500000000001</c:v>
                </c:pt>
                <c:pt idx="46">
                  <c:v>1.15622</c:v>
                </c:pt>
                <c:pt idx="47">
                  <c:v>1.16479</c:v>
                </c:pt>
                <c:pt idx="48">
                  <c:v>1.17336</c:v>
                </c:pt>
                <c:pt idx="49">
                  <c:v>1.1819299999999999</c:v>
                </c:pt>
                <c:pt idx="50">
                  <c:v>1.1905000000000001</c:v>
                </c:pt>
                <c:pt idx="51">
                  <c:v>1.1990700000000001</c:v>
                </c:pt>
                <c:pt idx="52">
                  <c:v>1.20764</c:v>
                </c:pt>
                <c:pt idx="53">
                  <c:v>1.21621</c:v>
                </c:pt>
                <c:pt idx="54">
                  <c:v>1.22478</c:v>
                </c:pt>
                <c:pt idx="55">
                  <c:v>1.2333500000000002</c:v>
                </c:pt>
                <c:pt idx="56">
                  <c:v>1.2419199999999999</c:v>
                </c:pt>
                <c:pt idx="57">
                  <c:v>1.2504899999999999</c:v>
                </c:pt>
                <c:pt idx="58">
                  <c:v>1.2590599999999998</c:v>
                </c:pt>
                <c:pt idx="59">
                  <c:v>1.26763</c:v>
                </c:pt>
                <c:pt idx="60">
                  <c:v>1.2762</c:v>
                </c:pt>
                <c:pt idx="61">
                  <c:v>1.28477</c:v>
                </c:pt>
                <c:pt idx="62">
                  <c:v>1.2933400000000002</c:v>
                </c:pt>
                <c:pt idx="63">
                  <c:v>1.3019099999999999</c:v>
                </c:pt>
                <c:pt idx="64">
                  <c:v>1.3104800000000001</c:v>
                </c:pt>
                <c:pt idx="65">
                  <c:v>1.3190500000000001</c:v>
                </c:pt>
                <c:pt idx="66">
                  <c:v>1.32762</c:v>
                </c:pt>
                <c:pt idx="67">
                  <c:v>1.33619</c:v>
                </c:pt>
                <c:pt idx="68">
                  <c:v>1.34476</c:v>
                </c:pt>
                <c:pt idx="69">
                  <c:v>1.3533299999999999</c:v>
                </c:pt>
                <c:pt idx="70">
                  <c:v>1.3618999999999999</c:v>
                </c:pt>
                <c:pt idx="71">
                  <c:v>1.3704700000000001</c:v>
                </c:pt>
                <c:pt idx="72">
                  <c:v>1.3790399999999998</c:v>
                </c:pt>
                <c:pt idx="73">
                  <c:v>1.38761</c:v>
                </c:pt>
                <c:pt idx="74">
                  <c:v>1.39618</c:v>
                </c:pt>
                <c:pt idx="75">
                  <c:v>1.4047499999999999</c:v>
                </c:pt>
                <c:pt idx="76">
                  <c:v>1.4133200000000001</c:v>
                </c:pt>
                <c:pt idx="77">
                  <c:v>1.4218899999999999</c:v>
                </c:pt>
                <c:pt idx="78">
                  <c:v>1.4304600000000001</c:v>
                </c:pt>
                <c:pt idx="79">
                  <c:v>1.43903</c:v>
                </c:pt>
                <c:pt idx="80">
                  <c:v>1.4476</c:v>
                </c:pt>
                <c:pt idx="81">
                  <c:v>1.4561700000000002</c:v>
                </c:pt>
                <c:pt idx="82">
                  <c:v>1.4647399999999999</c:v>
                </c:pt>
                <c:pt idx="83">
                  <c:v>1.4733100000000001</c:v>
                </c:pt>
                <c:pt idx="84">
                  <c:v>1.4818799999999999</c:v>
                </c:pt>
                <c:pt idx="85">
                  <c:v>1.4904500000000001</c:v>
                </c:pt>
                <c:pt idx="86">
                  <c:v>1.49902</c:v>
                </c:pt>
                <c:pt idx="87">
                  <c:v>1.50759</c:v>
                </c:pt>
                <c:pt idx="88">
                  <c:v>1.51616</c:v>
                </c:pt>
                <c:pt idx="89">
                  <c:v>1.5247299999999999</c:v>
                </c:pt>
                <c:pt idx="90">
                  <c:v>1.5333000000000001</c:v>
                </c:pt>
                <c:pt idx="91">
                  <c:v>1.5418700000000001</c:v>
                </c:pt>
                <c:pt idx="92">
                  <c:v>1.55044</c:v>
                </c:pt>
                <c:pt idx="93">
                  <c:v>1.55901</c:v>
                </c:pt>
                <c:pt idx="94">
                  <c:v>1.56758</c:v>
                </c:pt>
                <c:pt idx="95">
                  <c:v>1.5761499999999999</c:v>
                </c:pt>
                <c:pt idx="96">
                  <c:v>1.5847199999999999</c:v>
                </c:pt>
                <c:pt idx="97">
                  <c:v>1.5932900000000001</c:v>
                </c:pt>
                <c:pt idx="98">
                  <c:v>1.6018599999999998</c:v>
                </c:pt>
                <c:pt idx="99">
                  <c:v>1.61043</c:v>
                </c:pt>
                <c:pt idx="100">
                  <c:v>1.619</c:v>
                </c:pt>
              </c:numCache>
            </c:numRef>
          </c:val>
          <c:smooth val="1"/>
          <c:extLst>
            <c:ext xmlns:c16="http://schemas.microsoft.com/office/drawing/2014/chart" uri="{C3380CC4-5D6E-409C-BE32-E72D297353CC}">
              <c16:uniqueId val="{0000000A-E53C-4CE5-87C9-C2F708DC3964}"/>
            </c:ext>
          </c:extLst>
        </c:ser>
        <c:ser>
          <c:idx val="3"/>
          <c:order val="4"/>
          <c:tx>
            <c:strRef>
              <c:f>'SDR - 2021 zoom'!$H$22</c:f>
              <c:strCache>
                <c:ptCount val="1"/>
                <c:pt idx="0">
                  <c:v>2021</c:v>
                </c:pt>
              </c:strCache>
            </c:strRef>
          </c:tx>
          <c:spPr>
            <a:ln w="28575" cap="rnd">
              <a:solidFill>
                <a:schemeClr val="tx1"/>
              </a:solidFill>
              <a:round/>
            </a:ln>
            <a:effectLst/>
          </c:spPr>
          <c:marker>
            <c:symbol val="none"/>
          </c:marker>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zoom'!$H$23:$H$123</c:f>
              <c:numCache>
                <c:formatCode>General</c:formatCode>
                <c:ptCount val="101"/>
                <c:pt idx="0">
                  <c:v>0.87629999999999997</c:v>
                </c:pt>
                <c:pt idx="1">
                  <c:v>0.88615549999999998</c:v>
                </c:pt>
                <c:pt idx="2">
                  <c:v>0.896011</c:v>
                </c:pt>
                <c:pt idx="3">
                  <c:v>0.90586649999999991</c:v>
                </c:pt>
                <c:pt idx="4">
                  <c:v>0.91572199999999992</c:v>
                </c:pt>
                <c:pt idx="5">
                  <c:v>0.92557749999999994</c:v>
                </c:pt>
                <c:pt idx="6">
                  <c:v>0.93543299999999996</c:v>
                </c:pt>
                <c:pt idx="7">
                  <c:v>0.94528849999999998</c:v>
                </c:pt>
                <c:pt idx="8">
                  <c:v>0.95514399999999999</c:v>
                </c:pt>
                <c:pt idx="9">
                  <c:v>0.96499950000000001</c:v>
                </c:pt>
                <c:pt idx="10">
                  <c:v>0.97485500000000003</c:v>
                </c:pt>
                <c:pt idx="11">
                  <c:v>0.98471049999999993</c:v>
                </c:pt>
                <c:pt idx="12">
                  <c:v>0.99456599999999995</c:v>
                </c:pt>
                <c:pt idx="13">
                  <c:v>1.0044214999999999</c:v>
                </c:pt>
                <c:pt idx="14">
                  <c:v>1.0142769999999999</c:v>
                </c:pt>
                <c:pt idx="15">
                  <c:v>1.0241324999999999</c:v>
                </c:pt>
                <c:pt idx="16">
                  <c:v>1.0339879999999999</c:v>
                </c:pt>
                <c:pt idx="17">
                  <c:v>1.0438434999999999</c:v>
                </c:pt>
                <c:pt idx="18">
                  <c:v>1.0536989999999999</c:v>
                </c:pt>
                <c:pt idx="19">
                  <c:v>1.0635545</c:v>
                </c:pt>
                <c:pt idx="20">
                  <c:v>1.07341</c:v>
                </c:pt>
                <c:pt idx="21">
                  <c:v>1.0832655</c:v>
                </c:pt>
                <c:pt idx="22">
                  <c:v>1.093121</c:v>
                </c:pt>
                <c:pt idx="23">
                  <c:v>1.1029765</c:v>
                </c:pt>
                <c:pt idx="24">
                  <c:v>1.112832</c:v>
                </c:pt>
                <c:pt idx="25">
                  <c:v>1.1226875000000001</c:v>
                </c:pt>
                <c:pt idx="26">
                  <c:v>1.1325430000000001</c:v>
                </c:pt>
                <c:pt idx="27">
                  <c:v>1.1423985000000001</c:v>
                </c:pt>
                <c:pt idx="28">
                  <c:v>1.1522540000000001</c:v>
                </c:pt>
                <c:pt idx="29">
                  <c:v>1.1621094999999999</c:v>
                </c:pt>
                <c:pt idx="30">
                  <c:v>1.1719649999999999</c:v>
                </c:pt>
                <c:pt idx="31">
                  <c:v>1.1818204999999999</c:v>
                </c:pt>
                <c:pt idx="32">
                  <c:v>1.191676</c:v>
                </c:pt>
                <c:pt idx="33">
                  <c:v>1.2015315</c:v>
                </c:pt>
                <c:pt idx="34">
                  <c:v>1.211387</c:v>
                </c:pt>
                <c:pt idx="35">
                  <c:v>1.2212424999999998</c:v>
                </c:pt>
                <c:pt idx="36">
                  <c:v>1.2310979999999998</c:v>
                </c:pt>
                <c:pt idx="37">
                  <c:v>1.2409534999999998</c:v>
                </c:pt>
                <c:pt idx="38">
                  <c:v>1.2508089999999998</c:v>
                </c:pt>
                <c:pt idx="39">
                  <c:v>1.2606644999999999</c:v>
                </c:pt>
                <c:pt idx="40">
                  <c:v>1.2705199999999999</c:v>
                </c:pt>
                <c:pt idx="41">
                  <c:v>1.2803754999999999</c:v>
                </c:pt>
                <c:pt idx="42">
                  <c:v>1.2902309999999999</c:v>
                </c:pt>
                <c:pt idx="43">
                  <c:v>1.3000864999999999</c:v>
                </c:pt>
                <c:pt idx="44">
                  <c:v>1.3099419999999999</c:v>
                </c:pt>
                <c:pt idx="45">
                  <c:v>1.3197975</c:v>
                </c:pt>
                <c:pt idx="46">
                  <c:v>1.329653</c:v>
                </c:pt>
                <c:pt idx="47">
                  <c:v>1.3395085</c:v>
                </c:pt>
                <c:pt idx="48">
                  <c:v>1.349364</c:v>
                </c:pt>
                <c:pt idx="49">
                  <c:v>1.3592195</c:v>
                </c:pt>
                <c:pt idx="50">
                  <c:v>1.369075</c:v>
                </c:pt>
                <c:pt idx="51">
                  <c:v>1.3789305000000001</c:v>
                </c:pt>
                <c:pt idx="52">
                  <c:v>1.3887860000000001</c:v>
                </c:pt>
                <c:pt idx="53">
                  <c:v>1.3986415000000001</c:v>
                </c:pt>
                <c:pt idx="54">
                  <c:v>1.4084970000000001</c:v>
                </c:pt>
                <c:pt idx="55">
                  <c:v>1.4183525000000001</c:v>
                </c:pt>
                <c:pt idx="56">
                  <c:v>1.4282080000000001</c:v>
                </c:pt>
                <c:pt idx="57">
                  <c:v>1.4380634999999997</c:v>
                </c:pt>
                <c:pt idx="58">
                  <c:v>1.4479189999999997</c:v>
                </c:pt>
                <c:pt idx="59">
                  <c:v>1.4577744999999998</c:v>
                </c:pt>
                <c:pt idx="60">
                  <c:v>1.4676299999999998</c:v>
                </c:pt>
                <c:pt idx="61">
                  <c:v>1.4774854999999998</c:v>
                </c:pt>
                <c:pt idx="62">
                  <c:v>1.4873409999999998</c:v>
                </c:pt>
                <c:pt idx="63">
                  <c:v>1.4971964999999998</c:v>
                </c:pt>
                <c:pt idx="64">
                  <c:v>1.5070519999999998</c:v>
                </c:pt>
                <c:pt idx="65">
                  <c:v>1.5169074999999999</c:v>
                </c:pt>
                <c:pt idx="66">
                  <c:v>1.5267629999999999</c:v>
                </c:pt>
                <c:pt idx="67">
                  <c:v>1.5366184999999999</c:v>
                </c:pt>
                <c:pt idx="68">
                  <c:v>1.5464739999999999</c:v>
                </c:pt>
                <c:pt idx="69">
                  <c:v>1.5563294999999999</c:v>
                </c:pt>
                <c:pt idx="70">
                  <c:v>1.5661849999999999</c:v>
                </c:pt>
                <c:pt idx="71">
                  <c:v>1.5760405</c:v>
                </c:pt>
                <c:pt idx="72">
                  <c:v>1.585896</c:v>
                </c:pt>
                <c:pt idx="73">
                  <c:v>1.5957515</c:v>
                </c:pt>
                <c:pt idx="74">
                  <c:v>1.605607</c:v>
                </c:pt>
                <c:pt idx="75">
                  <c:v>1.6154625</c:v>
                </c:pt>
                <c:pt idx="76">
                  <c:v>1.625318</c:v>
                </c:pt>
                <c:pt idx="77">
                  <c:v>1.6351735000000001</c:v>
                </c:pt>
                <c:pt idx="78">
                  <c:v>1.6450290000000001</c:v>
                </c:pt>
                <c:pt idx="79">
                  <c:v>1.6548845000000001</c:v>
                </c:pt>
                <c:pt idx="80">
                  <c:v>1.6647400000000001</c:v>
                </c:pt>
                <c:pt idx="81">
                  <c:v>1.6745955000000001</c:v>
                </c:pt>
                <c:pt idx="82">
                  <c:v>1.6844509999999997</c:v>
                </c:pt>
                <c:pt idx="83">
                  <c:v>1.6943064999999997</c:v>
                </c:pt>
                <c:pt idx="84">
                  <c:v>1.7041619999999997</c:v>
                </c:pt>
                <c:pt idx="85">
                  <c:v>1.7140174999999997</c:v>
                </c:pt>
                <c:pt idx="86">
                  <c:v>1.7238729999999998</c:v>
                </c:pt>
                <c:pt idx="87">
                  <c:v>1.7337284999999998</c:v>
                </c:pt>
                <c:pt idx="88">
                  <c:v>1.7435839999999998</c:v>
                </c:pt>
                <c:pt idx="89">
                  <c:v>1.7534394999999998</c:v>
                </c:pt>
                <c:pt idx="90">
                  <c:v>1.7632949999999998</c:v>
                </c:pt>
                <c:pt idx="91">
                  <c:v>1.7731504999999999</c:v>
                </c:pt>
                <c:pt idx="92">
                  <c:v>1.7830059999999999</c:v>
                </c:pt>
                <c:pt idx="93">
                  <c:v>1.7928614999999999</c:v>
                </c:pt>
                <c:pt idx="94">
                  <c:v>1.8027169999999999</c:v>
                </c:pt>
                <c:pt idx="95">
                  <c:v>1.8125724999999999</c:v>
                </c:pt>
                <c:pt idx="96">
                  <c:v>1.8224279999999999</c:v>
                </c:pt>
                <c:pt idx="97">
                  <c:v>1.8322835</c:v>
                </c:pt>
                <c:pt idx="98">
                  <c:v>1.842139</c:v>
                </c:pt>
                <c:pt idx="99">
                  <c:v>1.8519945</c:v>
                </c:pt>
                <c:pt idx="100">
                  <c:v>1.86185</c:v>
                </c:pt>
              </c:numCache>
            </c:numRef>
          </c:val>
          <c:smooth val="1"/>
          <c:extLst>
            <c:ext xmlns:c16="http://schemas.microsoft.com/office/drawing/2014/chart" uri="{C3380CC4-5D6E-409C-BE32-E72D297353CC}">
              <c16:uniqueId val="{0000000B-E53C-4CE5-87C9-C2F708DC3964}"/>
            </c:ext>
          </c:extLst>
        </c:ser>
        <c:ser>
          <c:idx val="4"/>
          <c:order val="5"/>
          <c:tx>
            <c:strRef>
              <c:f>'SDR - 2021 zoom'!$I$22</c:f>
              <c:strCache>
                <c:ptCount val="1"/>
                <c:pt idx="0">
                  <c:v>2022</c:v>
                </c:pt>
              </c:strCache>
            </c:strRef>
          </c:tx>
          <c:spPr>
            <a:ln w="22225" cap="rnd">
              <a:solidFill>
                <a:schemeClr val="bg1">
                  <a:lumMod val="65000"/>
                </a:schemeClr>
              </a:solidFill>
              <a:prstDash val="solid"/>
              <a:round/>
            </a:ln>
            <a:effectLst/>
          </c:spPr>
          <c:marker>
            <c:symbol val="none"/>
          </c:marker>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zoom'!$I$23:$I$123</c:f>
              <c:numCache>
                <c:formatCode>General</c:formatCode>
                <c:ptCount val="101"/>
                <c:pt idx="0">
                  <c:v>1.0077449999999999</c:v>
                </c:pt>
                <c:pt idx="1">
                  <c:v>1.0190788249999998</c:v>
                </c:pt>
                <c:pt idx="2">
                  <c:v>1.0304126499999999</c:v>
                </c:pt>
                <c:pt idx="3">
                  <c:v>1.0417464749999998</c:v>
                </c:pt>
                <c:pt idx="4">
                  <c:v>1.0530803</c:v>
                </c:pt>
                <c:pt idx="5">
                  <c:v>1.0644141249999999</c:v>
                </c:pt>
                <c:pt idx="6">
                  <c:v>1.0757479499999998</c:v>
                </c:pt>
                <c:pt idx="7">
                  <c:v>1.0870817749999999</c:v>
                </c:pt>
                <c:pt idx="8">
                  <c:v>1.0984155999999998</c:v>
                </c:pt>
                <c:pt idx="9">
                  <c:v>1.109749425</c:v>
                </c:pt>
                <c:pt idx="10">
                  <c:v>1.1210832499999999</c:v>
                </c:pt>
                <c:pt idx="11">
                  <c:v>1.1324170749999998</c:v>
                </c:pt>
                <c:pt idx="12">
                  <c:v>1.1437508999999999</c:v>
                </c:pt>
                <c:pt idx="13">
                  <c:v>1.1550847249999998</c:v>
                </c:pt>
                <c:pt idx="14">
                  <c:v>1.1664185499999999</c:v>
                </c:pt>
                <c:pt idx="15">
                  <c:v>1.1777523749999999</c:v>
                </c:pt>
                <c:pt idx="16">
                  <c:v>1.1890861999999998</c:v>
                </c:pt>
                <c:pt idx="17">
                  <c:v>1.2004200249999999</c:v>
                </c:pt>
                <c:pt idx="18">
                  <c:v>1.2117538499999998</c:v>
                </c:pt>
                <c:pt idx="19">
                  <c:v>1.2230876749999999</c:v>
                </c:pt>
                <c:pt idx="20">
                  <c:v>1.2344214999999998</c:v>
                </c:pt>
                <c:pt idx="21">
                  <c:v>1.2457553249999997</c:v>
                </c:pt>
                <c:pt idx="22">
                  <c:v>1.2570891499999999</c:v>
                </c:pt>
                <c:pt idx="23">
                  <c:v>1.2684229749999998</c:v>
                </c:pt>
                <c:pt idx="24">
                  <c:v>1.2797567999999999</c:v>
                </c:pt>
                <c:pt idx="25">
                  <c:v>1.2910906249999998</c:v>
                </c:pt>
                <c:pt idx="26">
                  <c:v>1.3024244499999997</c:v>
                </c:pt>
                <c:pt idx="27">
                  <c:v>1.3137582749999999</c:v>
                </c:pt>
                <c:pt idx="28">
                  <c:v>1.3250920999999998</c:v>
                </c:pt>
                <c:pt idx="29">
                  <c:v>1.3364259249999999</c:v>
                </c:pt>
                <c:pt idx="30">
                  <c:v>1.3477597499999998</c:v>
                </c:pt>
                <c:pt idx="31">
                  <c:v>1.3590935749999997</c:v>
                </c:pt>
                <c:pt idx="32">
                  <c:v>1.3704273999999999</c:v>
                </c:pt>
                <c:pt idx="33">
                  <c:v>1.3817612249999998</c:v>
                </c:pt>
                <c:pt idx="34">
                  <c:v>1.3930950499999999</c:v>
                </c:pt>
                <c:pt idx="35">
                  <c:v>1.4044288749999998</c:v>
                </c:pt>
                <c:pt idx="36">
                  <c:v>1.4157626999999997</c:v>
                </c:pt>
                <c:pt idx="37">
                  <c:v>1.4270965249999998</c:v>
                </c:pt>
                <c:pt idx="38">
                  <c:v>1.4384303499999997</c:v>
                </c:pt>
                <c:pt idx="39">
                  <c:v>1.4497641749999999</c:v>
                </c:pt>
                <c:pt idx="40">
                  <c:v>1.4610979999999998</c:v>
                </c:pt>
                <c:pt idx="41">
                  <c:v>1.4724318249999997</c:v>
                </c:pt>
                <c:pt idx="42">
                  <c:v>1.4837656499999998</c:v>
                </c:pt>
                <c:pt idx="43">
                  <c:v>1.4950994749999997</c:v>
                </c:pt>
                <c:pt idx="44">
                  <c:v>1.5064332999999999</c:v>
                </c:pt>
                <c:pt idx="45">
                  <c:v>1.5177671249999998</c:v>
                </c:pt>
                <c:pt idx="46">
                  <c:v>1.5291009499999997</c:v>
                </c:pt>
                <c:pt idx="47">
                  <c:v>1.5404347749999996</c:v>
                </c:pt>
                <c:pt idx="48">
                  <c:v>1.5517685999999997</c:v>
                </c:pt>
                <c:pt idx="49">
                  <c:v>1.5631024249999999</c:v>
                </c:pt>
                <c:pt idx="50">
                  <c:v>1.5744362499999998</c:v>
                </c:pt>
                <c:pt idx="51">
                  <c:v>1.5857700749999997</c:v>
                </c:pt>
                <c:pt idx="52">
                  <c:v>1.5971038999999998</c:v>
                </c:pt>
                <c:pt idx="53">
                  <c:v>1.6084377249999999</c:v>
                </c:pt>
                <c:pt idx="54">
                  <c:v>1.6197715499999998</c:v>
                </c:pt>
                <c:pt idx="55">
                  <c:v>1.6311053749999997</c:v>
                </c:pt>
                <c:pt idx="56">
                  <c:v>1.6424391999999997</c:v>
                </c:pt>
                <c:pt idx="57">
                  <c:v>1.6537730249999996</c:v>
                </c:pt>
                <c:pt idx="58">
                  <c:v>1.6651068499999997</c:v>
                </c:pt>
                <c:pt idx="59">
                  <c:v>1.6764406749999998</c:v>
                </c:pt>
                <c:pt idx="60">
                  <c:v>1.6877744999999997</c:v>
                </c:pt>
                <c:pt idx="61">
                  <c:v>1.6991083249999996</c:v>
                </c:pt>
                <c:pt idx="62">
                  <c:v>1.7104421499999998</c:v>
                </c:pt>
                <c:pt idx="63">
                  <c:v>1.7217759749999997</c:v>
                </c:pt>
                <c:pt idx="64">
                  <c:v>1.7331097999999998</c:v>
                </c:pt>
                <c:pt idx="65">
                  <c:v>1.7444436249999997</c:v>
                </c:pt>
                <c:pt idx="66">
                  <c:v>1.7557774499999996</c:v>
                </c:pt>
                <c:pt idx="67">
                  <c:v>1.7671112749999998</c:v>
                </c:pt>
                <c:pt idx="68">
                  <c:v>1.7784450999999999</c:v>
                </c:pt>
                <c:pt idx="69">
                  <c:v>1.7897789249999998</c:v>
                </c:pt>
                <c:pt idx="70">
                  <c:v>1.8011127499999997</c:v>
                </c:pt>
                <c:pt idx="71">
                  <c:v>1.8124465749999996</c:v>
                </c:pt>
                <c:pt idx="72">
                  <c:v>1.8237803999999995</c:v>
                </c:pt>
                <c:pt idx="73">
                  <c:v>1.8351142249999997</c:v>
                </c:pt>
                <c:pt idx="74">
                  <c:v>1.8464480499999998</c:v>
                </c:pt>
                <c:pt idx="75">
                  <c:v>1.8577818749999997</c:v>
                </c:pt>
                <c:pt idx="76">
                  <c:v>1.8691156999999996</c:v>
                </c:pt>
                <c:pt idx="77">
                  <c:v>1.8804495249999997</c:v>
                </c:pt>
                <c:pt idx="78">
                  <c:v>1.8917833499999999</c:v>
                </c:pt>
                <c:pt idx="79">
                  <c:v>1.9031171749999998</c:v>
                </c:pt>
                <c:pt idx="80">
                  <c:v>1.9144509999999997</c:v>
                </c:pt>
                <c:pt idx="81">
                  <c:v>1.9257848249999996</c:v>
                </c:pt>
                <c:pt idx="82">
                  <c:v>1.9371186499999995</c:v>
                </c:pt>
                <c:pt idx="83">
                  <c:v>1.9484524749999996</c:v>
                </c:pt>
                <c:pt idx="84">
                  <c:v>1.9597862999999998</c:v>
                </c:pt>
                <c:pt idx="85">
                  <c:v>1.9711201249999997</c:v>
                </c:pt>
                <c:pt idx="86">
                  <c:v>1.9824539499999996</c:v>
                </c:pt>
                <c:pt idx="87">
                  <c:v>1.9937877749999997</c:v>
                </c:pt>
                <c:pt idx="88">
                  <c:v>2.0051215999999998</c:v>
                </c:pt>
                <c:pt idx="89">
                  <c:v>2.0164554249999997</c:v>
                </c:pt>
                <c:pt idx="90">
                  <c:v>2.0277892499999997</c:v>
                </c:pt>
                <c:pt idx="91">
                  <c:v>2.039123075</c:v>
                </c:pt>
                <c:pt idx="92">
                  <c:v>2.0504568999999995</c:v>
                </c:pt>
                <c:pt idx="93">
                  <c:v>2.0617907249999998</c:v>
                </c:pt>
                <c:pt idx="94">
                  <c:v>2.0731245499999993</c:v>
                </c:pt>
                <c:pt idx="95">
                  <c:v>2.0844583749999996</c:v>
                </c:pt>
                <c:pt idx="96">
                  <c:v>2.0957921999999995</c:v>
                </c:pt>
                <c:pt idx="97">
                  <c:v>2.1071260249999995</c:v>
                </c:pt>
                <c:pt idx="98">
                  <c:v>2.1184598499999998</c:v>
                </c:pt>
                <c:pt idx="99">
                  <c:v>2.1297936749999997</c:v>
                </c:pt>
                <c:pt idx="100">
                  <c:v>2.1411274999999996</c:v>
                </c:pt>
              </c:numCache>
            </c:numRef>
          </c:val>
          <c:smooth val="1"/>
          <c:extLst>
            <c:ext xmlns:c16="http://schemas.microsoft.com/office/drawing/2014/chart" uri="{C3380CC4-5D6E-409C-BE32-E72D297353CC}">
              <c16:uniqueId val="{0000000C-E53C-4CE5-87C9-C2F708DC3964}"/>
            </c:ext>
          </c:extLst>
        </c:ser>
        <c:ser>
          <c:idx val="5"/>
          <c:order val="6"/>
          <c:tx>
            <c:strRef>
              <c:f>'SDR - 2021 zoom'!$J$22</c:f>
              <c:strCache>
                <c:ptCount val="1"/>
                <c:pt idx="0">
                  <c:v>2023</c:v>
                </c:pt>
              </c:strCache>
            </c:strRef>
          </c:tx>
          <c:spPr>
            <a:ln w="22225" cap="rnd">
              <a:solidFill>
                <a:schemeClr val="bg1">
                  <a:lumMod val="65000"/>
                </a:schemeClr>
              </a:solidFill>
              <a:round/>
            </a:ln>
            <a:effectLst/>
          </c:spPr>
          <c:marker>
            <c:symbol val="none"/>
          </c:marker>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zoom'!$J$23:$J$123</c:f>
              <c:numCache>
                <c:formatCode>General</c:formatCode>
                <c:ptCount val="101"/>
                <c:pt idx="0">
                  <c:v>1.1689841999999997</c:v>
                </c:pt>
                <c:pt idx="1">
                  <c:v>1.1821314369999998</c:v>
                </c:pt>
                <c:pt idx="2">
                  <c:v>1.1952786739999997</c:v>
                </c:pt>
                <c:pt idx="3">
                  <c:v>1.2084259109999997</c:v>
                </c:pt>
                <c:pt idx="4">
                  <c:v>1.2215731479999996</c:v>
                </c:pt>
                <c:pt idx="5">
                  <c:v>1.2347203849999997</c:v>
                </c:pt>
                <c:pt idx="6">
                  <c:v>1.2478676219999996</c:v>
                </c:pt>
                <c:pt idx="7">
                  <c:v>1.2610148589999997</c:v>
                </c:pt>
                <c:pt idx="8">
                  <c:v>1.2741620959999997</c:v>
                </c:pt>
                <c:pt idx="9">
                  <c:v>1.2873093329999996</c:v>
                </c:pt>
                <c:pt idx="10">
                  <c:v>1.3004565699999997</c:v>
                </c:pt>
                <c:pt idx="11">
                  <c:v>1.3136038069999996</c:v>
                </c:pt>
                <c:pt idx="12">
                  <c:v>1.3267510439999997</c:v>
                </c:pt>
                <c:pt idx="13">
                  <c:v>1.3398982809999997</c:v>
                </c:pt>
                <c:pt idx="14">
                  <c:v>1.3530455179999996</c:v>
                </c:pt>
                <c:pt idx="15">
                  <c:v>1.3661927549999997</c:v>
                </c:pt>
                <c:pt idx="16">
                  <c:v>1.3793399919999996</c:v>
                </c:pt>
                <c:pt idx="17">
                  <c:v>1.3924872289999997</c:v>
                </c:pt>
                <c:pt idx="18">
                  <c:v>1.4056344659999995</c:v>
                </c:pt>
                <c:pt idx="19">
                  <c:v>1.4187817029999996</c:v>
                </c:pt>
                <c:pt idx="20">
                  <c:v>1.4319289399999997</c:v>
                </c:pt>
                <c:pt idx="21">
                  <c:v>1.4450761769999996</c:v>
                </c:pt>
                <c:pt idx="22">
                  <c:v>1.4582234139999997</c:v>
                </c:pt>
                <c:pt idx="23">
                  <c:v>1.4713706509999995</c:v>
                </c:pt>
                <c:pt idx="24">
                  <c:v>1.4845178879999996</c:v>
                </c:pt>
                <c:pt idx="25">
                  <c:v>1.4976651249999997</c:v>
                </c:pt>
                <c:pt idx="26">
                  <c:v>1.5108123619999996</c:v>
                </c:pt>
                <c:pt idx="27">
                  <c:v>1.5239595989999997</c:v>
                </c:pt>
                <c:pt idx="28">
                  <c:v>1.5371068359999995</c:v>
                </c:pt>
                <c:pt idx="29">
                  <c:v>1.5502540729999996</c:v>
                </c:pt>
                <c:pt idx="30">
                  <c:v>1.5634013099999995</c:v>
                </c:pt>
                <c:pt idx="31">
                  <c:v>1.5765485469999996</c:v>
                </c:pt>
                <c:pt idx="32">
                  <c:v>1.5896957839999994</c:v>
                </c:pt>
                <c:pt idx="33">
                  <c:v>1.6028430209999995</c:v>
                </c:pt>
                <c:pt idx="34">
                  <c:v>1.6159902579999996</c:v>
                </c:pt>
                <c:pt idx="35">
                  <c:v>1.6291374949999995</c:v>
                </c:pt>
                <c:pt idx="36">
                  <c:v>1.6422847319999996</c:v>
                </c:pt>
                <c:pt idx="37">
                  <c:v>1.6554319689999994</c:v>
                </c:pt>
                <c:pt idx="38">
                  <c:v>1.6685792059999995</c:v>
                </c:pt>
                <c:pt idx="39">
                  <c:v>1.6817264429999996</c:v>
                </c:pt>
                <c:pt idx="40">
                  <c:v>1.6948736799999997</c:v>
                </c:pt>
                <c:pt idx="41">
                  <c:v>1.7080209169999994</c:v>
                </c:pt>
                <c:pt idx="42">
                  <c:v>1.7211681539999995</c:v>
                </c:pt>
                <c:pt idx="43">
                  <c:v>1.7343153909999995</c:v>
                </c:pt>
                <c:pt idx="44">
                  <c:v>1.7474626279999996</c:v>
                </c:pt>
                <c:pt idx="45">
                  <c:v>1.7606098649999995</c:v>
                </c:pt>
                <c:pt idx="46">
                  <c:v>1.7737571019999996</c:v>
                </c:pt>
                <c:pt idx="47">
                  <c:v>1.7869043389999995</c:v>
                </c:pt>
                <c:pt idx="48">
                  <c:v>1.8000515759999995</c:v>
                </c:pt>
                <c:pt idx="49">
                  <c:v>1.8131988129999996</c:v>
                </c:pt>
                <c:pt idx="50">
                  <c:v>1.8263460499999995</c:v>
                </c:pt>
                <c:pt idx="51">
                  <c:v>1.8394932869999994</c:v>
                </c:pt>
                <c:pt idx="52">
                  <c:v>1.8526405239999995</c:v>
                </c:pt>
                <c:pt idx="53">
                  <c:v>1.8657877609999995</c:v>
                </c:pt>
                <c:pt idx="54">
                  <c:v>1.8789349979999996</c:v>
                </c:pt>
                <c:pt idx="55">
                  <c:v>1.8920822349999995</c:v>
                </c:pt>
                <c:pt idx="56">
                  <c:v>1.9052294719999996</c:v>
                </c:pt>
                <c:pt idx="57">
                  <c:v>1.9183767089999995</c:v>
                </c:pt>
                <c:pt idx="58">
                  <c:v>1.9315239459999995</c:v>
                </c:pt>
                <c:pt idx="59">
                  <c:v>1.9446711829999994</c:v>
                </c:pt>
                <c:pt idx="60">
                  <c:v>1.9578184199999993</c:v>
                </c:pt>
                <c:pt idx="61">
                  <c:v>1.9709656569999994</c:v>
                </c:pt>
                <c:pt idx="62">
                  <c:v>1.9841128939999995</c:v>
                </c:pt>
                <c:pt idx="63">
                  <c:v>1.9972601309999996</c:v>
                </c:pt>
                <c:pt idx="64">
                  <c:v>2.0104073679999992</c:v>
                </c:pt>
                <c:pt idx="65">
                  <c:v>2.0235546049999993</c:v>
                </c:pt>
                <c:pt idx="66">
                  <c:v>2.0367018419999994</c:v>
                </c:pt>
                <c:pt idx="67">
                  <c:v>2.0498490789999995</c:v>
                </c:pt>
                <c:pt idx="68">
                  <c:v>2.0629963159999996</c:v>
                </c:pt>
                <c:pt idx="69">
                  <c:v>2.0761435529999992</c:v>
                </c:pt>
                <c:pt idx="70">
                  <c:v>2.0892907899999993</c:v>
                </c:pt>
                <c:pt idx="71">
                  <c:v>2.1024380269999994</c:v>
                </c:pt>
                <c:pt idx="72">
                  <c:v>2.1155852639999995</c:v>
                </c:pt>
                <c:pt idx="73">
                  <c:v>2.1287325009999991</c:v>
                </c:pt>
                <c:pt idx="74">
                  <c:v>2.1418797379999992</c:v>
                </c:pt>
                <c:pt idx="75">
                  <c:v>2.1550269749999993</c:v>
                </c:pt>
                <c:pt idx="76">
                  <c:v>2.1681742119999994</c:v>
                </c:pt>
                <c:pt idx="77">
                  <c:v>2.1813214489999995</c:v>
                </c:pt>
                <c:pt idx="78">
                  <c:v>2.1944686859999996</c:v>
                </c:pt>
                <c:pt idx="79">
                  <c:v>2.2076159229999996</c:v>
                </c:pt>
                <c:pt idx="80">
                  <c:v>2.2207631599999997</c:v>
                </c:pt>
                <c:pt idx="81">
                  <c:v>2.2339103969999994</c:v>
                </c:pt>
                <c:pt idx="82">
                  <c:v>2.247057633999999</c:v>
                </c:pt>
                <c:pt idx="83">
                  <c:v>2.2602048709999991</c:v>
                </c:pt>
                <c:pt idx="84">
                  <c:v>2.2733521079999992</c:v>
                </c:pt>
                <c:pt idx="85">
                  <c:v>2.2864993449999993</c:v>
                </c:pt>
                <c:pt idx="86">
                  <c:v>2.2996465819999994</c:v>
                </c:pt>
                <c:pt idx="87">
                  <c:v>2.3127938189999995</c:v>
                </c:pt>
                <c:pt idx="88">
                  <c:v>2.3259410559999996</c:v>
                </c:pt>
                <c:pt idx="89">
                  <c:v>2.3390882929999997</c:v>
                </c:pt>
                <c:pt idx="90">
                  <c:v>2.3522355299999993</c:v>
                </c:pt>
                <c:pt idx="91">
                  <c:v>2.3653827669999994</c:v>
                </c:pt>
                <c:pt idx="92">
                  <c:v>2.3785300039999995</c:v>
                </c:pt>
                <c:pt idx="93">
                  <c:v>2.3916772409999991</c:v>
                </c:pt>
                <c:pt idx="94">
                  <c:v>2.4048244779999992</c:v>
                </c:pt>
                <c:pt idx="95">
                  <c:v>2.4179717149999993</c:v>
                </c:pt>
                <c:pt idx="96">
                  <c:v>2.4311189519999994</c:v>
                </c:pt>
                <c:pt idx="97">
                  <c:v>2.4442661889999995</c:v>
                </c:pt>
                <c:pt idx="98">
                  <c:v>2.4574134259999996</c:v>
                </c:pt>
                <c:pt idx="99">
                  <c:v>2.4705606629999992</c:v>
                </c:pt>
                <c:pt idx="100">
                  <c:v>2.4837078999999993</c:v>
                </c:pt>
              </c:numCache>
            </c:numRef>
          </c:val>
          <c:smooth val="1"/>
          <c:extLst>
            <c:ext xmlns:c16="http://schemas.microsoft.com/office/drawing/2014/chart" uri="{C3380CC4-5D6E-409C-BE32-E72D297353CC}">
              <c16:uniqueId val="{0000000D-E53C-4CE5-87C9-C2F708DC3964}"/>
            </c:ext>
          </c:extLst>
        </c:ser>
        <c:ser>
          <c:idx val="6"/>
          <c:order val="7"/>
          <c:tx>
            <c:strRef>
              <c:f>'SDR - 2021 zoom'!$K$22</c:f>
              <c:strCache>
                <c:ptCount val="1"/>
                <c:pt idx="0">
                  <c:v>2024</c:v>
                </c:pt>
              </c:strCache>
            </c:strRef>
          </c:tx>
          <c:spPr>
            <a:ln w="22225" cap="rnd">
              <a:solidFill>
                <a:schemeClr val="bg1">
                  <a:lumMod val="65000"/>
                </a:schemeClr>
              </a:solidFill>
              <a:round/>
            </a:ln>
            <a:effectLst/>
          </c:spPr>
          <c:marker>
            <c:symbol val="none"/>
          </c:marker>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zoom'!$K$23:$K$123</c:f>
              <c:numCache>
                <c:formatCode>General</c:formatCode>
                <c:ptCount val="101"/>
                <c:pt idx="0">
                  <c:v>1.3560216719999996</c:v>
                </c:pt>
                <c:pt idx="1">
                  <c:v>1.3712724669199996</c:v>
                </c:pt>
                <c:pt idx="2">
                  <c:v>1.3865232618399996</c:v>
                </c:pt>
                <c:pt idx="3">
                  <c:v>1.4017740567599994</c:v>
                </c:pt>
                <c:pt idx="4">
                  <c:v>1.4170248516799995</c:v>
                </c:pt>
                <c:pt idx="5">
                  <c:v>1.4322756465999995</c:v>
                </c:pt>
                <c:pt idx="6">
                  <c:v>1.4475264415199995</c:v>
                </c:pt>
                <c:pt idx="7">
                  <c:v>1.4627772364399996</c:v>
                </c:pt>
                <c:pt idx="8">
                  <c:v>1.4780280313599996</c:v>
                </c:pt>
                <c:pt idx="9">
                  <c:v>1.4932788262799996</c:v>
                </c:pt>
                <c:pt idx="10">
                  <c:v>1.5085296211999994</c:v>
                </c:pt>
                <c:pt idx="11">
                  <c:v>1.5237804161199995</c:v>
                </c:pt>
                <c:pt idx="12">
                  <c:v>1.5390312110399995</c:v>
                </c:pt>
                <c:pt idx="13">
                  <c:v>1.5542820059599995</c:v>
                </c:pt>
                <c:pt idx="14">
                  <c:v>1.5695328008799996</c:v>
                </c:pt>
                <c:pt idx="15">
                  <c:v>1.5847835957999994</c:v>
                </c:pt>
                <c:pt idx="16">
                  <c:v>1.6000343907199994</c:v>
                </c:pt>
                <c:pt idx="17">
                  <c:v>1.6152851856399995</c:v>
                </c:pt>
                <c:pt idx="18">
                  <c:v>1.6305359805599995</c:v>
                </c:pt>
                <c:pt idx="19">
                  <c:v>1.6457867754799995</c:v>
                </c:pt>
                <c:pt idx="20">
                  <c:v>1.6610375703999996</c:v>
                </c:pt>
                <c:pt idx="21">
                  <c:v>1.6762883653199996</c:v>
                </c:pt>
                <c:pt idx="22">
                  <c:v>1.6915391602399994</c:v>
                </c:pt>
                <c:pt idx="23">
                  <c:v>1.7067899551599994</c:v>
                </c:pt>
                <c:pt idx="24">
                  <c:v>1.7220407500799995</c:v>
                </c:pt>
                <c:pt idx="25">
                  <c:v>1.7372915449999995</c:v>
                </c:pt>
                <c:pt idx="26">
                  <c:v>1.7525423399199995</c:v>
                </c:pt>
                <c:pt idx="27">
                  <c:v>1.7677931348399993</c:v>
                </c:pt>
                <c:pt idx="28">
                  <c:v>1.7830439297599994</c:v>
                </c:pt>
                <c:pt idx="29">
                  <c:v>1.7982947246799994</c:v>
                </c:pt>
                <c:pt idx="30">
                  <c:v>1.8135455195999994</c:v>
                </c:pt>
                <c:pt idx="31">
                  <c:v>1.8287963145199995</c:v>
                </c:pt>
                <c:pt idx="32">
                  <c:v>1.8440471094399995</c:v>
                </c:pt>
                <c:pt idx="33">
                  <c:v>1.8592979043599995</c:v>
                </c:pt>
                <c:pt idx="34">
                  <c:v>1.8745486992799996</c:v>
                </c:pt>
                <c:pt idx="35">
                  <c:v>1.8897994941999994</c:v>
                </c:pt>
                <c:pt idx="36">
                  <c:v>1.9050502891199994</c:v>
                </c:pt>
                <c:pt idx="37">
                  <c:v>1.9203010840399992</c:v>
                </c:pt>
                <c:pt idx="38">
                  <c:v>1.9355518789599993</c:v>
                </c:pt>
                <c:pt idx="39">
                  <c:v>1.9508026738799993</c:v>
                </c:pt>
                <c:pt idx="40">
                  <c:v>1.9660534687999993</c:v>
                </c:pt>
                <c:pt idx="41">
                  <c:v>1.9813042637199993</c:v>
                </c:pt>
                <c:pt idx="42">
                  <c:v>1.9965550586399994</c:v>
                </c:pt>
                <c:pt idx="43">
                  <c:v>2.0118058535599994</c:v>
                </c:pt>
                <c:pt idx="44">
                  <c:v>2.0270566484799994</c:v>
                </c:pt>
                <c:pt idx="45">
                  <c:v>2.0423074433999995</c:v>
                </c:pt>
                <c:pt idx="46">
                  <c:v>2.0575582383199995</c:v>
                </c:pt>
                <c:pt idx="47">
                  <c:v>2.0728090332399995</c:v>
                </c:pt>
                <c:pt idx="48">
                  <c:v>2.0880598281599991</c:v>
                </c:pt>
                <c:pt idx="49">
                  <c:v>2.1033106230799992</c:v>
                </c:pt>
                <c:pt idx="50">
                  <c:v>2.1185614179999992</c:v>
                </c:pt>
                <c:pt idx="51">
                  <c:v>2.1338122129199992</c:v>
                </c:pt>
                <c:pt idx="52">
                  <c:v>2.1490630078399993</c:v>
                </c:pt>
                <c:pt idx="53">
                  <c:v>2.1643138027599993</c:v>
                </c:pt>
                <c:pt idx="54">
                  <c:v>2.1795645976799993</c:v>
                </c:pt>
                <c:pt idx="55">
                  <c:v>2.1948153925999994</c:v>
                </c:pt>
                <c:pt idx="56">
                  <c:v>2.2100661875199994</c:v>
                </c:pt>
                <c:pt idx="57">
                  <c:v>2.225316982439999</c:v>
                </c:pt>
                <c:pt idx="58">
                  <c:v>2.240567777359999</c:v>
                </c:pt>
                <c:pt idx="59">
                  <c:v>2.255818572279999</c:v>
                </c:pt>
                <c:pt idx="60">
                  <c:v>2.2710693671999991</c:v>
                </c:pt>
                <c:pt idx="61">
                  <c:v>2.2863201621199991</c:v>
                </c:pt>
                <c:pt idx="62">
                  <c:v>2.3015709570399991</c:v>
                </c:pt>
                <c:pt idx="63">
                  <c:v>2.3168217519599992</c:v>
                </c:pt>
                <c:pt idx="64">
                  <c:v>2.3320725468799992</c:v>
                </c:pt>
                <c:pt idx="65">
                  <c:v>2.3473233417999992</c:v>
                </c:pt>
                <c:pt idx="66">
                  <c:v>2.3625741367199993</c:v>
                </c:pt>
                <c:pt idx="67">
                  <c:v>2.3778249316399993</c:v>
                </c:pt>
                <c:pt idx="68">
                  <c:v>2.3930757265599993</c:v>
                </c:pt>
                <c:pt idx="69">
                  <c:v>2.4083265214799994</c:v>
                </c:pt>
                <c:pt idx="70">
                  <c:v>2.4235773163999994</c:v>
                </c:pt>
                <c:pt idx="71">
                  <c:v>2.4388281113199994</c:v>
                </c:pt>
                <c:pt idx="72">
                  <c:v>2.4540789062399995</c:v>
                </c:pt>
                <c:pt idx="73">
                  <c:v>2.4693297011599991</c:v>
                </c:pt>
                <c:pt idx="74">
                  <c:v>2.4845804960799991</c:v>
                </c:pt>
                <c:pt idx="75">
                  <c:v>2.4998312909999991</c:v>
                </c:pt>
                <c:pt idx="76">
                  <c:v>2.5150820859199992</c:v>
                </c:pt>
                <c:pt idx="77">
                  <c:v>2.5303328808399992</c:v>
                </c:pt>
                <c:pt idx="78">
                  <c:v>2.5455836757599992</c:v>
                </c:pt>
                <c:pt idx="79">
                  <c:v>2.5608344706799993</c:v>
                </c:pt>
                <c:pt idx="80">
                  <c:v>2.5760852655999993</c:v>
                </c:pt>
                <c:pt idx="81">
                  <c:v>2.5913360605199993</c:v>
                </c:pt>
                <c:pt idx="82">
                  <c:v>2.6065868554399989</c:v>
                </c:pt>
                <c:pt idx="83">
                  <c:v>2.6218376503599989</c:v>
                </c:pt>
                <c:pt idx="84">
                  <c:v>2.637088445279999</c:v>
                </c:pt>
                <c:pt idx="85">
                  <c:v>2.652339240199999</c:v>
                </c:pt>
                <c:pt idx="86">
                  <c:v>2.667590035119999</c:v>
                </c:pt>
                <c:pt idx="87">
                  <c:v>2.6828408300399991</c:v>
                </c:pt>
                <c:pt idx="88">
                  <c:v>2.6980916249599991</c:v>
                </c:pt>
                <c:pt idx="89">
                  <c:v>2.7133424198799991</c:v>
                </c:pt>
                <c:pt idx="90">
                  <c:v>2.7285932147999992</c:v>
                </c:pt>
                <c:pt idx="91">
                  <c:v>2.7438440097199992</c:v>
                </c:pt>
                <c:pt idx="92">
                  <c:v>2.7590948046399992</c:v>
                </c:pt>
                <c:pt idx="93">
                  <c:v>2.7743455995599993</c:v>
                </c:pt>
                <c:pt idx="94">
                  <c:v>2.7895963944799993</c:v>
                </c:pt>
                <c:pt idx="95">
                  <c:v>2.8048471893999993</c:v>
                </c:pt>
                <c:pt idx="96">
                  <c:v>2.8200979843199989</c:v>
                </c:pt>
                <c:pt idx="97">
                  <c:v>2.835348779239999</c:v>
                </c:pt>
                <c:pt idx="98">
                  <c:v>2.850599574159999</c:v>
                </c:pt>
                <c:pt idx="99">
                  <c:v>2.865850369079999</c:v>
                </c:pt>
                <c:pt idx="100">
                  <c:v>2.881101163999999</c:v>
                </c:pt>
              </c:numCache>
            </c:numRef>
          </c:val>
          <c:smooth val="1"/>
          <c:extLst>
            <c:ext xmlns:c16="http://schemas.microsoft.com/office/drawing/2014/chart" uri="{C3380CC4-5D6E-409C-BE32-E72D297353CC}">
              <c16:uniqueId val="{0000000E-E53C-4CE5-87C9-C2F708DC3964}"/>
            </c:ext>
          </c:extLst>
        </c:ser>
        <c:ser>
          <c:idx val="7"/>
          <c:order val="8"/>
          <c:tx>
            <c:strRef>
              <c:f>'SDR - 2021 zoom'!$L$22</c:f>
              <c:strCache>
                <c:ptCount val="1"/>
                <c:pt idx="0">
                  <c:v>2025</c:v>
                </c:pt>
              </c:strCache>
            </c:strRef>
          </c:tx>
          <c:spPr>
            <a:ln w="22225" cap="rnd">
              <a:solidFill>
                <a:schemeClr val="bg1">
                  <a:lumMod val="75000"/>
                </a:schemeClr>
              </a:solidFill>
              <a:round/>
            </a:ln>
            <a:effectLst/>
          </c:spPr>
          <c:marker>
            <c:symbol val="none"/>
          </c:marker>
          <c:cat>
            <c:numRef>
              <c:f>'SDR - 2021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- 2021 zoom'!$L$23:$L$123</c:f>
              <c:numCache>
                <c:formatCode>General</c:formatCode>
                <c:ptCount val="101"/>
                <c:pt idx="0">
                  <c:v>1.5865453562399994</c:v>
                </c:pt>
                <c:pt idx="1">
                  <c:v>1.6043887862963995</c:v>
                </c:pt>
                <c:pt idx="2">
                  <c:v>1.6222322163527993</c:v>
                </c:pt>
                <c:pt idx="3">
                  <c:v>1.6400756464091995</c:v>
                </c:pt>
                <c:pt idx="4">
                  <c:v>1.6579190764655993</c:v>
                </c:pt>
                <c:pt idx="5">
                  <c:v>1.6757625065219994</c:v>
                </c:pt>
                <c:pt idx="6">
                  <c:v>1.6936059365783993</c:v>
                </c:pt>
                <c:pt idx="7">
                  <c:v>1.7114493666347994</c:v>
                </c:pt>
                <c:pt idx="8">
                  <c:v>1.7292927966911993</c:v>
                </c:pt>
                <c:pt idx="9">
                  <c:v>1.7471362267475994</c:v>
                </c:pt>
                <c:pt idx="10">
                  <c:v>1.7649796568039993</c:v>
                </c:pt>
                <c:pt idx="11">
                  <c:v>1.7828230868603994</c:v>
                </c:pt>
                <c:pt idx="12">
                  <c:v>1.8006665169167992</c:v>
                </c:pt>
                <c:pt idx="13">
                  <c:v>1.8185099469731993</c:v>
                </c:pt>
                <c:pt idx="14">
                  <c:v>1.8363533770295992</c:v>
                </c:pt>
                <c:pt idx="15">
                  <c:v>1.8541968070859993</c:v>
                </c:pt>
                <c:pt idx="16">
                  <c:v>1.8720402371423992</c:v>
                </c:pt>
                <c:pt idx="17">
                  <c:v>1.8898836671987993</c:v>
                </c:pt>
                <c:pt idx="18">
                  <c:v>1.9077270972551992</c:v>
                </c:pt>
                <c:pt idx="19">
                  <c:v>1.9255705273115993</c:v>
                </c:pt>
                <c:pt idx="20">
                  <c:v>1.9434139573679992</c:v>
                </c:pt>
                <c:pt idx="21">
                  <c:v>1.9612573874243993</c:v>
                </c:pt>
                <c:pt idx="22">
                  <c:v>1.9791008174807994</c:v>
                </c:pt>
                <c:pt idx="23">
                  <c:v>1.9969442475371992</c:v>
                </c:pt>
                <c:pt idx="24">
                  <c:v>2.0147876775935991</c:v>
                </c:pt>
                <c:pt idx="25">
                  <c:v>2.0326311076499994</c:v>
                </c:pt>
                <c:pt idx="26">
                  <c:v>2.0504745377063993</c:v>
                </c:pt>
                <c:pt idx="27">
                  <c:v>2.0683179677627992</c:v>
                </c:pt>
                <c:pt idx="28">
                  <c:v>2.0861613978191991</c:v>
                </c:pt>
                <c:pt idx="29">
                  <c:v>2.1040048278755989</c:v>
                </c:pt>
                <c:pt idx="30">
                  <c:v>2.1218482579319993</c:v>
                </c:pt>
                <c:pt idx="31">
                  <c:v>2.1396916879883991</c:v>
                </c:pt>
                <c:pt idx="32">
                  <c:v>2.157535118044799</c:v>
                </c:pt>
                <c:pt idx="33">
                  <c:v>2.1753785481011993</c:v>
                </c:pt>
                <c:pt idx="34">
                  <c:v>2.1932219781575992</c:v>
                </c:pt>
                <c:pt idx="35">
                  <c:v>2.2110654082139991</c:v>
                </c:pt>
                <c:pt idx="36">
                  <c:v>2.228908838270399</c:v>
                </c:pt>
                <c:pt idx="37">
                  <c:v>2.2467522683267989</c:v>
                </c:pt>
                <c:pt idx="38">
                  <c:v>2.2645956983831992</c:v>
                </c:pt>
                <c:pt idx="39">
                  <c:v>2.2824391284395991</c:v>
                </c:pt>
                <c:pt idx="40">
                  <c:v>2.3002825584959989</c:v>
                </c:pt>
                <c:pt idx="41">
                  <c:v>2.3181259885523993</c:v>
                </c:pt>
                <c:pt idx="42">
                  <c:v>2.3359694186087991</c:v>
                </c:pt>
                <c:pt idx="43">
                  <c:v>2.353812848665199</c:v>
                </c:pt>
                <c:pt idx="44">
                  <c:v>2.3716562787215993</c:v>
                </c:pt>
                <c:pt idx="45">
                  <c:v>2.3894997087779992</c:v>
                </c:pt>
                <c:pt idx="46">
                  <c:v>2.4073431388343991</c:v>
                </c:pt>
                <c:pt idx="47">
                  <c:v>2.425186568890799</c:v>
                </c:pt>
                <c:pt idx="48">
                  <c:v>2.4430299989471989</c:v>
                </c:pt>
                <c:pt idx="49">
                  <c:v>2.4608734290035992</c:v>
                </c:pt>
                <c:pt idx="50">
                  <c:v>2.4787168590599991</c:v>
                </c:pt>
                <c:pt idx="51">
                  <c:v>2.4965602891163989</c:v>
                </c:pt>
                <c:pt idx="52">
                  <c:v>2.5144037191727993</c:v>
                </c:pt>
                <c:pt idx="53">
                  <c:v>2.5322471492291991</c:v>
                </c:pt>
                <c:pt idx="54">
                  <c:v>2.550090579285599</c:v>
                </c:pt>
                <c:pt idx="55">
                  <c:v>2.5679340093419993</c:v>
                </c:pt>
                <c:pt idx="56">
                  <c:v>2.5857774393983992</c:v>
                </c:pt>
                <c:pt idx="57">
                  <c:v>2.6036208694547991</c:v>
                </c:pt>
                <c:pt idx="58">
                  <c:v>2.621464299511199</c:v>
                </c:pt>
                <c:pt idx="59">
                  <c:v>2.6393077295675988</c:v>
                </c:pt>
                <c:pt idx="60">
                  <c:v>2.6571511596239992</c:v>
                </c:pt>
                <c:pt idx="61">
                  <c:v>2.674994589680399</c:v>
                </c:pt>
                <c:pt idx="62">
                  <c:v>2.6928380197367989</c:v>
                </c:pt>
                <c:pt idx="63">
                  <c:v>2.7106814497931992</c:v>
                </c:pt>
                <c:pt idx="64">
                  <c:v>2.7285248798495987</c:v>
                </c:pt>
                <c:pt idx="65">
                  <c:v>2.746368309905999</c:v>
                </c:pt>
                <c:pt idx="66">
                  <c:v>2.7642117399623993</c:v>
                </c:pt>
                <c:pt idx="67">
                  <c:v>2.7820551700187988</c:v>
                </c:pt>
                <c:pt idx="68">
                  <c:v>2.7998986000751991</c:v>
                </c:pt>
                <c:pt idx="69">
                  <c:v>2.8177420301315985</c:v>
                </c:pt>
                <c:pt idx="70">
                  <c:v>2.8355854601879988</c:v>
                </c:pt>
                <c:pt idx="71">
                  <c:v>2.8534288902443992</c:v>
                </c:pt>
                <c:pt idx="72">
                  <c:v>2.8712723203007986</c:v>
                </c:pt>
                <c:pt idx="73">
                  <c:v>2.8891157503571989</c:v>
                </c:pt>
                <c:pt idx="74">
                  <c:v>2.9069591804135988</c:v>
                </c:pt>
                <c:pt idx="75">
                  <c:v>2.9248026104699987</c:v>
                </c:pt>
                <c:pt idx="76">
                  <c:v>2.942646040526399</c:v>
                </c:pt>
                <c:pt idx="77">
                  <c:v>2.9604894705827989</c:v>
                </c:pt>
                <c:pt idx="78">
                  <c:v>2.9783329006391988</c:v>
                </c:pt>
                <c:pt idx="79">
                  <c:v>2.9961763306955991</c:v>
                </c:pt>
                <c:pt idx="80">
                  <c:v>3.014019760751999</c:v>
                </c:pt>
                <c:pt idx="81">
                  <c:v>3.0318631908083988</c:v>
                </c:pt>
                <c:pt idx="82">
                  <c:v>3.0497066208647987</c:v>
                </c:pt>
                <c:pt idx="83">
                  <c:v>3.0675500509211986</c:v>
                </c:pt>
                <c:pt idx="84">
                  <c:v>3.0853934809775989</c:v>
                </c:pt>
                <c:pt idx="85">
                  <c:v>3.1032369110339988</c:v>
                </c:pt>
                <c:pt idx="86">
                  <c:v>3.1210803410903987</c:v>
                </c:pt>
                <c:pt idx="87">
                  <c:v>3.138923771146799</c:v>
                </c:pt>
                <c:pt idx="88">
                  <c:v>3.1567672012031989</c:v>
                </c:pt>
                <c:pt idx="89">
                  <c:v>3.1746106312595987</c:v>
                </c:pt>
                <c:pt idx="90">
                  <c:v>3.1924540613159991</c:v>
                </c:pt>
                <c:pt idx="91">
                  <c:v>3.2102974913723989</c:v>
                </c:pt>
                <c:pt idx="92">
                  <c:v>3.2281409214287988</c:v>
                </c:pt>
                <c:pt idx="93">
                  <c:v>3.2459843514851991</c:v>
                </c:pt>
                <c:pt idx="94">
                  <c:v>3.2638277815415986</c:v>
                </c:pt>
                <c:pt idx="95">
                  <c:v>3.2816712115979989</c:v>
                </c:pt>
                <c:pt idx="96">
                  <c:v>3.2995146416543988</c:v>
                </c:pt>
                <c:pt idx="97">
                  <c:v>3.3173580717107987</c:v>
                </c:pt>
                <c:pt idx="98">
                  <c:v>3.335201501767199</c:v>
                </c:pt>
                <c:pt idx="99">
                  <c:v>3.3530449318235984</c:v>
                </c:pt>
                <c:pt idx="100">
                  <c:v>3.3708883618799987</c:v>
                </c:pt>
              </c:numCache>
            </c:numRef>
          </c:val>
          <c:smooth val="1"/>
          <c:extLst>
            <c:ext xmlns:c16="http://schemas.microsoft.com/office/drawing/2014/chart" uri="{C3380CC4-5D6E-409C-BE32-E72D297353CC}">
              <c16:uniqueId val="{0000000F-E53C-4CE5-87C9-C2F708DC3964}"/>
            </c:ext>
          </c:extLst>
        </c:ser>
        <c:dLbls>
          <c:showLegendKey val="0"/>
          <c:showVal val="0"/>
          <c:showCatName val="0"/>
          <c:showSerName val="0"/>
          <c:showPercent val="0"/>
          <c:showBubbleSize val="0"/>
        </c:dLbls>
        <c:marker val="1"/>
        <c:smooth val="0"/>
        <c:axId val="416729432"/>
        <c:axId val="416732176"/>
      </c:lineChart>
      <c:catAx>
        <c:axId val="416729432"/>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464646"/>
                </a:solidFill>
                <a:latin typeface="Arial" panose="020B0604020202020204" pitchFamily="34" charset="0"/>
                <a:ea typeface="+mn-ea"/>
                <a:cs typeface="Arial" panose="020B0604020202020204" pitchFamily="34" charset="0"/>
              </a:defRPr>
            </a:pPr>
            <a:endParaRPr lang="en-US"/>
          </a:p>
        </c:txPr>
        <c:crossAx val="416732176"/>
        <c:crosses val="autoZero"/>
        <c:auto val="1"/>
        <c:lblAlgn val="ctr"/>
        <c:lblOffset val="100"/>
        <c:tickLblSkip val="10"/>
        <c:tickMarkSkip val="1000"/>
        <c:noMultiLvlLbl val="0"/>
      </c:catAx>
      <c:valAx>
        <c:axId val="4167321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464646"/>
                </a:solidFill>
                <a:latin typeface="Arial" panose="020B0604020202020204" pitchFamily="34" charset="0"/>
                <a:ea typeface="+mn-ea"/>
                <a:cs typeface="Arial" panose="020B0604020202020204" pitchFamily="34" charset="0"/>
              </a:defRPr>
            </a:pPr>
            <a:endParaRPr lang="en-US"/>
          </a:p>
        </c:txPr>
        <c:crossAx val="416729432"/>
        <c:crossesAt val="1"/>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2"/>
        <c:delete val="1"/>
      </c:legendEntry>
      <c:layout>
        <c:manualLayout>
          <c:xMode val="edge"/>
          <c:yMode val="edge"/>
          <c:x val="0.19461733306170959"/>
          <c:y val="0.9543308208977358"/>
          <c:w val="0.80538269826780495"/>
          <c:h val="4.342730696107848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78979917536829E-2"/>
          <c:y val="2.9230977854849016E-2"/>
          <c:w val="0.93467580772922232"/>
          <c:h val="0.86348346944087317"/>
        </c:manualLayout>
      </c:layout>
      <c:areaChart>
        <c:grouping val="standard"/>
        <c:varyColors val="0"/>
        <c:ser>
          <c:idx val="1"/>
          <c:order val="1"/>
          <c:tx>
            <c:strRef>
              <c:f>'SDR - 2025 zoom'!$E$22</c:f>
              <c:strCache>
                <c:ptCount val="1"/>
                <c:pt idx="0">
                  <c:v>  Self-declared</c:v>
                </c:pt>
              </c:strCache>
            </c:strRef>
          </c:tx>
          <c:spPr>
            <a:solidFill>
              <a:schemeClr val="tx2">
                <a:lumMod val="40000"/>
                <a:lumOff val="60000"/>
                <a:alpha val="62000"/>
              </a:schemeClr>
            </a:solidFill>
            <a:ln>
              <a:noFill/>
            </a:ln>
            <a:effectLst/>
          </c:spPr>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zoom'!$E$23:$E$123</c:f>
              <c:numCache>
                <c:formatCode>General</c:formatCode>
                <c:ptCount val="101"/>
                <c:pt idx="0">
                  <c:v>0.95733307173410898</c:v>
                </c:pt>
                <c:pt idx="1">
                  <c:v>0.96808962310190794</c:v>
                </c:pt>
                <c:pt idx="2">
                  <c:v>0.9788461744697069</c:v>
                </c:pt>
                <c:pt idx="3">
                  <c:v>0.98960272583750586</c:v>
                </c:pt>
                <c:pt idx="4">
                  <c:v>1.0003592772053049</c:v>
                </c:pt>
                <c:pt idx="5">
                  <c:v>1.0111158285731039</c:v>
                </c:pt>
                <c:pt idx="6">
                  <c:v>1.0218723799409029</c:v>
                </c:pt>
                <c:pt idx="7">
                  <c:v>1.0326289313087018</c:v>
                </c:pt>
                <c:pt idx="8">
                  <c:v>1.0433854826765008</c:v>
                </c:pt>
                <c:pt idx="9">
                  <c:v>1.0541420340442997</c:v>
                </c:pt>
                <c:pt idx="10">
                  <c:v>1.0648985854120987</c:v>
                </c:pt>
                <c:pt idx="11">
                  <c:v>1.0756551367798977</c:v>
                </c:pt>
                <c:pt idx="12">
                  <c:v>1.0864116881476966</c:v>
                </c:pt>
                <c:pt idx="13">
                  <c:v>1.0971682395154956</c:v>
                </c:pt>
                <c:pt idx="14">
                  <c:v>1.1079247908832945</c:v>
                </c:pt>
                <c:pt idx="15">
                  <c:v>1.1186813422510937</c:v>
                </c:pt>
                <c:pt idx="16">
                  <c:v>1.1294378936188927</c:v>
                </c:pt>
                <c:pt idx="17">
                  <c:v>1.1401944449866916</c:v>
                </c:pt>
                <c:pt idx="18">
                  <c:v>1.1509509963544906</c:v>
                </c:pt>
                <c:pt idx="19">
                  <c:v>1.1617075477222896</c:v>
                </c:pt>
                <c:pt idx="20">
                  <c:v>1.1724640990900885</c:v>
                </c:pt>
                <c:pt idx="21">
                  <c:v>1.1832206504578875</c:v>
                </c:pt>
                <c:pt idx="22">
                  <c:v>1.1939772018256865</c:v>
                </c:pt>
                <c:pt idx="23">
                  <c:v>1.2047337531934854</c:v>
                </c:pt>
                <c:pt idx="24">
                  <c:v>1.2154903045612844</c:v>
                </c:pt>
                <c:pt idx="25">
                  <c:v>1.2262468559290833</c:v>
                </c:pt>
                <c:pt idx="26">
                  <c:v>1.2370034072968823</c:v>
                </c:pt>
                <c:pt idx="27">
                  <c:v>1.2477599586646813</c:v>
                </c:pt>
                <c:pt idx="28">
                  <c:v>1.2585165100324804</c:v>
                </c:pt>
                <c:pt idx="29">
                  <c:v>1.2692730614002792</c:v>
                </c:pt>
                <c:pt idx="30">
                  <c:v>1.2800296127680784</c:v>
                </c:pt>
                <c:pt idx="31">
                  <c:v>1.2907861641358773</c:v>
                </c:pt>
                <c:pt idx="32">
                  <c:v>1.3015427155036763</c:v>
                </c:pt>
                <c:pt idx="33">
                  <c:v>1.3122992668714752</c:v>
                </c:pt>
                <c:pt idx="34">
                  <c:v>1.3230558182392742</c:v>
                </c:pt>
                <c:pt idx="35">
                  <c:v>1.3338123696070732</c:v>
                </c:pt>
                <c:pt idx="36">
                  <c:v>1.3445689209748721</c:v>
                </c:pt>
                <c:pt idx="37">
                  <c:v>1.3553254723426711</c:v>
                </c:pt>
                <c:pt idx="38">
                  <c:v>1.3660820237104701</c:v>
                </c:pt>
                <c:pt idx="39">
                  <c:v>1.376838575078269</c:v>
                </c:pt>
                <c:pt idx="40">
                  <c:v>1.387595126446068</c:v>
                </c:pt>
                <c:pt idx="41">
                  <c:v>1.3983516778138669</c:v>
                </c:pt>
                <c:pt idx="42">
                  <c:v>1.4091082291816659</c:v>
                </c:pt>
                <c:pt idx="43">
                  <c:v>1.4198647805494651</c:v>
                </c:pt>
                <c:pt idx="44">
                  <c:v>1.4306213319172638</c:v>
                </c:pt>
                <c:pt idx="45">
                  <c:v>1.441377883285063</c:v>
                </c:pt>
                <c:pt idx="46">
                  <c:v>1.452134434652862</c:v>
                </c:pt>
                <c:pt idx="47">
                  <c:v>1.4628909860206609</c:v>
                </c:pt>
                <c:pt idx="48">
                  <c:v>1.4736475373884599</c:v>
                </c:pt>
                <c:pt idx="49">
                  <c:v>1.4844040887562588</c:v>
                </c:pt>
                <c:pt idx="50">
                  <c:v>1.4951606401240578</c:v>
                </c:pt>
                <c:pt idx="51">
                  <c:v>1.5059171914918568</c:v>
                </c:pt>
                <c:pt idx="52">
                  <c:v>1.5166737428596557</c:v>
                </c:pt>
                <c:pt idx="53">
                  <c:v>1.5274302942274547</c:v>
                </c:pt>
                <c:pt idx="54">
                  <c:v>1.5381868455952539</c:v>
                </c:pt>
                <c:pt idx="55">
                  <c:v>1.5489433969630526</c:v>
                </c:pt>
                <c:pt idx="56">
                  <c:v>1.5596999483308518</c:v>
                </c:pt>
                <c:pt idx="57">
                  <c:v>1.5704564996986505</c:v>
                </c:pt>
                <c:pt idx="58">
                  <c:v>1.5812130510664497</c:v>
                </c:pt>
                <c:pt idx="59">
                  <c:v>1.5919696024342485</c:v>
                </c:pt>
                <c:pt idx="60">
                  <c:v>1.6027261538020476</c:v>
                </c:pt>
                <c:pt idx="61">
                  <c:v>1.6134827051698464</c:v>
                </c:pt>
                <c:pt idx="62">
                  <c:v>1.6242392565376456</c:v>
                </c:pt>
                <c:pt idx="63">
                  <c:v>1.6349958079054445</c:v>
                </c:pt>
                <c:pt idx="64">
                  <c:v>1.6457523592732435</c:v>
                </c:pt>
                <c:pt idx="65">
                  <c:v>1.6565089106410424</c:v>
                </c:pt>
                <c:pt idx="66">
                  <c:v>1.6672654620088414</c:v>
                </c:pt>
                <c:pt idx="67">
                  <c:v>1.6780220133766406</c:v>
                </c:pt>
                <c:pt idx="68">
                  <c:v>1.6887785647444393</c:v>
                </c:pt>
                <c:pt idx="69">
                  <c:v>1.6995351161122383</c:v>
                </c:pt>
                <c:pt idx="70">
                  <c:v>1.7102916674800372</c:v>
                </c:pt>
                <c:pt idx="71">
                  <c:v>1.7210482188478364</c:v>
                </c:pt>
                <c:pt idx="72">
                  <c:v>1.7318047702156352</c:v>
                </c:pt>
                <c:pt idx="73">
                  <c:v>1.7425613215834344</c:v>
                </c:pt>
                <c:pt idx="74">
                  <c:v>1.7533178729512331</c:v>
                </c:pt>
                <c:pt idx="75">
                  <c:v>1.7640744243190323</c:v>
                </c:pt>
                <c:pt idx="76">
                  <c:v>1.7748309756868312</c:v>
                </c:pt>
                <c:pt idx="77">
                  <c:v>1.7855875270546302</c:v>
                </c:pt>
                <c:pt idx="78">
                  <c:v>1.7963440784224292</c:v>
                </c:pt>
                <c:pt idx="79">
                  <c:v>1.8071006297902281</c:v>
                </c:pt>
                <c:pt idx="80">
                  <c:v>1.8178571811580273</c:v>
                </c:pt>
                <c:pt idx="81">
                  <c:v>1.828613732525826</c:v>
                </c:pt>
                <c:pt idx="82">
                  <c:v>1.839370283893625</c:v>
                </c:pt>
                <c:pt idx="83">
                  <c:v>1.850126835261424</c:v>
                </c:pt>
                <c:pt idx="84">
                  <c:v>1.8608833866292229</c:v>
                </c:pt>
                <c:pt idx="85">
                  <c:v>1.8716399379970219</c:v>
                </c:pt>
                <c:pt idx="86">
                  <c:v>1.8823964893648211</c:v>
                </c:pt>
                <c:pt idx="87">
                  <c:v>1.8931530407326198</c:v>
                </c:pt>
                <c:pt idx="88">
                  <c:v>1.903909592100419</c:v>
                </c:pt>
                <c:pt idx="89">
                  <c:v>1.914666143468218</c:v>
                </c:pt>
                <c:pt idx="90">
                  <c:v>1.9254226948360169</c:v>
                </c:pt>
                <c:pt idx="91">
                  <c:v>1.9361792462038159</c:v>
                </c:pt>
                <c:pt idx="92">
                  <c:v>1.9469357975716148</c:v>
                </c:pt>
                <c:pt idx="93">
                  <c:v>1.957692348939414</c:v>
                </c:pt>
                <c:pt idx="94">
                  <c:v>1.9684489003072128</c:v>
                </c:pt>
                <c:pt idx="95">
                  <c:v>1.9792054516750115</c:v>
                </c:pt>
                <c:pt idx="96">
                  <c:v>1.9899620030428107</c:v>
                </c:pt>
                <c:pt idx="97">
                  <c:v>2.0007185544106099</c:v>
                </c:pt>
                <c:pt idx="98">
                  <c:v>2.0114751057784086</c:v>
                </c:pt>
                <c:pt idx="99">
                  <c:v>2.0222316571462078</c:v>
                </c:pt>
                <c:pt idx="100">
                  <c:v>2.0329882085140065</c:v>
                </c:pt>
              </c:numCache>
            </c:numRef>
          </c:val>
          <c:extLst>
            <c:ext xmlns:c16="http://schemas.microsoft.com/office/drawing/2014/chart" uri="{C3380CC4-5D6E-409C-BE32-E72D297353CC}">
              <c16:uniqueId val="{00000000-15EB-4756-942B-2C47456525DC}"/>
            </c:ext>
          </c:extLst>
        </c:ser>
        <c:dLbls>
          <c:showLegendKey val="0"/>
          <c:showVal val="0"/>
          <c:showCatName val="0"/>
          <c:showSerName val="0"/>
          <c:showPercent val="0"/>
          <c:showBubbleSize val="0"/>
        </c:dLbls>
        <c:axId val="416729432"/>
        <c:axId val="416732176"/>
      </c:areaChart>
      <c:lineChart>
        <c:grouping val="standard"/>
        <c:varyColors val="0"/>
        <c:ser>
          <c:idx val="0"/>
          <c:order val="0"/>
          <c:tx>
            <c:v>Domestic rates</c:v>
          </c:tx>
          <c:spPr>
            <a:ln w="19050" cap="rnd">
              <a:noFill/>
              <a:bevel/>
            </a:ln>
            <a:effectLst/>
          </c:spPr>
          <c:marker>
            <c:symbol val="circle"/>
            <c:size val="5"/>
            <c:spPr>
              <a:noFill/>
              <a:ln w="9525">
                <a:noFill/>
              </a:ln>
              <a:effectLst/>
            </c:spPr>
          </c:marker>
          <c:dPt>
            <c:idx val="4"/>
            <c:marker>
              <c:symbol val="circle"/>
              <c:size val="5"/>
              <c:spPr>
                <a:solidFill>
                  <a:srgbClr val="002060"/>
                </a:solidFill>
                <a:ln w="9525">
                  <a:noFill/>
                </a:ln>
                <a:effectLst/>
              </c:spPr>
            </c:marker>
            <c:bubble3D val="0"/>
            <c:extLst>
              <c:ext xmlns:c16="http://schemas.microsoft.com/office/drawing/2014/chart" uri="{C3380CC4-5D6E-409C-BE32-E72D297353CC}">
                <c16:uniqueId val="{00000001-15EB-4756-942B-2C47456525DC}"/>
              </c:ext>
            </c:extLst>
          </c:dPt>
          <c:dPt>
            <c:idx val="7"/>
            <c:marker>
              <c:symbol val="circle"/>
              <c:size val="5"/>
              <c:spPr>
                <a:solidFill>
                  <a:srgbClr val="002060"/>
                </a:solidFill>
                <a:ln w="9525">
                  <a:noFill/>
                </a:ln>
                <a:effectLst/>
              </c:spPr>
            </c:marker>
            <c:bubble3D val="0"/>
            <c:extLst>
              <c:ext xmlns:c16="http://schemas.microsoft.com/office/drawing/2014/chart" uri="{C3380CC4-5D6E-409C-BE32-E72D297353CC}">
                <c16:uniqueId val="{00000002-15EB-4756-942B-2C47456525DC}"/>
              </c:ext>
            </c:extLst>
          </c:dPt>
          <c:dPt>
            <c:idx val="15"/>
            <c:marker>
              <c:symbol val="circle"/>
              <c:size val="5"/>
              <c:spPr>
                <a:solidFill>
                  <a:srgbClr val="002060"/>
                </a:solidFill>
                <a:ln w="9525">
                  <a:noFill/>
                </a:ln>
                <a:effectLst/>
              </c:spPr>
            </c:marker>
            <c:bubble3D val="0"/>
            <c:extLst>
              <c:ext xmlns:c16="http://schemas.microsoft.com/office/drawing/2014/chart" uri="{C3380CC4-5D6E-409C-BE32-E72D297353CC}">
                <c16:uniqueId val="{00000003-15EB-4756-942B-2C47456525DC}"/>
              </c:ext>
            </c:extLst>
          </c:dPt>
          <c:dPt>
            <c:idx val="35"/>
            <c:marker>
              <c:symbol val="circle"/>
              <c:size val="5"/>
              <c:spPr>
                <a:solidFill>
                  <a:srgbClr val="002060"/>
                </a:solidFill>
                <a:ln w="9525">
                  <a:noFill/>
                </a:ln>
                <a:effectLst/>
              </c:spPr>
            </c:marker>
            <c:bubble3D val="0"/>
            <c:extLst>
              <c:ext xmlns:c16="http://schemas.microsoft.com/office/drawing/2014/chart" uri="{C3380CC4-5D6E-409C-BE32-E72D297353CC}">
                <c16:uniqueId val="{00000004-15EB-4756-942B-2C47456525DC}"/>
              </c:ext>
            </c:extLst>
          </c:dPt>
          <c:dPt>
            <c:idx val="50"/>
            <c:marker>
              <c:symbol val="circle"/>
              <c:size val="5"/>
              <c:spPr>
                <a:solidFill>
                  <a:schemeClr val="accent5">
                    <a:lumMod val="50000"/>
                  </a:schemeClr>
                </a:solidFill>
                <a:ln w="9525">
                  <a:noFill/>
                </a:ln>
                <a:effectLst/>
              </c:spPr>
            </c:marker>
            <c:bubble3D val="0"/>
            <c:extLst>
              <c:ext xmlns:c16="http://schemas.microsoft.com/office/drawing/2014/chart" uri="{C3380CC4-5D6E-409C-BE32-E72D297353CC}">
                <c16:uniqueId val="{00000005-15EB-4756-942B-2C47456525DC}"/>
              </c:ext>
            </c:extLst>
          </c:dPt>
          <c:dPt>
            <c:idx val="75"/>
            <c:marker>
              <c:symbol val="circle"/>
              <c:size val="5"/>
              <c:spPr>
                <a:solidFill>
                  <a:schemeClr val="accent5">
                    <a:lumMod val="50000"/>
                  </a:schemeClr>
                </a:solidFill>
                <a:ln w="9525">
                  <a:noFill/>
                </a:ln>
                <a:effectLst/>
              </c:spPr>
            </c:marker>
            <c:bubble3D val="0"/>
            <c:extLst>
              <c:ext xmlns:c16="http://schemas.microsoft.com/office/drawing/2014/chart" uri="{C3380CC4-5D6E-409C-BE32-E72D297353CC}">
                <c16:uniqueId val="{00000006-15EB-4756-942B-2C47456525DC}"/>
              </c:ext>
            </c:extLst>
          </c:dPt>
          <c:dPt>
            <c:idx val="100"/>
            <c:marker>
              <c:symbol val="circle"/>
              <c:size val="5"/>
              <c:spPr>
                <a:solidFill>
                  <a:schemeClr val="accent5">
                    <a:lumMod val="50000"/>
                  </a:schemeClr>
                </a:solidFill>
                <a:ln w="9525">
                  <a:noFill/>
                </a:ln>
                <a:effectLst/>
              </c:spPr>
            </c:marker>
            <c:bubble3D val="0"/>
            <c:extLst>
              <c:ext xmlns:c16="http://schemas.microsoft.com/office/drawing/2014/chart" uri="{C3380CC4-5D6E-409C-BE32-E72D297353CC}">
                <c16:uniqueId val="{00000007-15EB-4756-942B-2C47456525DC}"/>
              </c:ext>
            </c:extLst>
          </c:dPt>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zoom'!$C$23:$C$123</c:f>
              <c:numCache>
                <c:formatCode>General</c:formatCode>
                <c:ptCount val="101"/>
                <c:pt idx="0">
                  <c:v>0</c:v>
                </c:pt>
                <c:pt idx="1">
                  <c:v>0</c:v>
                </c:pt>
                <c:pt idx="2">
                  <c:v>0</c:v>
                </c:pt>
                <c:pt idx="3">
                  <c:v>0</c:v>
                </c:pt>
                <c:pt idx="4">
                  <c:v>1.1000000000000001</c:v>
                </c:pt>
                <c:pt idx="5">
                  <c:v>0</c:v>
                </c:pt>
                <c:pt idx="6">
                  <c:v>0</c:v>
                </c:pt>
                <c:pt idx="7">
                  <c:v>1.1000000000000001</c:v>
                </c:pt>
                <c:pt idx="8">
                  <c:v>0</c:v>
                </c:pt>
                <c:pt idx="9">
                  <c:v>0</c:v>
                </c:pt>
                <c:pt idx="10">
                  <c:v>0</c:v>
                </c:pt>
                <c:pt idx="11">
                  <c:v>0</c:v>
                </c:pt>
                <c:pt idx="12">
                  <c:v>0</c:v>
                </c:pt>
                <c:pt idx="13">
                  <c:v>0</c:v>
                </c:pt>
                <c:pt idx="14">
                  <c:v>0</c:v>
                </c:pt>
                <c:pt idx="15">
                  <c:v>1.1000000000000001</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1.1000000000000001</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1.1000000000000001</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1.1000000000000001</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2.8</c:v>
                </c:pt>
              </c:numCache>
            </c:numRef>
          </c:val>
          <c:smooth val="0"/>
          <c:extLst>
            <c:ext xmlns:c16="http://schemas.microsoft.com/office/drawing/2014/chart" uri="{C3380CC4-5D6E-409C-BE32-E72D297353CC}">
              <c16:uniqueId val="{00000008-15EB-4756-942B-2C47456525DC}"/>
            </c:ext>
          </c:extLst>
        </c:ser>
        <c:ser>
          <c:idx val="2"/>
          <c:order val="2"/>
          <c:tx>
            <c:strRef>
              <c:f>'SDR - 2025 zoom'!$D$22</c:f>
              <c:strCache>
                <c:ptCount val="1"/>
                <c:pt idx="0">
                  <c:v>  Ceiling</c:v>
                </c:pt>
              </c:strCache>
            </c:strRef>
          </c:tx>
          <c:spPr>
            <a:ln w="28575" cap="sq" cmpd="sng">
              <a:solidFill>
                <a:srgbClr val="C00000"/>
              </a:solidFill>
              <a:prstDash val="sysDot"/>
              <a:round/>
            </a:ln>
            <a:effectLst/>
          </c:spPr>
          <c:marker>
            <c:symbol val="circle"/>
            <c:size val="5"/>
            <c:spPr>
              <a:noFill/>
              <a:ln w="9525">
                <a:noFill/>
              </a:ln>
              <a:effectLst/>
            </c:spPr>
          </c:marker>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zoom'!$D$23:$D$123</c:f>
              <c:numCache>
                <c:formatCode>General</c:formatCode>
                <c:ptCount val="101"/>
                <c:pt idx="0">
                  <c:v>0.95733307173410898</c:v>
                </c:pt>
                <c:pt idx="1">
                  <c:v>0.96808962310190794</c:v>
                </c:pt>
                <c:pt idx="2">
                  <c:v>0.9788461744697069</c:v>
                </c:pt>
                <c:pt idx="3">
                  <c:v>0.98960272583750586</c:v>
                </c:pt>
                <c:pt idx="4">
                  <c:v>1.0003592772053049</c:v>
                </c:pt>
                <c:pt idx="5">
                  <c:v>1.0111158285731039</c:v>
                </c:pt>
                <c:pt idx="6">
                  <c:v>1.0218723799409029</c:v>
                </c:pt>
                <c:pt idx="7">
                  <c:v>1.0326289313087018</c:v>
                </c:pt>
                <c:pt idx="8">
                  <c:v>1.0433854826765008</c:v>
                </c:pt>
                <c:pt idx="9">
                  <c:v>1.0541420340442997</c:v>
                </c:pt>
                <c:pt idx="10">
                  <c:v>1.0648985854120987</c:v>
                </c:pt>
                <c:pt idx="11">
                  <c:v>1.0756551367798977</c:v>
                </c:pt>
                <c:pt idx="12">
                  <c:v>1.0864116881476966</c:v>
                </c:pt>
                <c:pt idx="13">
                  <c:v>1.0971682395154956</c:v>
                </c:pt>
                <c:pt idx="14">
                  <c:v>1.1079247908832945</c:v>
                </c:pt>
                <c:pt idx="15">
                  <c:v>1.1186813422510937</c:v>
                </c:pt>
                <c:pt idx="16">
                  <c:v>1.1294378936188927</c:v>
                </c:pt>
                <c:pt idx="17">
                  <c:v>1.1401944449866916</c:v>
                </c:pt>
                <c:pt idx="18">
                  <c:v>1.1509509963544906</c:v>
                </c:pt>
                <c:pt idx="19">
                  <c:v>1.1617075477222896</c:v>
                </c:pt>
                <c:pt idx="20">
                  <c:v>1.1724640990900885</c:v>
                </c:pt>
                <c:pt idx="21">
                  <c:v>1.1832206504578875</c:v>
                </c:pt>
                <c:pt idx="22">
                  <c:v>1.1939772018256865</c:v>
                </c:pt>
                <c:pt idx="23">
                  <c:v>1.2047337531934854</c:v>
                </c:pt>
                <c:pt idx="24">
                  <c:v>1.2154903045612844</c:v>
                </c:pt>
                <c:pt idx="25">
                  <c:v>1.2262468559290833</c:v>
                </c:pt>
                <c:pt idx="26">
                  <c:v>1.2370034072968823</c:v>
                </c:pt>
                <c:pt idx="27">
                  <c:v>1.2477599586646813</c:v>
                </c:pt>
                <c:pt idx="28">
                  <c:v>1.2585165100324804</c:v>
                </c:pt>
                <c:pt idx="29">
                  <c:v>1.2692730614002792</c:v>
                </c:pt>
                <c:pt idx="30">
                  <c:v>1.2800296127680784</c:v>
                </c:pt>
                <c:pt idx="31">
                  <c:v>1.2907861641358773</c:v>
                </c:pt>
                <c:pt idx="32">
                  <c:v>1.3015427155036763</c:v>
                </c:pt>
                <c:pt idx="33">
                  <c:v>1.3122992668714752</c:v>
                </c:pt>
                <c:pt idx="34">
                  <c:v>1.3230558182392742</c:v>
                </c:pt>
                <c:pt idx="35">
                  <c:v>1.3338123696070732</c:v>
                </c:pt>
                <c:pt idx="36">
                  <c:v>1.3445689209748721</c:v>
                </c:pt>
                <c:pt idx="37">
                  <c:v>1.3553254723426711</c:v>
                </c:pt>
                <c:pt idx="38">
                  <c:v>1.3660820237104701</c:v>
                </c:pt>
                <c:pt idx="39">
                  <c:v>1.376838575078269</c:v>
                </c:pt>
                <c:pt idx="40">
                  <c:v>1.387595126446068</c:v>
                </c:pt>
                <c:pt idx="41">
                  <c:v>1.3983516778138669</c:v>
                </c:pt>
                <c:pt idx="42">
                  <c:v>1.4091082291816659</c:v>
                </c:pt>
                <c:pt idx="43">
                  <c:v>1.4198647805494651</c:v>
                </c:pt>
                <c:pt idx="44">
                  <c:v>1.4306213319172638</c:v>
                </c:pt>
                <c:pt idx="45">
                  <c:v>1.441377883285063</c:v>
                </c:pt>
                <c:pt idx="46">
                  <c:v>1.452134434652862</c:v>
                </c:pt>
                <c:pt idx="47">
                  <c:v>1.4628909860206609</c:v>
                </c:pt>
                <c:pt idx="48">
                  <c:v>1.4736475373884599</c:v>
                </c:pt>
                <c:pt idx="49">
                  <c:v>1.4844040887562588</c:v>
                </c:pt>
                <c:pt idx="50">
                  <c:v>1.4951606401240578</c:v>
                </c:pt>
                <c:pt idx="51">
                  <c:v>1.5059171914918568</c:v>
                </c:pt>
                <c:pt idx="52">
                  <c:v>1.5166737428596557</c:v>
                </c:pt>
                <c:pt idx="53">
                  <c:v>1.5274302942274547</c:v>
                </c:pt>
                <c:pt idx="54">
                  <c:v>1.5381868455952539</c:v>
                </c:pt>
                <c:pt idx="55">
                  <c:v>1.5489433969630526</c:v>
                </c:pt>
                <c:pt idx="56">
                  <c:v>1.5596999483308518</c:v>
                </c:pt>
                <c:pt idx="57">
                  <c:v>1.5704564996986505</c:v>
                </c:pt>
                <c:pt idx="58">
                  <c:v>1.5812130510664497</c:v>
                </c:pt>
                <c:pt idx="59">
                  <c:v>1.5919696024342485</c:v>
                </c:pt>
                <c:pt idx="60">
                  <c:v>1.6027261538020476</c:v>
                </c:pt>
                <c:pt idx="61">
                  <c:v>1.6134827051698464</c:v>
                </c:pt>
                <c:pt idx="62">
                  <c:v>1.6242392565376456</c:v>
                </c:pt>
                <c:pt idx="63">
                  <c:v>1.6349958079054445</c:v>
                </c:pt>
                <c:pt idx="64">
                  <c:v>1.6457523592732435</c:v>
                </c:pt>
                <c:pt idx="65">
                  <c:v>1.6565089106410424</c:v>
                </c:pt>
                <c:pt idx="66">
                  <c:v>1.6672654620088414</c:v>
                </c:pt>
                <c:pt idx="67">
                  <c:v>1.6780220133766406</c:v>
                </c:pt>
                <c:pt idx="68">
                  <c:v>1.6887785647444393</c:v>
                </c:pt>
                <c:pt idx="69">
                  <c:v>1.6995351161122383</c:v>
                </c:pt>
                <c:pt idx="70">
                  <c:v>1.7102916674800372</c:v>
                </c:pt>
                <c:pt idx="71">
                  <c:v>1.7210482188478364</c:v>
                </c:pt>
                <c:pt idx="72">
                  <c:v>1.7318047702156352</c:v>
                </c:pt>
                <c:pt idx="73">
                  <c:v>1.7425613215834344</c:v>
                </c:pt>
                <c:pt idx="74">
                  <c:v>1.7533178729512331</c:v>
                </c:pt>
                <c:pt idx="75">
                  <c:v>1.7640744243190323</c:v>
                </c:pt>
                <c:pt idx="76">
                  <c:v>1.7748309756868312</c:v>
                </c:pt>
                <c:pt idx="77">
                  <c:v>1.7855875270546302</c:v>
                </c:pt>
                <c:pt idx="78">
                  <c:v>1.7963440784224292</c:v>
                </c:pt>
                <c:pt idx="79">
                  <c:v>1.8071006297902281</c:v>
                </c:pt>
                <c:pt idx="80">
                  <c:v>1.8178571811580273</c:v>
                </c:pt>
                <c:pt idx="81">
                  <c:v>1.828613732525826</c:v>
                </c:pt>
                <c:pt idx="82">
                  <c:v>1.839370283893625</c:v>
                </c:pt>
                <c:pt idx="83">
                  <c:v>1.850126835261424</c:v>
                </c:pt>
                <c:pt idx="84">
                  <c:v>1.8608833866292229</c:v>
                </c:pt>
                <c:pt idx="85">
                  <c:v>1.8716399379970219</c:v>
                </c:pt>
                <c:pt idx="86">
                  <c:v>1.8823964893648211</c:v>
                </c:pt>
                <c:pt idx="87">
                  <c:v>1.8931530407326198</c:v>
                </c:pt>
                <c:pt idx="88">
                  <c:v>1.903909592100419</c:v>
                </c:pt>
                <c:pt idx="89">
                  <c:v>1.914666143468218</c:v>
                </c:pt>
                <c:pt idx="90">
                  <c:v>1.9254226948360169</c:v>
                </c:pt>
                <c:pt idx="91">
                  <c:v>1.9361792462038159</c:v>
                </c:pt>
                <c:pt idx="92">
                  <c:v>1.9469357975716148</c:v>
                </c:pt>
                <c:pt idx="93">
                  <c:v>1.957692348939414</c:v>
                </c:pt>
                <c:pt idx="94">
                  <c:v>1.9684489003072128</c:v>
                </c:pt>
                <c:pt idx="95">
                  <c:v>1.9792054516750115</c:v>
                </c:pt>
                <c:pt idx="96">
                  <c:v>1.9899620030428107</c:v>
                </c:pt>
                <c:pt idx="97">
                  <c:v>2.0007185544106099</c:v>
                </c:pt>
                <c:pt idx="98">
                  <c:v>2.0114751057784086</c:v>
                </c:pt>
                <c:pt idx="99">
                  <c:v>2.0222316571462078</c:v>
                </c:pt>
                <c:pt idx="100">
                  <c:v>2.0329882085140065</c:v>
                </c:pt>
              </c:numCache>
            </c:numRef>
          </c:val>
          <c:smooth val="1"/>
          <c:extLst>
            <c:ext xmlns:c16="http://schemas.microsoft.com/office/drawing/2014/chart" uri="{C3380CC4-5D6E-409C-BE32-E72D297353CC}">
              <c16:uniqueId val="{00000009-15EB-4756-942B-2C47456525DC}"/>
            </c:ext>
          </c:extLst>
        </c:ser>
        <c:ser>
          <c:idx val="8"/>
          <c:order val="3"/>
          <c:tx>
            <c:strRef>
              <c:f>'SDR - 2025 zoom'!$G$22</c:f>
              <c:strCache>
                <c:ptCount val="1"/>
                <c:pt idx="0">
                  <c:v>2020</c:v>
                </c:pt>
              </c:strCache>
            </c:strRef>
          </c:tx>
          <c:spPr>
            <a:ln w="22225" cap="rnd">
              <a:solidFill>
                <a:schemeClr val="bg1">
                  <a:lumMod val="65000"/>
                </a:schemeClr>
              </a:solidFill>
              <a:round/>
            </a:ln>
            <a:effectLst/>
          </c:spPr>
          <c:marker>
            <c:symbol val="none"/>
          </c:marker>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zoom'!$G$23:$G$123</c:f>
              <c:numCache>
                <c:formatCode>General</c:formatCode>
                <c:ptCount val="101"/>
                <c:pt idx="0">
                  <c:v>0.76200000000000001</c:v>
                </c:pt>
                <c:pt idx="1">
                  <c:v>0.77056999999999998</c:v>
                </c:pt>
                <c:pt idx="2">
                  <c:v>0.77914000000000005</c:v>
                </c:pt>
                <c:pt idx="3">
                  <c:v>0.78771000000000002</c:v>
                </c:pt>
                <c:pt idx="4">
                  <c:v>0.79627999999999999</c:v>
                </c:pt>
                <c:pt idx="5">
                  <c:v>0.80485000000000007</c:v>
                </c:pt>
                <c:pt idx="6">
                  <c:v>0.81342000000000003</c:v>
                </c:pt>
                <c:pt idx="7">
                  <c:v>0.82199</c:v>
                </c:pt>
                <c:pt idx="8">
                  <c:v>0.83055999999999996</c:v>
                </c:pt>
                <c:pt idx="9">
                  <c:v>0.83913000000000004</c:v>
                </c:pt>
                <c:pt idx="10">
                  <c:v>0.84770000000000001</c:v>
                </c:pt>
                <c:pt idx="11">
                  <c:v>0.85626999999999998</c:v>
                </c:pt>
                <c:pt idx="12">
                  <c:v>0.86484000000000005</c:v>
                </c:pt>
                <c:pt idx="13">
                  <c:v>0.87341000000000002</c:v>
                </c:pt>
                <c:pt idx="14">
                  <c:v>0.88197999999999999</c:v>
                </c:pt>
                <c:pt idx="15">
                  <c:v>0.89054999999999995</c:v>
                </c:pt>
                <c:pt idx="16">
                  <c:v>0.89912000000000003</c:v>
                </c:pt>
                <c:pt idx="17">
                  <c:v>0.90769</c:v>
                </c:pt>
                <c:pt idx="18">
                  <c:v>0.91625999999999996</c:v>
                </c:pt>
                <c:pt idx="19">
                  <c:v>0.92483000000000004</c:v>
                </c:pt>
                <c:pt idx="20">
                  <c:v>0.93340000000000001</c:v>
                </c:pt>
                <c:pt idx="21">
                  <c:v>0.94196999999999997</c:v>
                </c:pt>
                <c:pt idx="22">
                  <c:v>0.95053999999999994</c:v>
                </c:pt>
                <c:pt idx="23">
                  <c:v>0.95911000000000002</c:v>
                </c:pt>
                <c:pt idx="24">
                  <c:v>0.96767999999999998</c:v>
                </c:pt>
                <c:pt idx="25">
                  <c:v>0.97625000000000006</c:v>
                </c:pt>
                <c:pt idx="26">
                  <c:v>0.98482000000000003</c:v>
                </c:pt>
                <c:pt idx="27">
                  <c:v>0.99339</c:v>
                </c:pt>
                <c:pt idx="28">
                  <c:v>1.00196</c:v>
                </c:pt>
                <c:pt idx="29">
                  <c:v>1.0105299999999999</c:v>
                </c:pt>
                <c:pt idx="30">
                  <c:v>1.0190999999999999</c:v>
                </c:pt>
                <c:pt idx="31">
                  <c:v>1.0276700000000001</c:v>
                </c:pt>
                <c:pt idx="32">
                  <c:v>1.03624</c:v>
                </c:pt>
                <c:pt idx="33">
                  <c:v>1.04481</c:v>
                </c:pt>
                <c:pt idx="34">
                  <c:v>1.05338</c:v>
                </c:pt>
                <c:pt idx="35">
                  <c:v>1.0619499999999999</c:v>
                </c:pt>
                <c:pt idx="36">
                  <c:v>1.0705199999999999</c:v>
                </c:pt>
                <c:pt idx="37">
                  <c:v>1.0790899999999999</c:v>
                </c:pt>
                <c:pt idx="38">
                  <c:v>1.0876600000000001</c:v>
                </c:pt>
                <c:pt idx="39">
                  <c:v>1.09623</c:v>
                </c:pt>
                <c:pt idx="40">
                  <c:v>1.1048</c:v>
                </c:pt>
                <c:pt idx="41">
                  <c:v>1.11337</c:v>
                </c:pt>
                <c:pt idx="42">
                  <c:v>1.1219399999999999</c:v>
                </c:pt>
                <c:pt idx="43">
                  <c:v>1.1305100000000001</c:v>
                </c:pt>
                <c:pt idx="44">
                  <c:v>1.1390799999999999</c:v>
                </c:pt>
                <c:pt idx="45">
                  <c:v>1.1476500000000001</c:v>
                </c:pt>
                <c:pt idx="46">
                  <c:v>1.15622</c:v>
                </c:pt>
                <c:pt idx="47">
                  <c:v>1.16479</c:v>
                </c:pt>
                <c:pt idx="48">
                  <c:v>1.17336</c:v>
                </c:pt>
                <c:pt idx="49">
                  <c:v>1.1819299999999999</c:v>
                </c:pt>
                <c:pt idx="50">
                  <c:v>1.1905000000000001</c:v>
                </c:pt>
                <c:pt idx="51">
                  <c:v>1.1990700000000001</c:v>
                </c:pt>
                <c:pt idx="52">
                  <c:v>1.20764</c:v>
                </c:pt>
                <c:pt idx="53">
                  <c:v>1.21621</c:v>
                </c:pt>
                <c:pt idx="54">
                  <c:v>1.22478</c:v>
                </c:pt>
                <c:pt idx="55">
                  <c:v>1.2333500000000002</c:v>
                </c:pt>
                <c:pt idx="56">
                  <c:v>1.2419199999999999</c:v>
                </c:pt>
                <c:pt idx="57">
                  <c:v>1.2504899999999999</c:v>
                </c:pt>
                <c:pt idx="58">
                  <c:v>1.2590599999999998</c:v>
                </c:pt>
                <c:pt idx="59">
                  <c:v>1.26763</c:v>
                </c:pt>
                <c:pt idx="60">
                  <c:v>1.2762</c:v>
                </c:pt>
                <c:pt idx="61">
                  <c:v>1.28477</c:v>
                </c:pt>
                <c:pt idx="62">
                  <c:v>1.2933400000000002</c:v>
                </c:pt>
                <c:pt idx="63">
                  <c:v>1.3019099999999999</c:v>
                </c:pt>
                <c:pt idx="64">
                  <c:v>1.3104800000000001</c:v>
                </c:pt>
                <c:pt idx="65">
                  <c:v>1.3190500000000001</c:v>
                </c:pt>
                <c:pt idx="66">
                  <c:v>1.32762</c:v>
                </c:pt>
                <c:pt idx="67">
                  <c:v>1.33619</c:v>
                </c:pt>
                <c:pt idx="68">
                  <c:v>1.34476</c:v>
                </c:pt>
                <c:pt idx="69">
                  <c:v>1.3533299999999999</c:v>
                </c:pt>
                <c:pt idx="70">
                  <c:v>1.3618999999999999</c:v>
                </c:pt>
                <c:pt idx="71">
                  <c:v>1.3704700000000001</c:v>
                </c:pt>
                <c:pt idx="72">
                  <c:v>1.3790399999999998</c:v>
                </c:pt>
                <c:pt idx="73">
                  <c:v>1.38761</c:v>
                </c:pt>
                <c:pt idx="74">
                  <c:v>1.39618</c:v>
                </c:pt>
                <c:pt idx="75">
                  <c:v>1.4047499999999999</c:v>
                </c:pt>
                <c:pt idx="76">
                  <c:v>1.4133200000000001</c:v>
                </c:pt>
                <c:pt idx="77">
                  <c:v>1.4218899999999999</c:v>
                </c:pt>
                <c:pt idx="78">
                  <c:v>1.4304600000000001</c:v>
                </c:pt>
                <c:pt idx="79">
                  <c:v>1.43903</c:v>
                </c:pt>
                <c:pt idx="80">
                  <c:v>1.4476</c:v>
                </c:pt>
                <c:pt idx="81">
                  <c:v>1.4561700000000002</c:v>
                </c:pt>
                <c:pt idx="82">
                  <c:v>1.4647399999999999</c:v>
                </c:pt>
                <c:pt idx="83">
                  <c:v>1.4733100000000001</c:v>
                </c:pt>
                <c:pt idx="84">
                  <c:v>1.4818799999999999</c:v>
                </c:pt>
                <c:pt idx="85">
                  <c:v>1.4904500000000001</c:v>
                </c:pt>
                <c:pt idx="86">
                  <c:v>1.49902</c:v>
                </c:pt>
                <c:pt idx="87">
                  <c:v>1.50759</c:v>
                </c:pt>
                <c:pt idx="88">
                  <c:v>1.51616</c:v>
                </c:pt>
                <c:pt idx="89">
                  <c:v>1.5247299999999999</c:v>
                </c:pt>
                <c:pt idx="90">
                  <c:v>1.5333000000000001</c:v>
                </c:pt>
                <c:pt idx="91">
                  <c:v>1.5418700000000001</c:v>
                </c:pt>
                <c:pt idx="92">
                  <c:v>1.55044</c:v>
                </c:pt>
                <c:pt idx="93">
                  <c:v>1.55901</c:v>
                </c:pt>
                <c:pt idx="94">
                  <c:v>1.56758</c:v>
                </c:pt>
                <c:pt idx="95">
                  <c:v>1.5761499999999999</c:v>
                </c:pt>
                <c:pt idx="96">
                  <c:v>1.5847199999999999</c:v>
                </c:pt>
                <c:pt idx="97">
                  <c:v>1.5932900000000001</c:v>
                </c:pt>
                <c:pt idx="98">
                  <c:v>1.6018599999999998</c:v>
                </c:pt>
                <c:pt idx="99">
                  <c:v>1.61043</c:v>
                </c:pt>
                <c:pt idx="100">
                  <c:v>1.619</c:v>
                </c:pt>
              </c:numCache>
            </c:numRef>
          </c:val>
          <c:smooth val="1"/>
          <c:extLst>
            <c:ext xmlns:c16="http://schemas.microsoft.com/office/drawing/2014/chart" uri="{C3380CC4-5D6E-409C-BE32-E72D297353CC}">
              <c16:uniqueId val="{0000000A-15EB-4756-942B-2C47456525DC}"/>
            </c:ext>
          </c:extLst>
        </c:ser>
        <c:ser>
          <c:idx val="3"/>
          <c:order val="4"/>
          <c:tx>
            <c:strRef>
              <c:f>'SDR - 2025 zoom'!$H$22</c:f>
              <c:strCache>
                <c:ptCount val="1"/>
                <c:pt idx="0">
                  <c:v>2021</c:v>
                </c:pt>
              </c:strCache>
            </c:strRef>
          </c:tx>
          <c:spPr>
            <a:ln w="22225" cap="rnd">
              <a:solidFill>
                <a:schemeClr val="bg1">
                  <a:lumMod val="65000"/>
                </a:schemeClr>
              </a:solidFill>
              <a:round/>
            </a:ln>
            <a:effectLst/>
          </c:spPr>
          <c:marker>
            <c:symbol val="none"/>
          </c:marker>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zoom'!$H$23:$H$123</c:f>
              <c:numCache>
                <c:formatCode>General</c:formatCode>
                <c:ptCount val="101"/>
                <c:pt idx="0">
                  <c:v>0.87629999999999997</c:v>
                </c:pt>
                <c:pt idx="1">
                  <c:v>0.88615549999999998</c:v>
                </c:pt>
                <c:pt idx="2">
                  <c:v>0.896011</c:v>
                </c:pt>
                <c:pt idx="3">
                  <c:v>0.90586649999999991</c:v>
                </c:pt>
                <c:pt idx="4">
                  <c:v>0.91572199999999992</c:v>
                </c:pt>
                <c:pt idx="5">
                  <c:v>0.92557749999999994</c:v>
                </c:pt>
                <c:pt idx="6">
                  <c:v>0.93543299999999996</c:v>
                </c:pt>
                <c:pt idx="7">
                  <c:v>0.94528849999999998</c:v>
                </c:pt>
                <c:pt idx="8">
                  <c:v>0.95514399999999999</c:v>
                </c:pt>
                <c:pt idx="9">
                  <c:v>0.96499950000000001</c:v>
                </c:pt>
                <c:pt idx="10">
                  <c:v>0.97485500000000003</c:v>
                </c:pt>
                <c:pt idx="11">
                  <c:v>0.98471049999999993</c:v>
                </c:pt>
                <c:pt idx="12">
                  <c:v>0.99456599999999995</c:v>
                </c:pt>
                <c:pt idx="13">
                  <c:v>1.0044214999999999</c:v>
                </c:pt>
                <c:pt idx="14">
                  <c:v>1.0142769999999999</c:v>
                </c:pt>
                <c:pt idx="15">
                  <c:v>1.0241324999999999</c:v>
                </c:pt>
                <c:pt idx="16">
                  <c:v>1.0339879999999999</c:v>
                </c:pt>
                <c:pt idx="17">
                  <c:v>1.0438434999999999</c:v>
                </c:pt>
                <c:pt idx="18">
                  <c:v>1.0536989999999999</c:v>
                </c:pt>
                <c:pt idx="19">
                  <c:v>1.0635545</c:v>
                </c:pt>
                <c:pt idx="20">
                  <c:v>1.07341</c:v>
                </c:pt>
                <c:pt idx="21">
                  <c:v>1.0832655</c:v>
                </c:pt>
                <c:pt idx="22">
                  <c:v>1.093121</c:v>
                </c:pt>
                <c:pt idx="23">
                  <c:v>1.1029765</c:v>
                </c:pt>
                <c:pt idx="24">
                  <c:v>1.112832</c:v>
                </c:pt>
                <c:pt idx="25">
                  <c:v>1.1226875000000001</c:v>
                </c:pt>
                <c:pt idx="26">
                  <c:v>1.1325430000000001</c:v>
                </c:pt>
                <c:pt idx="27">
                  <c:v>1.1423985000000001</c:v>
                </c:pt>
                <c:pt idx="28">
                  <c:v>1.1522540000000001</c:v>
                </c:pt>
                <c:pt idx="29">
                  <c:v>1.1621094999999999</c:v>
                </c:pt>
                <c:pt idx="30">
                  <c:v>1.1719649999999999</c:v>
                </c:pt>
                <c:pt idx="31">
                  <c:v>1.1818204999999999</c:v>
                </c:pt>
                <c:pt idx="32">
                  <c:v>1.191676</c:v>
                </c:pt>
                <c:pt idx="33">
                  <c:v>1.2015315</c:v>
                </c:pt>
                <c:pt idx="34">
                  <c:v>1.211387</c:v>
                </c:pt>
                <c:pt idx="35">
                  <c:v>1.2212424999999998</c:v>
                </c:pt>
                <c:pt idx="36">
                  <c:v>1.2310979999999998</c:v>
                </c:pt>
                <c:pt idx="37">
                  <c:v>1.2409534999999998</c:v>
                </c:pt>
                <c:pt idx="38">
                  <c:v>1.2508089999999998</c:v>
                </c:pt>
                <c:pt idx="39">
                  <c:v>1.2606644999999999</c:v>
                </c:pt>
                <c:pt idx="40">
                  <c:v>1.2705199999999999</c:v>
                </c:pt>
                <c:pt idx="41">
                  <c:v>1.2803754999999999</c:v>
                </c:pt>
                <c:pt idx="42">
                  <c:v>1.2902309999999999</c:v>
                </c:pt>
                <c:pt idx="43">
                  <c:v>1.3000864999999999</c:v>
                </c:pt>
                <c:pt idx="44">
                  <c:v>1.3099419999999999</c:v>
                </c:pt>
                <c:pt idx="45">
                  <c:v>1.3197975</c:v>
                </c:pt>
                <c:pt idx="46">
                  <c:v>1.329653</c:v>
                </c:pt>
                <c:pt idx="47">
                  <c:v>1.3395085</c:v>
                </c:pt>
                <c:pt idx="48">
                  <c:v>1.349364</c:v>
                </c:pt>
                <c:pt idx="49">
                  <c:v>1.3592195</c:v>
                </c:pt>
                <c:pt idx="50">
                  <c:v>1.369075</c:v>
                </c:pt>
                <c:pt idx="51">
                  <c:v>1.3789305000000001</c:v>
                </c:pt>
                <c:pt idx="52">
                  <c:v>1.3887860000000001</c:v>
                </c:pt>
                <c:pt idx="53">
                  <c:v>1.3986415000000001</c:v>
                </c:pt>
                <c:pt idx="54">
                  <c:v>1.4084970000000001</c:v>
                </c:pt>
                <c:pt idx="55">
                  <c:v>1.4183525000000001</c:v>
                </c:pt>
                <c:pt idx="56">
                  <c:v>1.4282080000000001</c:v>
                </c:pt>
                <c:pt idx="57">
                  <c:v>1.4380634999999997</c:v>
                </c:pt>
                <c:pt idx="58">
                  <c:v>1.4479189999999997</c:v>
                </c:pt>
                <c:pt idx="59">
                  <c:v>1.4577744999999998</c:v>
                </c:pt>
                <c:pt idx="60">
                  <c:v>1.4676299999999998</c:v>
                </c:pt>
                <c:pt idx="61">
                  <c:v>1.4774854999999998</c:v>
                </c:pt>
                <c:pt idx="62">
                  <c:v>1.4873409999999998</c:v>
                </c:pt>
                <c:pt idx="63">
                  <c:v>1.4971964999999998</c:v>
                </c:pt>
                <c:pt idx="64">
                  <c:v>1.5070519999999998</c:v>
                </c:pt>
                <c:pt idx="65">
                  <c:v>1.5169074999999999</c:v>
                </c:pt>
                <c:pt idx="66">
                  <c:v>1.5267629999999999</c:v>
                </c:pt>
                <c:pt idx="67">
                  <c:v>1.5366184999999999</c:v>
                </c:pt>
                <c:pt idx="68">
                  <c:v>1.5464739999999999</c:v>
                </c:pt>
                <c:pt idx="69">
                  <c:v>1.5563294999999999</c:v>
                </c:pt>
                <c:pt idx="70">
                  <c:v>1.5661849999999999</c:v>
                </c:pt>
                <c:pt idx="71">
                  <c:v>1.5760405</c:v>
                </c:pt>
                <c:pt idx="72">
                  <c:v>1.585896</c:v>
                </c:pt>
                <c:pt idx="73">
                  <c:v>1.5957515</c:v>
                </c:pt>
                <c:pt idx="74">
                  <c:v>1.605607</c:v>
                </c:pt>
                <c:pt idx="75">
                  <c:v>1.6154625</c:v>
                </c:pt>
                <c:pt idx="76">
                  <c:v>1.625318</c:v>
                </c:pt>
                <c:pt idx="77">
                  <c:v>1.6351735000000001</c:v>
                </c:pt>
                <c:pt idx="78">
                  <c:v>1.6450290000000001</c:v>
                </c:pt>
                <c:pt idx="79">
                  <c:v>1.6548845000000001</c:v>
                </c:pt>
                <c:pt idx="80">
                  <c:v>1.6647400000000001</c:v>
                </c:pt>
                <c:pt idx="81">
                  <c:v>1.6745955000000001</c:v>
                </c:pt>
                <c:pt idx="82">
                  <c:v>1.6844509999999997</c:v>
                </c:pt>
                <c:pt idx="83">
                  <c:v>1.6943064999999997</c:v>
                </c:pt>
                <c:pt idx="84">
                  <c:v>1.7041619999999997</c:v>
                </c:pt>
                <c:pt idx="85">
                  <c:v>1.7140174999999997</c:v>
                </c:pt>
                <c:pt idx="86">
                  <c:v>1.7238729999999998</c:v>
                </c:pt>
                <c:pt idx="87">
                  <c:v>1.7337284999999998</c:v>
                </c:pt>
                <c:pt idx="88">
                  <c:v>1.7435839999999998</c:v>
                </c:pt>
                <c:pt idx="89">
                  <c:v>1.7534394999999998</c:v>
                </c:pt>
                <c:pt idx="90">
                  <c:v>1.7632949999999998</c:v>
                </c:pt>
                <c:pt idx="91">
                  <c:v>1.7731504999999999</c:v>
                </c:pt>
                <c:pt idx="92">
                  <c:v>1.7830059999999999</c:v>
                </c:pt>
                <c:pt idx="93">
                  <c:v>1.7928614999999999</c:v>
                </c:pt>
                <c:pt idx="94">
                  <c:v>1.8027169999999999</c:v>
                </c:pt>
                <c:pt idx="95">
                  <c:v>1.8125724999999999</c:v>
                </c:pt>
                <c:pt idx="96">
                  <c:v>1.8224279999999999</c:v>
                </c:pt>
                <c:pt idx="97">
                  <c:v>1.8322835</c:v>
                </c:pt>
                <c:pt idx="98">
                  <c:v>1.842139</c:v>
                </c:pt>
                <c:pt idx="99">
                  <c:v>1.8519945</c:v>
                </c:pt>
                <c:pt idx="100">
                  <c:v>1.86185</c:v>
                </c:pt>
              </c:numCache>
            </c:numRef>
          </c:val>
          <c:smooth val="1"/>
          <c:extLst>
            <c:ext xmlns:c16="http://schemas.microsoft.com/office/drawing/2014/chart" uri="{C3380CC4-5D6E-409C-BE32-E72D297353CC}">
              <c16:uniqueId val="{0000000B-15EB-4756-942B-2C47456525DC}"/>
            </c:ext>
          </c:extLst>
        </c:ser>
        <c:ser>
          <c:idx val="4"/>
          <c:order val="5"/>
          <c:tx>
            <c:strRef>
              <c:f>'SDR - 2025 zoom'!$I$22</c:f>
              <c:strCache>
                <c:ptCount val="1"/>
                <c:pt idx="0">
                  <c:v>2022</c:v>
                </c:pt>
              </c:strCache>
            </c:strRef>
          </c:tx>
          <c:spPr>
            <a:ln w="22225" cap="rnd">
              <a:solidFill>
                <a:schemeClr val="bg1">
                  <a:lumMod val="65000"/>
                </a:schemeClr>
              </a:solidFill>
              <a:prstDash val="solid"/>
              <a:round/>
            </a:ln>
            <a:effectLst/>
          </c:spPr>
          <c:marker>
            <c:symbol val="none"/>
          </c:marker>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zoom'!$I$23:$I$123</c:f>
              <c:numCache>
                <c:formatCode>General</c:formatCode>
                <c:ptCount val="101"/>
                <c:pt idx="0">
                  <c:v>1.0077449999999999</c:v>
                </c:pt>
                <c:pt idx="1">
                  <c:v>1.0190788249999998</c:v>
                </c:pt>
                <c:pt idx="2">
                  <c:v>1.0304126499999999</c:v>
                </c:pt>
                <c:pt idx="3">
                  <c:v>1.0417464749999998</c:v>
                </c:pt>
                <c:pt idx="4">
                  <c:v>1.0530803</c:v>
                </c:pt>
                <c:pt idx="5">
                  <c:v>1.0644141249999999</c:v>
                </c:pt>
                <c:pt idx="6">
                  <c:v>1.0757479499999998</c:v>
                </c:pt>
                <c:pt idx="7">
                  <c:v>1.0870817749999999</c:v>
                </c:pt>
                <c:pt idx="8">
                  <c:v>1.0984155999999998</c:v>
                </c:pt>
                <c:pt idx="9">
                  <c:v>1.109749425</c:v>
                </c:pt>
                <c:pt idx="10">
                  <c:v>1.1210832499999999</c:v>
                </c:pt>
                <c:pt idx="11">
                  <c:v>1.1324170749999998</c:v>
                </c:pt>
                <c:pt idx="12">
                  <c:v>1.1437508999999999</c:v>
                </c:pt>
                <c:pt idx="13">
                  <c:v>1.1550847249999998</c:v>
                </c:pt>
                <c:pt idx="14">
                  <c:v>1.1664185499999999</c:v>
                </c:pt>
                <c:pt idx="15">
                  <c:v>1.1777523749999999</c:v>
                </c:pt>
                <c:pt idx="16">
                  <c:v>1.1890861999999998</c:v>
                </c:pt>
                <c:pt idx="17">
                  <c:v>1.2004200249999999</c:v>
                </c:pt>
                <c:pt idx="18">
                  <c:v>1.2117538499999998</c:v>
                </c:pt>
                <c:pt idx="19">
                  <c:v>1.2230876749999999</c:v>
                </c:pt>
                <c:pt idx="20">
                  <c:v>1.2344214999999998</c:v>
                </c:pt>
                <c:pt idx="21">
                  <c:v>1.2457553249999997</c:v>
                </c:pt>
                <c:pt idx="22">
                  <c:v>1.2570891499999999</c:v>
                </c:pt>
                <c:pt idx="23">
                  <c:v>1.2684229749999998</c:v>
                </c:pt>
                <c:pt idx="24">
                  <c:v>1.2797567999999999</c:v>
                </c:pt>
                <c:pt idx="25">
                  <c:v>1.2910906249999998</c:v>
                </c:pt>
                <c:pt idx="26">
                  <c:v>1.3024244499999997</c:v>
                </c:pt>
                <c:pt idx="27">
                  <c:v>1.3137582749999999</c:v>
                </c:pt>
                <c:pt idx="28">
                  <c:v>1.3250920999999998</c:v>
                </c:pt>
                <c:pt idx="29">
                  <c:v>1.3364259249999999</c:v>
                </c:pt>
                <c:pt idx="30">
                  <c:v>1.3477597499999998</c:v>
                </c:pt>
                <c:pt idx="31">
                  <c:v>1.3590935749999997</c:v>
                </c:pt>
                <c:pt idx="32">
                  <c:v>1.3704273999999999</c:v>
                </c:pt>
                <c:pt idx="33">
                  <c:v>1.3817612249999998</c:v>
                </c:pt>
                <c:pt idx="34">
                  <c:v>1.3930950499999999</c:v>
                </c:pt>
                <c:pt idx="35">
                  <c:v>1.4044288749999998</c:v>
                </c:pt>
                <c:pt idx="36">
                  <c:v>1.4157626999999997</c:v>
                </c:pt>
                <c:pt idx="37">
                  <c:v>1.4270965249999998</c:v>
                </c:pt>
                <c:pt idx="38">
                  <c:v>1.4384303499999997</c:v>
                </c:pt>
                <c:pt idx="39">
                  <c:v>1.4497641749999999</c:v>
                </c:pt>
                <c:pt idx="40">
                  <c:v>1.4610979999999998</c:v>
                </c:pt>
                <c:pt idx="41">
                  <c:v>1.4724318249999997</c:v>
                </c:pt>
                <c:pt idx="42">
                  <c:v>1.4837656499999998</c:v>
                </c:pt>
                <c:pt idx="43">
                  <c:v>1.4950994749999997</c:v>
                </c:pt>
                <c:pt idx="44">
                  <c:v>1.5064332999999999</c:v>
                </c:pt>
                <c:pt idx="45">
                  <c:v>1.5177671249999998</c:v>
                </c:pt>
                <c:pt idx="46">
                  <c:v>1.5291009499999997</c:v>
                </c:pt>
                <c:pt idx="47">
                  <c:v>1.5404347749999996</c:v>
                </c:pt>
                <c:pt idx="48">
                  <c:v>1.5517685999999997</c:v>
                </c:pt>
                <c:pt idx="49">
                  <c:v>1.5631024249999999</c:v>
                </c:pt>
                <c:pt idx="50">
                  <c:v>1.5744362499999998</c:v>
                </c:pt>
                <c:pt idx="51">
                  <c:v>1.5857700749999997</c:v>
                </c:pt>
                <c:pt idx="52">
                  <c:v>1.5971038999999998</c:v>
                </c:pt>
                <c:pt idx="53">
                  <c:v>1.6084377249999999</c:v>
                </c:pt>
                <c:pt idx="54">
                  <c:v>1.6197715499999998</c:v>
                </c:pt>
                <c:pt idx="55">
                  <c:v>1.6311053749999997</c:v>
                </c:pt>
                <c:pt idx="56">
                  <c:v>1.6424391999999997</c:v>
                </c:pt>
                <c:pt idx="57">
                  <c:v>1.6537730249999996</c:v>
                </c:pt>
                <c:pt idx="58">
                  <c:v>1.6651068499999997</c:v>
                </c:pt>
                <c:pt idx="59">
                  <c:v>1.6764406749999998</c:v>
                </c:pt>
                <c:pt idx="60">
                  <c:v>1.6877744999999997</c:v>
                </c:pt>
                <c:pt idx="61">
                  <c:v>1.6991083249999996</c:v>
                </c:pt>
                <c:pt idx="62">
                  <c:v>1.7104421499999998</c:v>
                </c:pt>
                <c:pt idx="63">
                  <c:v>1.7217759749999997</c:v>
                </c:pt>
                <c:pt idx="64">
                  <c:v>1.7331097999999998</c:v>
                </c:pt>
                <c:pt idx="65">
                  <c:v>1.7444436249999997</c:v>
                </c:pt>
                <c:pt idx="66">
                  <c:v>1.7557774499999996</c:v>
                </c:pt>
                <c:pt idx="67">
                  <c:v>1.7671112749999998</c:v>
                </c:pt>
                <c:pt idx="68">
                  <c:v>1.7784450999999999</c:v>
                </c:pt>
                <c:pt idx="69">
                  <c:v>1.7897789249999998</c:v>
                </c:pt>
                <c:pt idx="70">
                  <c:v>1.8011127499999997</c:v>
                </c:pt>
                <c:pt idx="71">
                  <c:v>1.8124465749999996</c:v>
                </c:pt>
                <c:pt idx="72">
                  <c:v>1.8237803999999995</c:v>
                </c:pt>
                <c:pt idx="73">
                  <c:v>1.8351142249999997</c:v>
                </c:pt>
                <c:pt idx="74">
                  <c:v>1.8464480499999998</c:v>
                </c:pt>
                <c:pt idx="75">
                  <c:v>1.8577818749999997</c:v>
                </c:pt>
                <c:pt idx="76">
                  <c:v>1.8691156999999996</c:v>
                </c:pt>
                <c:pt idx="77">
                  <c:v>1.8804495249999997</c:v>
                </c:pt>
                <c:pt idx="78">
                  <c:v>1.8917833499999999</c:v>
                </c:pt>
                <c:pt idx="79">
                  <c:v>1.9031171749999998</c:v>
                </c:pt>
                <c:pt idx="80">
                  <c:v>1.9144509999999997</c:v>
                </c:pt>
                <c:pt idx="81">
                  <c:v>1.9257848249999996</c:v>
                </c:pt>
                <c:pt idx="82">
                  <c:v>1.9371186499999995</c:v>
                </c:pt>
                <c:pt idx="83">
                  <c:v>1.9484524749999996</c:v>
                </c:pt>
                <c:pt idx="84">
                  <c:v>1.9597862999999998</c:v>
                </c:pt>
                <c:pt idx="85">
                  <c:v>1.9711201249999997</c:v>
                </c:pt>
                <c:pt idx="86">
                  <c:v>1.9824539499999996</c:v>
                </c:pt>
                <c:pt idx="87">
                  <c:v>1.9937877749999997</c:v>
                </c:pt>
                <c:pt idx="88">
                  <c:v>2.0051215999999998</c:v>
                </c:pt>
                <c:pt idx="89">
                  <c:v>2.0164554249999997</c:v>
                </c:pt>
                <c:pt idx="90">
                  <c:v>2.0277892499999997</c:v>
                </c:pt>
                <c:pt idx="91">
                  <c:v>2.039123075</c:v>
                </c:pt>
                <c:pt idx="92">
                  <c:v>2.0504568999999995</c:v>
                </c:pt>
                <c:pt idx="93">
                  <c:v>2.0617907249999998</c:v>
                </c:pt>
                <c:pt idx="94">
                  <c:v>2.0731245499999993</c:v>
                </c:pt>
                <c:pt idx="95">
                  <c:v>2.0844583749999996</c:v>
                </c:pt>
                <c:pt idx="96">
                  <c:v>2.0957921999999995</c:v>
                </c:pt>
                <c:pt idx="97">
                  <c:v>2.1071260249999995</c:v>
                </c:pt>
                <c:pt idx="98">
                  <c:v>2.1184598499999998</c:v>
                </c:pt>
                <c:pt idx="99">
                  <c:v>2.1297936749999997</c:v>
                </c:pt>
                <c:pt idx="100">
                  <c:v>2.1411274999999996</c:v>
                </c:pt>
              </c:numCache>
            </c:numRef>
          </c:val>
          <c:smooth val="1"/>
          <c:extLst>
            <c:ext xmlns:c16="http://schemas.microsoft.com/office/drawing/2014/chart" uri="{C3380CC4-5D6E-409C-BE32-E72D297353CC}">
              <c16:uniqueId val="{0000000C-15EB-4756-942B-2C47456525DC}"/>
            </c:ext>
          </c:extLst>
        </c:ser>
        <c:ser>
          <c:idx val="5"/>
          <c:order val="6"/>
          <c:tx>
            <c:strRef>
              <c:f>'SDR - 2025 zoom'!$J$22</c:f>
              <c:strCache>
                <c:ptCount val="1"/>
                <c:pt idx="0">
                  <c:v>2023</c:v>
                </c:pt>
              </c:strCache>
            </c:strRef>
          </c:tx>
          <c:spPr>
            <a:ln w="22225" cap="rnd">
              <a:solidFill>
                <a:schemeClr val="bg1">
                  <a:lumMod val="65000"/>
                </a:schemeClr>
              </a:solidFill>
              <a:round/>
            </a:ln>
            <a:effectLst/>
          </c:spPr>
          <c:marker>
            <c:symbol val="none"/>
          </c:marker>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zoom'!$J$23:$J$123</c:f>
              <c:numCache>
                <c:formatCode>General</c:formatCode>
                <c:ptCount val="101"/>
                <c:pt idx="0">
                  <c:v>1.1689841999999997</c:v>
                </c:pt>
                <c:pt idx="1">
                  <c:v>1.1821314369999998</c:v>
                </c:pt>
                <c:pt idx="2">
                  <c:v>1.1952786739999997</c:v>
                </c:pt>
                <c:pt idx="3">
                  <c:v>1.2084259109999997</c:v>
                </c:pt>
                <c:pt idx="4">
                  <c:v>1.2215731479999996</c:v>
                </c:pt>
                <c:pt idx="5">
                  <c:v>1.2347203849999997</c:v>
                </c:pt>
                <c:pt idx="6">
                  <c:v>1.2478676219999996</c:v>
                </c:pt>
                <c:pt idx="7">
                  <c:v>1.2610148589999997</c:v>
                </c:pt>
                <c:pt idx="8">
                  <c:v>1.2741620959999997</c:v>
                </c:pt>
                <c:pt idx="9">
                  <c:v>1.2873093329999996</c:v>
                </c:pt>
                <c:pt idx="10">
                  <c:v>1.3004565699999997</c:v>
                </c:pt>
                <c:pt idx="11">
                  <c:v>1.3136038069999996</c:v>
                </c:pt>
                <c:pt idx="12">
                  <c:v>1.3267510439999997</c:v>
                </c:pt>
                <c:pt idx="13">
                  <c:v>1.3398982809999997</c:v>
                </c:pt>
                <c:pt idx="14">
                  <c:v>1.3530455179999996</c:v>
                </c:pt>
                <c:pt idx="15">
                  <c:v>1.3661927549999997</c:v>
                </c:pt>
                <c:pt idx="16">
                  <c:v>1.3793399919999996</c:v>
                </c:pt>
                <c:pt idx="17">
                  <c:v>1.3924872289999997</c:v>
                </c:pt>
                <c:pt idx="18">
                  <c:v>1.4056344659999995</c:v>
                </c:pt>
                <c:pt idx="19">
                  <c:v>1.4187817029999996</c:v>
                </c:pt>
                <c:pt idx="20">
                  <c:v>1.4319289399999997</c:v>
                </c:pt>
                <c:pt idx="21">
                  <c:v>1.4450761769999996</c:v>
                </c:pt>
                <c:pt idx="22">
                  <c:v>1.4582234139999997</c:v>
                </c:pt>
                <c:pt idx="23">
                  <c:v>1.4713706509999995</c:v>
                </c:pt>
                <c:pt idx="24">
                  <c:v>1.4845178879999996</c:v>
                </c:pt>
                <c:pt idx="25">
                  <c:v>1.4976651249999997</c:v>
                </c:pt>
                <c:pt idx="26">
                  <c:v>1.5108123619999996</c:v>
                </c:pt>
                <c:pt idx="27">
                  <c:v>1.5239595989999997</c:v>
                </c:pt>
                <c:pt idx="28">
                  <c:v>1.5371068359999995</c:v>
                </c:pt>
                <c:pt idx="29">
                  <c:v>1.5502540729999996</c:v>
                </c:pt>
                <c:pt idx="30">
                  <c:v>1.5634013099999995</c:v>
                </c:pt>
                <c:pt idx="31">
                  <c:v>1.5765485469999996</c:v>
                </c:pt>
                <c:pt idx="32">
                  <c:v>1.5896957839999994</c:v>
                </c:pt>
                <c:pt idx="33">
                  <c:v>1.6028430209999995</c:v>
                </c:pt>
                <c:pt idx="34">
                  <c:v>1.6159902579999996</c:v>
                </c:pt>
                <c:pt idx="35">
                  <c:v>1.6291374949999995</c:v>
                </c:pt>
                <c:pt idx="36">
                  <c:v>1.6422847319999996</c:v>
                </c:pt>
                <c:pt idx="37">
                  <c:v>1.6554319689999994</c:v>
                </c:pt>
                <c:pt idx="38">
                  <c:v>1.6685792059999995</c:v>
                </c:pt>
                <c:pt idx="39">
                  <c:v>1.6817264429999996</c:v>
                </c:pt>
                <c:pt idx="40">
                  <c:v>1.6948736799999997</c:v>
                </c:pt>
                <c:pt idx="41">
                  <c:v>1.7080209169999994</c:v>
                </c:pt>
                <c:pt idx="42">
                  <c:v>1.7211681539999995</c:v>
                </c:pt>
                <c:pt idx="43">
                  <c:v>1.7343153909999995</c:v>
                </c:pt>
                <c:pt idx="44">
                  <c:v>1.7474626279999996</c:v>
                </c:pt>
                <c:pt idx="45">
                  <c:v>1.7606098649999995</c:v>
                </c:pt>
                <c:pt idx="46">
                  <c:v>1.7737571019999996</c:v>
                </c:pt>
                <c:pt idx="47">
                  <c:v>1.7869043389999995</c:v>
                </c:pt>
                <c:pt idx="48">
                  <c:v>1.8000515759999995</c:v>
                </c:pt>
                <c:pt idx="49">
                  <c:v>1.8131988129999996</c:v>
                </c:pt>
                <c:pt idx="50">
                  <c:v>1.8263460499999995</c:v>
                </c:pt>
                <c:pt idx="51">
                  <c:v>1.8394932869999994</c:v>
                </c:pt>
                <c:pt idx="52">
                  <c:v>1.8526405239999995</c:v>
                </c:pt>
                <c:pt idx="53">
                  <c:v>1.8657877609999995</c:v>
                </c:pt>
                <c:pt idx="54">
                  <c:v>1.8789349979999996</c:v>
                </c:pt>
                <c:pt idx="55">
                  <c:v>1.8920822349999995</c:v>
                </c:pt>
                <c:pt idx="56">
                  <c:v>1.9052294719999996</c:v>
                </c:pt>
                <c:pt idx="57">
                  <c:v>1.9183767089999995</c:v>
                </c:pt>
                <c:pt idx="58">
                  <c:v>1.9315239459999995</c:v>
                </c:pt>
                <c:pt idx="59">
                  <c:v>1.9446711829999994</c:v>
                </c:pt>
                <c:pt idx="60">
                  <c:v>1.9578184199999993</c:v>
                </c:pt>
                <c:pt idx="61">
                  <c:v>1.9709656569999994</c:v>
                </c:pt>
                <c:pt idx="62">
                  <c:v>1.9841128939999995</c:v>
                </c:pt>
                <c:pt idx="63">
                  <c:v>1.9972601309999996</c:v>
                </c:pt>
                <c:pt idx="64">
                  <c:v>2.0104073679999992</c:v>
                </c:pt>
                <c:pt idx="65">
                  <c:v>2.0235546049999993</c:v>
                </c:pt>
                <c:pt idx="66">
                  <c:v>2.0367018419999994</c:v>
                </c:pt>
                <c:pt idx="67">
                  <c:v>2.0498490789999995</c:v>
                </c:pt>
                <c:pt idx="68">
                  <c:v>2.0629963159999996</c:v>
                </c:pt>
                <c:pt idx="69">
                  <c:v>2.0761435529999992</c:v>
                </c:pt>
                <c:pt idx="70">
                  <c:v>2.0892907899999993</c:v>
                </c:pt>
                <c:pt idx="71">
                  <c:v>2.1024380269999994</c:v>
                </c:pt>
                <c:pt idx="72">
                  <c:v>2.1155852639999995</c:v>
                </c:pt>
                <c:pt idx="73">
                  <c:v>2.1287325009999991</c:v>
                </c:pt>
                <c:pt idx="74">
                  <c:v>2.1418797379999992</c:v>
                </c:pt>
                <c:pt idx="75">
                  <c:v>2.1550269749999993</c:v>
                </c:pt>
                <c:pt idx="76">
                  <c:v>2.1681742119999994</c:v>
                </c:pt>
                <c:pt idx="77">
                  <c:v>2.1813214489999995</c:v>
                </c:pt>
                <c:pt idx="78">
                  <c:v>2.1944686859999996</c:v>
                </c:pt>
                <c:pt idx="79">
                  <c:v>2.2076159229999996</c:v>
                </c:pt>
                <c:pt idx="80">
                  <c:v>2.2207631599999997</c:v>
                </c:pt>
                <c:pt idx="81">
                  <c:v>2.2339103969999994</c:v>
                </c:pt>
                <c:pt idx="82">
                  <c:v>2.247057633999999</c:v>
                </c:pt>
                <c:pt idx="83">
                  <c:v>2.2602048709999991</c:v>
                </c:pt>
                <c:pt idx="84">
                  <c:v>2.2733521079999992</c:v>
                </c:pt>
                <c:pt idx="85">
                  <c:v>2.2864993449999993</c:v>
                </c:pt>
                <c:pt idx="86">
                  <c:v>2.2996465819999994</c:v>
                </c:pt>
                <c:pt idx="87">
                  <c:v>2.3127938189999995</c:v>
                </c:pt>
                <c:pt idx="88">
                  <c:v>2.3259410559999996</c:v>
                </c:pt>
                <c:pt idx="89">
                  <c:v>2.3390882929999997</c:v>
                </c:pt>
                <c:pt idx="90">
                  <c:v>2.3522355299999993</c:v>
                </c:pt>
                <c:pt idx="91">
                  <c:v>2.3653827669999994</c:v>
                </c:pt>
                <c:pt idx="92">
                  <c:v>2.3785300039999995</c:v>
                </c:pt>
                <c:pt idx="93">
                  <c:v>2.3916772409999991</c:v>
                </c:pt>
                <c:pt idx="94">
                  <c:v>2.4048244779999992</c:v>
                </c:pt>
                <c:pt idx="95">
                  <c:v>2.4179717149999993</c:v>
                </c:pt>
                <c:pt idx="96">
                  <c:v>2.4311189519999994</c:v>
                </c:pt>
                <c:pt idx="97">
                  <c:v>2.4442661889999995</c:v>
                </c:pt>
                <c:pt idx="98">
                  <c:v>2.4574134259999996</c:v>
                </c:pt>
                <c:pt idx="99">
                  <c:v>2.4705606629999992</c:v>
                </c:pt>
                <c:pt idx="100">
                  <c:v>2.4837078999999993</c:v>
                </c:pt>
              </c:numCache>
            </c:numRef>
          </c:val>
          <c:smooth val="1"/>
          <c:extLst>
            <c:ext xmlns:c16="http://schemas.microsoft.com/office/drawing/2014/chart" uri="{C3380CC4-5D6E-409C-BE32-E72D297353CC}">
              <c16:uniqueId val="{0000000D-15EB-4756-942B-2C47456525DC}"/>
            </c:ext>
          </c:extLst>
        </c:ser>
        <c:ser>
          <c:idx val="6"/>
          <c:order val="7"/>
          <c:tx>
            <c:strRef>
              <c:f>'SDR - 2025 zoom'!$K$22</c:f>
              <c:strCache>
                <c:ptCount val="1"/>
                <c:pt idx="0">
                  <c:v>2024</c:v>
                </c:pt>
              </c:strCache>
            </c:strRef>
          </c:tx>
          <c:spPr>
            <a:ln w="22225" cap="rnd">
              <a:solidFill>
                <a:schemeClr val="bg1">
                  <a:lumMod val="65000"/>
                </a:schemeClr>
              </a:solidFill>
              <a:round/>
            </a:ln>
            <a:effectLst/>
          </c:spPr>
          <c:marker>
            <c:symbol val="none"/>
          </c:marker>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zoom'!$K$23:$K$123</c:f>
              <c:numCache>
                <c:formatCode>General</c:formatCode>
                <c:ptCount val="101"/>
                <c:pt idx="0">
                  <c:v>1.3560216719999996</c:v>
                </c:pt>
                <c:pt idx="1">
                  <c:v>1.3712724669199996</c:v>
                </c:pt>
                <c:pt idx="2">
                  <c:v>1.3865232618399996</c:v>
                </c:pt>
                <c:pt idx="3">
                  <c:v>1.4017740567599994</c:v>
                </c:pt>
                <c:pt idx="4">
                  <c:v>1.4170248516799995</c:v>
                </c:pt>
                <c:pt idx="5">
                  <c:v>1.4322756465999995</c:v>
                </c:pt>
                <c:pt idx="6">
                  <c:v>1.4475264415199995</c:v>
                </c:pt>
                <c:pt idx="7">
                  <c:v>1.4627772364399996</c:v>
                </c:pt>
                <c:pt idx="8">
                  <c:v>1.4780280313599996</c:v>
                </c:pt>
                <c:pt idx="9">
                  <c:v>1.4932788262799996</c:v>
                </c:pt>
                <c:pt idx="10">
                  <c:v>1.5085296211999994</c:v>
                </c:pt>
                <c:pt idx="11">
                  <c:v>1.5237804161199995</c:v>
                </c:pt>
                <c:pt idx="12">
                  <c:v>1.5390312110399995</c:v>
                </c:pt>
                <c:pt idx="13">
                  <c:v>1.5542820059599995</c:v>
                </c:pt>
                <c:pt idx="14">
                  <c:v>1.5695328008799996</c:v>
                </c:pt>
                <c:pt idx="15">
                  <c:v>1.5847835957999994</c:v>
                </c:pt>
                <c:pt idx="16">
                  <c:v>1.6000343907199994</c:v>
                </c:pt>
                <c:pt idx="17">
                  <c:v>1.6152851856399995</c:v>
                </c:pt>
                <c:pt idx="18">
                  <c:v>1.6305359805599995</c:v>
                </c:pt>
                <c:pt idx="19">
                  <c:v>1.6457867754799995</c:v>
                </c:pt>
                <c:pt idx="20">
                  <c:v>1.6610375703999996</c:v>
                </c:pt>
                <c:pt idx="21">
                  <c:v>1.6762883653199996</c:v>
                </c:pt>
                <c:pt idx="22">
                  <c:v>1.6915391602399994</c:v>
                </c:pt>
                <c:pt idx="23">
                  <c:v>1.7067899551599994</c:v>
                </c:pt>
                <c:pt idx="24">
                  <c:v>1.7220407500799995</c:v>
                </c:pt>
                <c:pt idx="25">
                  <c:v>1.7372915449999995</c:v>
                </c:pt>
                <c:pt idx="26">
                  <c:v>1.7525423399199995</c:v>
                </c:pt>
                <c:pt idx="27">
                  <c:v>1.7677931348399993</c:v>
                </c:pt>
                <c:pt idx="28">
                  <c:v>1.7830439297599994</c:v>
                </c:pt>
                <c:pt idx="29">
                  <c:v>1.7982947246799994</c:v>
                </c:pt>
                <c:pt idx="30">
                  <c:v>1.8135455195999994</c:v>
                </c:pt>
                <c:pt idx="31">
                  <c:v>1.8287963145199995</c:v>
                </c:pt>
                <c:pt idx="32">
                  <c:v>1.8440471094399995</c:v>
                </c:pt>
                <c:pt idx="33">
                  <c:v>1.8592979043599995</c:v>
                </c:pt>
                <c:pt idx="34">
                  <c:v>1.8745486992799996</c:v>
                </c:pt>
                <c:pt idx="35">
                  <c:v>1.8897994941999994</c:v>
                </c:pt>
                <c:pt idx="36">
                  <c:v>1.9050502891199994</c:v>
                </c:pt>
                <c:pt idx="37">
                  <c:v>1.9203010840399992</c:v>
                </c:pt>
                <c:pt idx="38">
                  <c:v>1.9355518789599993</c:v>
                </c:pt>
                <c:pt idx="39">
                  <c:v>1.9508026738799993</c:v>
                </c:pt>
                <c:pt idx="40">
                  <c:v>1.9660534687999993</c:v>
                </c:pt>
                <c:pt idx="41">
                  <c:v>1.9813042637199993</c:v>
                </c:pt>
                <c:pt idx="42">
                  <c:v>1.9965550586399994</c:v>
                </c:pt>
                <c:pt idx="43">
                  <c:v>2.0118058535599994</c:v>
                </c:pt>
                <c:pt idx="44">
                  <c:v>2.0270566484799994</c:v>
                </c:pt>
                <c:pt idx="45">
                  <c:v>2.0423074433999995</c:v>
                </c:pt>
                <c:pt idx="46">
                  <c:v>2.0575582383199995</c:v>
                </c:pt>
                <c:pt idx="47">
                  <c:v>2.0728090332399995</c:v>
                </c:pt>
                <c:pt idx="48">
                  <c:v>2.0880598281599991</c:v>
                </c:pt>
                <c:pt idx="49">
                  <c:v>2.1033106230799992</c:v>
                </c:pt>
                <c:pt idx="50">
                  <c:v>2.1185614179999992</c:v>
                </c:pt>
                <c:pt idx="51">
                  <c:v>2.1338122129199992</c:v>
                </c:pt>
                <c:pt idx="52">
                  <c:v>2.1490630078399993</c:v>
                </c:pt>
                <c:pt idx="53">
                  <c:v>2.1643138027599993</c:v>
                </c:pt>
                <c:pt idx="54">
                  <c:v>2.1795645976799993</c:v>
                </c:pt>
                <c:pt idx="55">
                  <c:v>2.1948153925999994</c:v>
                </c:pt>
                <c:pt idx="56">
                  <c:v>2.2100661875199994</c:v>
                </c:pt>
                <c:pt idx="57">
                  <c:v>2.225316982439999</c:v>
                </c:pt>
                <c:pt idx="58">
                  <c:v>2.240567777359999</c:v>
                </c:pt>
                <c:pt idx="59">
                  <c:v>2.255818572279999</c:v>
                </c:pt>
                <c:pt idx="60">
                  <c:v>2.2710693671999991</c:v>
                </c:pt>
                <c:pt idx="61">
                  <c:v>2.2863201621199991</c:v>
                </c:pt>
                <c:pt idx="62">
                  <c:v>2.3015709570399991</c:v>
                </c:pt>
                <c:pt idx="63">
                  <c:v>2.3168217519599992</c:v>
                </c:pt>
                <c:pt idx="64">
                  <c:v>2.3320725468799992</c:v>
                </c:pt>
                <c:pt idx="65">
                  <c:v>2.3473233417999992</c:v>
                </c:pt>
                <c:pt idx="66">
                  <c:v>2.3625741367199993</c:v>
                </c:pt>
                <c:pt idx="67">
                  <c:v>2.3778249316399993</c:v>
                </c:pt>
                <c:pt idx="68">
                  <c:v>2.3930757265599993</c:v>
                </c:pt>
                <c:pt idx="69">
                  <c:v>2.4083265214799994</c:v>
                </c:pt>
                <c:pt idx="70">
                  <c:v>2.4235773163999994</c:v>
                </c:pt>
                <c:pt idx="71">
                  <c:v>2.4388281113199994</c:v>
                </c:pt>
                <c:pt idx="72">
                  <c:v>2.4540789062399995</c:v>
                </c:pt>
                <c:pt idx="73">
                  <c:v>2.4693297011599991</c:v>
                </c:pt>
                <c:pt idx="74">
                  <c:v>2.4845804960799991</c:v>
                </c:pt>
                <c:pt idx="75">
                  <c:v>2.4998312909999991</c:v>
                </c:pt>
                <c:pt idx="76">
                  <c:v>2.5150820859199992</c:v>
                </c:pt>
                <c:pt idx="77">
                  <c:v>2.5303328808399992</c:v>
                </c:pt>
                <c:pt idx="78">
                  <c:v>2.5455836757599992</c:v>
                </c:pt>
                <c:pt idx="79">
                  <c:v>2.5608344706799993</c:v>
                </c:pt>
                <c:pt idx="80">
                  <c:v>2.5760852655999993</c:v>
                </c:pt>
                <c:pt idx="81">
                  <c:v>2.5913360605199993</c:v>
                </c:pt>
                <c:pt idx="82">
                  <c:v>2.6065868554399989</c:v>
                </c:pt>
                <c:pt idx="83">
                  <c:v>2.6218376503599989</c:v>
                </c:pt>
                <c:pt idx="84">
                  <c:v>2.637088445279999</c:v>
                </c:pt>
                <c:pt idx="85">
                  <c:v>2.652339240199999</c:v>
                </c:pt>
                <c:pt idx="86">
                  <c:v>2.667590035119999</c:v>
                </c:pt>
                <c:pt idx="87">
                  <c:v>2.6828408300399991</c:v>
                </c:pt>
                <c:pt idx="88">
                  <c:v>2.6980916249599991</c:v>
                </c:pt>
                <c:pt idx="89">
                  <c:v>2.7133424198799991</c:v>
                </c:pt>
                <c:pt idx="90">
                  <c:v>2.7285932147999992</c:v>
                </c:pt>
                <c:pt idx="91">
                  <c:v>2.7438440097199992</c:v>
                </c:pt>
                <c:pt idx="92">
                  <c:v>2.7590948046399992</c:v>
                </c:pt>
                <c:pt idx="93">
                  <c:v>2.7743455995599993</c:v>
                </c:pt>
                <c:pt idx="94">
                  <c:v>2.7895963944799993</c:v>
                </c:pt>
                <c:pt idx="95">
                  <c:v>2.8048471893999993</c:v>
                </c:pt>
                <c:pt idx="96">
                  <c:v>2.8200979843199989</c:v>
                </c:pt>
                <c:pt idx="97">
                  <c:v>2.835348779239999</c:v>
                </c:pt>
                <c:pt idx="98">
                  <c:v>2.850599574159999</c:v>
                </c:pt>
                <c:pt idx="99">
                  <c:v>2.865850369079999</c:v>
                </c:pt>
                <c:pt idx="100">
                  <c:v>2.881101163999999</c:v>
                </c:pt>
              </c:numCache>
            </c:numRef>
          </c:val>
          <c:smooth val="1"/>
          <c:extLst>
            <c:ext xmlns:c16="http://schemas.microsoft.com/office/drawing/2014/chart" uri="{C3380CC4-5D6E-409C-BE32-E72D297353CC}">
              <c16:uniqueId val="{0000000E-15EB-4756-942B-2C47456525DC}"/>
            </c:ext>
          </c:extLst>
        </c:ser>
        <c:ser>
          <c:idx val="7"/>
          <c:order val="8"/>
          <c:tx>
            <c:strRef>
              <c:f>'SDR - 2025 zoom'!$L$22</c:f>
              <c:strCache>
                <c:ptCount val="1"/>
                <c:pt idx="0">
                  <c:v>2025</c:v>
                </c:pt>
              </c:strCache>
            </c:strRef>
          </c:tx>
          <c:spPr>
            <a:ln w="28575" cap="rnd">
              <a:solidFill>
                <a:schemeClr val="tx1"/>
              </a:solidFill>
              <a:round/>
            </a:ln>
            <a:effectLst/>
          </c:spPr>
          <c:marker>
            <c:symbol val="none"/>
          </c:marker>
          <c:cat>
            <c:numRef>
              <c:f>'SDR - 2025 zoom'!$B$23:$B$123</c:f>
              <c:numCache>
                <c:formatCode>General</c:formatCode>
                <c:ptCount val="101"/>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numCache>
            </c:numRef>
          </c:cat>
          <c:val>
            <c:numRef>
              <c:f>'SDR - 2025 zoom'!$L$23:$L$123</c:f>
              <c:numCache>
                <c:formatCode>General</c:formatCode>
                <c:ptCount val="101"/>
                <c:pt idx="0">
                  <c:v>1.5865453562399994</c:v>
                </c:pt>
                <c:pt idx="1">
                  <c:v>1.6043887862963995</c:v>
                </c:pt>
                <c:pt idx="2">
                  <c:v>1.6222322163527993</c:v>
                </c:pt>
                <c:pt idx="3">
                  <c:v>1.6400756464091995</c:v>
                </c:pt>
                <c:pt idx="4">
                  <c:v>1.6579190764655993</c:v>
                </c:pt>
                <c:pt idx="5">
                  <c:v>1.6757625065219994</c:v>
                </c:pt>
                <c:pt idx="6">
                  <c:v>1.6936059365783993</c:v>
                </c:pt>
                <c:pt idx="7">
                  <c:v>1.7114493666347994</c:v>
                </c:pt>
                <c:pt idx="8">
                  <c:v>1.7292927966911993</c:v>
                </c:pt>
                <c:pt idx="9">
                  <c:v>1.7471362267475994</c:v>
                </c:pt>
                <c:pt idx="10">
                  <c:v>1.7649796568039993</c:v>
                </c:pt>
                <c:pt idx="11">
                  <c:v>1.7828230868603994</c:v>
                </c:pt>
                <c:pt idx="12">
                  <c:v>1.8006665169167992</c:v>
                </c:pt>
                <c:pt idx="13">
                  <c:v>1.8185099469731993</c:v>
                </c:pt>
                <c:pt idx="14">
                  <c:v>1.8363533770295992</c:v>
                </c:pt>
                <c:pt idx="15">
                  <c:v>1.8541968070859993</c:v>
                </c:pt>
                <c:pt idx="16">
                  <c:v>1.8720402371423992</c:v>
                </c:pt>
                <c:pt idx="17">
                  <c:v>1.8898836671987993</c:v>
                </c:pt>
                <c:pt idx="18">
                  <c:v>1.9077270972551992</c:v>
                </c:pt>
                <c:pt idx="19">
                  <c:v>1.9255705273115993</c:v>
                </c:pt>
                <c:pt idx="20">
                  <c:v>1.9434139573679992</c:v>
                </c:pt>
                <c:pt idx="21">
                  <c:v>1.9612573874243993</c:v>
                </c:pt>
                <c:pt idx="22">
                  <c:v>1.9791008174807994</c:v>
                </c:pt>
                <c:pt idx="23">
                  <c:v>1.9969442475371992</c:v>
                </c:pt>
                <c:pt idx="24">
                  <c:v>2.0147876775935991</c:v>
                </c:pt>
                <c:pt idx="25">
                  <c:v>2.0326311076499994</c:v>
                </c:pt>
                <c:pt idx="26">
                  <c:v>2.0504745377063993</c:v>
                </c:pt>
                <c:pt idx="27">
                  <c:v>2.0683179677627992</c:v>
                </c:pt>
                <c:pt idx="28">
                  <c:v>2.0861613978191991</c:v>
                </c:pt>
                <c:pt idx="29">
                  <c:v>2.1040048278755989</c:v>
                </c:pt>
                <c:pt idx="30">
                  <c:v>2.1218482579319993</c:v>
                </c:pt>
                <c:pt idx="31">
                  <c:v>2.1396916879883991</c:v>
                </c:pt>
                <c:pt idx="32">
                  <c:v>2.157535118044799</c:v>
                </c:pt>
                <c:pt idx="33">
                  <c:v>2.1753785481011993</c:v>
                </c:pt>
                <c:pt idx="34">
                  <c:v>2.1932219781575992</c:v>
                </c:pt>
                <c:pt idx="35">
                  <c:v>2.2110654082139991</c:v>
                </c:pt>
                <c:pt idx="36">
                  <c:v>2.228908838270399</c:v>
                </c:pt>
                <c:pt idx="37">
                  <c:v>2.2467522683267989</c:v>
                </c:pt>
                <c:pt idx="38">
                  <c:v>2.2645956983831992</c:v>
                </c:pt>
                <c:pt idx="39">
                  <c:v>2.2824391284395991</c:v>
                </c:pt>
                <c:pt idx="40">
                  <c:v>2.3002825584959989</c:v>
                </c:pt>
                <c:pt idx="41">
                  <c:v>2.3181259885523993</c:v>
                </c:pt>
                <c:pt idx="42">
                  <c:v>2.3359694186087991</c:v>
                </c:pt>
                <c:pt idx="43">
                  <c:v>2.353812848665199</c:v>
                </c:pt>
                <c:pt idx="44">
                  <c:v>2.3716562787215993</c:v>
                </c:pt>
                <c:pt idx="45">
                  <c:v>2.3894997087779992</c:v>
                </c:pt>
                <c:pt idx="46">
                  <c:v>2.4073431388343991</c:v>
                </c:pt>
                <c:pt idx="47">
                  <c:v>2.425186568890799</c:v>
                </c:pt>
                <c:pt idx="48">
                  <c:v>2.4430299989471989</c:v>
                </c:pt>
                <c:pt idx="49">
                  <c:v>2.4608734290035992</c:v>
                </c:pt>
                <c:pt idx="50">
                  <c:v>2.4787168590599991</c:v>
                </c:pt>
                <c:pt idx="51">
                  <c:v>2.4965602891163989</c:v>
                </c:pt>
                <c:pt idx="52">
                  <c:v>2.5144037191727993</c:v>
                </c:pt>
                <c:pt idx="53">
                  <c:v>2.5322471492291991</c:v>
                </c:pt>
                <c:pt idx="54">
                  <c:v>2.550090579285599</c:v>
                </c:pt>
                <c:pt idx="55">
                  <c:v>2.5679340093419993</c:v>
                </c:pt>
                <c:pt idx="56">
                  <c:v>2.5857774393983992</c:v>
                </c:pt>
                <c:pt idx="57">
                  <c:v>2.6036208694547991</c:v>
                </c:pt>
                <c:pt idx="58">
                  <c:v>2.621464299511199</c:v>
                </c:pt>
                <c:pt idx="59">
                  <c:v>2.6393077295675988</c:v>
                </c:pt>
                <c:pt idx="60">
                  <c:v>2.6571511596239992</c:v>
                </c:pt>
                <c:pt idx="61">
                  <c:v>2.674994589680399</c:v>
                </c:pt>
                <c:pt idx="62">
                  <c:v>2.6928380197367989</c:v>
                </c:pt>
                <c:pt idx="63">
                  <c:v>2.7106814497931992</c:v>
                </c:pt>
                <c:pt idx="64">
                  <c:v>2.7285248798495987</c:v>
                </c:pt>
                <c:pt idx="65">
                  <c:v>2.746368309905999</c:v>
                </c:pt>
                <c:pt idx="66">
                  <c:v>2.7642117399623993</c:v>
                </c:pt>
                <c:pt idx="67">
                  <c:v>2.7820551700187988</c:v>
                </c:pt>
                <c:pt idx="68">
                  <c:v>2.7998986000751991</c:v>
                </c:pt>
                <c:pt idx="69">
                  <c:v>2.8177420301315985</c:v>
                </c:pt>
                <c:pt idx="70">
                  <c:v>2.8355854601879988</c:v>
                </c:pt>
                <c:pt idx="71">
                  <c:v>2.8534288902443992</c:v>
                </c:pt>
                <c:pt idx="72">
                  <c:v>2.8712723203007986</c:v>
                </c:pt>
                <c:pt idx="73">
                  <c:v>2.8891157503571989</c:v>
                </c:pt>
                <c:pt idx="74">
                  <c:v>2.9069591804135988</c:v>
                </c:pt>
                <c:pt idx="75">
                  <c:v>2.9248026104699987</c:v>
                </c:pt>
                <c:pt idx="76">
                  <c:v>2.942646040526399</c:v>
                </c:pt>
                <c:pt idx="77">
                  <c:v>2.9604894705827989</c:v>
                </c:pt>
                <c:pt idx="78">
                  <c:v>2.9783329006391988</c:v>
                </c:pt>
                <c:pt idx="79">
                  <c:v>2.9961763306955991</c:v>
                </c:pt>
                <c:pt idx="80">
                  <c:v>3.014019760751999</c:v>
                </c:pt>
                <c:pt idx="81">
                  <c:v>3.0318631908083988</c:v>
                </c:pt>
                <c:pt idx="82">
                  <c:v>3.0497066208647987</c:v>
                </c:pt>
                <c:pt idx="83">
                  <c:v>3.0675500509211986</c:v>
                </c:pt>
                <c:pt idx="84">
                  <c:v>3.0853934809775989</c:v>
                </c:pt>
                <c:pt idx="85">
                  <c:v>3.1032369110339988</c:v>
                </c:pt>
                <c:pt idx="86">
                  <c:v>3.1210803410903987</c:v>
                </c:pt>
                <c:pt idx="87">
                  <c:v>3.138923771146799</c:v>
                </c:pt>
                <c:pt idx="88">
                  <c:v>3.1567672012031989</c:v>
                </c:pt>
                <c:pt idx="89">
                  <c:v>3.1746106312595987</c:v>
                </c:pt>
                <c:pt idx="90">
                  <c:v>3.1924540613159991</c:v>
                </c:pt>
                <c:pt idx="91">
                  <c:v>3.2102974913723989</c:v>
                </c:pt>
                <c:pt idx="92">
                  <c:v>3.2281409214287988</c:v>
                </c:pt>
                <c:pt idx="93">
                  <c:v>3.2459843514851991</c:v>
                </c:pt>
                <c:pt idx="94">
                  <c:v>3.2638277815415986</c:v>
                </c:pt>
                <c:pt idx="95">
                  <c:v>3.2816712115979989</c:v>
                </c:pt>
                <c:pt idx="96">
                  <c:v>3.2995146416543988</c:v>
                </c:pt>
                <c:pt idx="97">
                  <c:v>3.3173580717107987</c:v>
                </c:pt>
                <c:pt idx="98">
                  <c:v>3.335201501767199</c:v>
                </c:pt>
                <c:pt idx="99">
                  <c:v>3.3530449318235984</c:v>
                </c:pt>
                <c:pt idx="100">
                  <c:v>3.3708883618799987</c:v>
                </c:pt>
              </c:numCache>
            </c:numRef>
          </c:val>
          <c:smooth val="1"/>
          <c:extLst>
            <c:ext xmlns:c16="http://schemas.microsoft.com/office/drawing/2014/chart" uri="{C3380CC4-5D6E-409C-BE32-E72D297353CC}">
              <c16:uniqueId val="{0000000F-15EB-4756-942B-2C47456525DC}"/>
            </c:ext>
          </c:extLst>
        </c:ser>
        <c:dLbls>
          <c:showLegendKey val="0"/>
          <c:showVal val="0"/>
          <c:showCatName val="0"/>
          <c:showSerName val="0"/>
          <c:showPercent val="0"/>
          <c:showBubbleSize val="0"/>
        </c:dLbls>
        <c:marker val="1"/>
        <c:smooth val="0"/>
        <c:axId val="416729432"/>
        <c:axId val="416732176"/>
      </c:lineChart>
      <c:catAx>
        <c:axId val="416729432"/>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464646"/>
                </a:solidFill>
                <a:latin typeface="Arial" panose="020B0604020202020204" pitchFamily="34" charset="0"/>
                <a:ea typeface="+mn-ea"/>
                <a:cs typeface="Arial" panose="020B0604020202020204" pitchFamily="34" charset="0"/>
              </a:defRPr>
            </a:pPr>
            <a:endParaRPr lang="en-US"/>
          </a:p>
        </c:txPr>
        <c:crossAx val="416732176"/>
        <c:crosses val="autoZero"/>
        <c:auto val="1"/>
        <c:lblAlgn val="ctr"/>
        <c:lblOffset val="100"/>
        <c:tickLblSkip val="10"/>
        <c:tickMarkSkip val="1000"/>
        <c:noMultiLvlLbl val="0"/>
      </c:catAx>
      <c:valAx>
        <c:axId val="4167321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464646"/>
                </a:solidFill>
                <a:latin typeface="Arial" panose="020B0604020202020204" pitchFamily="34" charset="0"/>
                <a:ea typeface="+mn-ea"/>
                <a:cs typeface="Arial" panose="020B0604020202020204" pitchFamily="34" charset="0"/>
              </a:defRPr>
            </a:pPr>
            <a:endParaRPr lang="en-US"/>
          </a:p>
        </c:txPr>
        <c:crossAx val="416729432"/>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2"/>
        <c:delete val="1"/>
      </c:legendEntry>
      <c:layout>
        <c:manualLayout>
          <c:xMode val="edge"/>
          <c:yMode val="edge"/>
          <c:x val="8.713908546019479E-2"/>
          <c:y val="0.95178573539929823"/>
          <c:w val="0.80538269826780495"/>
          <c:h val="4.342730696107848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0.3908</cdr:x>
      <cdr:y>0</cdr:y>
    </cdr:from>
    <cdr:to>
      <cdr:x>0.3908</cdr:x>
      <cdr:y>1</cdr:y>
    </cdr:to>
    <cdr:cxnSp macro="">
      <cdr:nvCxnSpPr>
        <cdr:cNvPr id="2" name="Connecteur droit 1">
          <a:extLst xmlns:a="http://schemas.openxmlformats.org/drawingml/2006/main">
            <a:ext uri="{FF2B5EF4-FFF2-40B4-BE49-F238E27FC236}">
              <a16:creationId xmlns:a16="http://schemas.microsoft.com/office/drawing/2014/main" id="{2D2A107F-5FDA-450B-ADB4-57B74E01739E}"/>
            </a:ext>
          </a:extLst>
        </cdr:cNvPr>
        <cdr:cNvCxnSpPr/>
      </cdr:nvCxnSpPr>
      <cdr:spPr>
        <a:xfrm xmlns:a="http://schemas.openxmlformats.org/drawingml/2006/main">
          <a:off x="2448272" y="0"/>
          <a:ext cx="0" cy="3960440"/>
        </a:xfrm>
        <a:prstGeom xmlns:a="http://schemas.openxmlformats.org/drawingml/2006/main" prst="line">
          <a:avLst/>
        </a:prstGeom>
        <a:ln xmlns:a="http://schemas.openxmlformats.org/drawingml/2006/main" w="38100">
          <a:solidFill>
            <a:srgbClr val="33588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0.82759</cdr:x>
      <cdr:y>0</cdr:y>
    </cdr:from>
    <cdr:to>
      <cdr:x>0.82759</cdr:x>
      <cdr:y>1</cdr:y>
    </cdr:to>
    <cdr:cxnSp macro="">
      <cdr:nvCxnSpPr>
        <cdr:cNvPr id="3" name="Connecteur droit 2">
          <a:extLst xmlns:a="http://schemas.openxmlformats.org/drawingml/2006/main">
            <a:ext uri="{FF2B5EF4-FFF2-40B4-BE49-F238E27FC236}">
              <a16:creationId xmlns:a16="http://schemas.microsoft.com/office/drawing/2014/main" id="{0009F552-0BB9-4872-91BC-5D0CBE8EAB0E}"/>
            </a:ext>
          </a:extLst>
        </cdr:cNvPr>
        <cdr:cNvCxnSpPr/>
      </cdr:nvCxnSpPr>
      <cdr:spPr>
        <a:xfrm xmlns:a="http://schemas.openxmlformats.org/drawingml/2006/main">
          <a:off x="5184576" y="0"/>
          <a:ext cx="0" cy="3960440"/>
        </a:xfrm>
        <a:prstGeom xmlns:a="http://schemas.openxmlformats.org/drawingml/2006/main" prst="line">
          <a:avLst/>
        </a:prstGeom>
        <a:ln xmlns:a="http://schemas.openxmlformats.org/drawingml/2006/main" w="38100">
          <a:solidFill>
            <a:srgbClr val="33588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0.58136</cdr:x>
      <cdr:y>0.95002</cdr:y>
    </cdr:from>
    <cdr:to>
      <cdr:x>0.95259</cdr:x>
      <cdr:y>0.983</cdr:y>
    </cdr:to>
    <cdr:sp macro="" textlink="">
      <cdr:nvSpPr>
        <cdr:cNvPr id="2" name="TextBox 1"/>
        <cdr:cNvSpPr txBox="1"/>
      </cdr:nvSpPr>
      <cdr:spPr>
        <a:xfrm xmlns:a="http://schemas.openxmlformats.org/drawingml/2006/main">
          <a:off x="5019755" y="4953073"/>
          <a:ext cx="3205383" cy="17194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sz="900" i="1">
              <a:solidFill>
                <a:schemeClr val="tx1">
                  <a:lumMod val="65000"/>
                  <a:lumOff val="35000"/>
                </a:schemeClr>
              </a:solidFill>
            </a:rPr>
            <a:t>Weight</a:t>
          </a:r>
          <a:r>
            <a:rPr lang="en-US" sz="900" i="1" baseline="0">
              <a:solidFill>
                <a:schemeClr val="tx1">
                  <a:lumMod val="65000"/>
                  <a:lumOff val="35000"/>
                </a:schemeClr>
              </a:solidFill>
            </a:rPr>
            <a:t> (kg)</a:t>
          </a:r>
          <a:endParaRPr lang="en-US" sz="900" i="1">
            <a:solidFill>
              <a:schemeClr val="tx1">
                <a:lumMod val="65000"/>
                <a:lumOff val="35000"/>
              </a:schemeClr>
            </a:solidFill>
          </a:endParaRPr>
        </a:p>
      </cdr:txBody>
    </cdr:sp>
  </cdr:relSizeAnchor>
  <cdr:relSizeAnchor xmlns:cdr="http://schemas.openxmlformats.org/drawingml/2006/chartDrawing">
    <cdr:from>
      <cdr:x>0</cdr:x>
      <cdr:y>0.27325</cdr:y>
    </cdr:from>
    <cdr:to>
      <cdr:x>0.01991</cdr:x>
      <cdr:y>0.60688</cdr:y>
    </cdr:to>
    <cdr:sp macro="" textlink="">
      <cdr:nvSpPr>
        <cdr:cNvPr id="3" name="TextBox 1"/>
        <cdr:cNvSpPr txBox="1"/>
      </cdr:nvSpPr>
      <cdr:spPr>
        <a:xfrm xmlns:a="http://schemas.openxmlformats.org/drawingml/2006/main" rot="16200000">
          <a:off x="-783759" y="2208368"/>
          <a:ext cx="1739464" cy="1719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i="1">
              <a:solidFill>
                <a:schemeClr val="tx1">
                  <a:lumMod val="65000"/>
                  <a:lumOff val="35000"/>
                </a:schemeClr>
              </a:solidFill>
            </a:rPr>
            <a:t>SDR</a:t>
          </a:r>
        </a:p>
      </cdr:txBody>
    </cdr:sp>
  </cdr:relSizeAnchor>
  <cdr:relSizeAnchor xmlns:cdr="http://schemas.openxmlformats.org/drawingml/2006/chartDrawing">
    <cdr:from>
      <cdr:x>0.09362</cdr:x>
      <cdr:y>0.94482</cdr:y>
    </cdr:from>
    <cdr:to>
      <cdr:x>0.17873</cdr:x>
      <cdr:y>1</cdr:y>
    </cdr:to>
    <cdr:sp macro="" textlink="">
      <cdr:nvSpPr>
        <cdr:cNvPr id="4" name="TextBox 3"/>
        <cdr:cNvSpPr txBox="1"/>
      </cdr:nvSpPr>
      <cdr:spPr>
        <a:xfrm xmlns:a="http://schemas.openxmlformats.org/drawingml/2006/main">
          <a:off x="792088" y="4248472"/>
          <a:ext cx="720080" cy="248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b="0" dirty="0">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158 g</a:t>
          </a:r>
          <a:endParaRPr lang="en-US" sz="1000" b="0" dirty="0">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0.58232</cdr:x>
      <cdr:y>0.92778</cdr:y>
    </cdr:from>
    <cdr:to>
      <cdr:x>0.95355</cdr:x>
      <cdr:y>0.96076</cdr:y>
    </cdr:to>
    <cdr:sp macro="" textlink="">
      <cdr:nvSpPr>
        <cdr:cNvPr id="2" name="TextBox 1"/>
        <cdr:cNvSpPr txBox="1"/>
      </cdr:nvSpPr>
      <cdr:spPr>
        <a:xfrm xmlns:a="http://schemas.openxmlformats.org/drawingml/2006/main">
          <a:off x="5028037" y="4660365"/>
          <a:ext cx="3205370" cy="16565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sz="900" i="1">
              <a:solidFill>
                <a:schemeClr val="tx1">
                  <a:lumMod val="65000"/>
                  <a:lumOff val="35000"/>
                </a:schemeClr>
              </a:solidFill>
            </a:rPr>
            <a:t>Weight</a:t>
          </a:r>
          <a:r>
            <a:rPr lang="en-US" sz="900" i="1" baseline="0">
              <a:solidFill>
                <a:schemeClr val="tx1">
                  <a:lumMod val="65000"/>
                  <a:lumOff val="35000"/>
                </a:schemeClr>
              </a:solidFill>
            </a:rPr>
            <a:t> (kg)</a:t>
          </a:r>
          <a:endParaRPr lang="en-US" sz="900" i="1">
            <a:solidFill>
              <a:schemeClr val="tx1">
                <a:lumMod val="65000"/>
                <a:lumOff val="35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0.58232</cdr:x>
      <cdr:y>0.92778</cdr:y>
    </cdr:from>
    <cdr:to>
      <cdr:x>0.95355</cdr:x>
      <cdr:y>0.96076</cdr:y>
    </cdr:to>
    <cdr:sp macro="" textlink="">
      <cdr:nvSpPr>
        <cdr:cNvPr id="2" name="TextBox 1"/>
        <cdr:cNvSpPr txBox="1"/>
      </cdr:nvSpPr>
      <cdr:spPr>
        <a:xfrm xmlns:a="http://schemas.openxmlformats.org/drawingml/2006/main">
          <a:off x="5028037" y="4660365"/>
          <a:ext cx="3205370" cy="16565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sz="900" i="1">
              <a:solidFill>
                <a:schemeClr val="tx1">
                  <a:lumMod val="65000"/>
                  <a:lumOff val="35000"/>
                </a:schemeClr>
              </a:solidFill>
            </a:rPr>
            <a:t>Weight</a:t>
          </a:r>
          <a:r>
            <a:rPr lang="en-US" sz="900" i="1" baseline="0">
              <a:solidFill>
                <a:schemeClr val="tx1">
                  <a:lumMod val="65000"/>
                  <a:lumOff val="35000"/>
                </a:schemeClr>
              </a:solidFill>
            </a:rPr>
            <a:t> (kg)</a:t>
          </a:r>
          <a:endParaRPr lang="en-US" sz="900" i="1">
            <a:solidFill>
              <a:schemeClr val="tx1">
                <a:lumMod val="65000"/>
                <a:lumOff val="3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0475" cy="497046"/>
          </a:xfrm>
          <a:prstGeom prst="rect">
            <a:avLst/>
          </a:prstGeom>
        </p:spPr>
        <p:txBody>
          <a:bodyPr vert="horz" lIns="91577" tIns="45789" rIns="91577" bIns="45789" rtlCol="0"/>
          <a:lstStyle>
            <a:lvl1pPr algn="l">
              <a:defRPr sz="1200"/>
            </a:lvl1pPr>
          </a:lstStyle>
          <a:p>
            <a:endParaRPr lang="fr-CH"/>
          </a:p>
        </p:txBody>
      </p:sp>
      <p:sp>
        <p:nvSpPr>
          <p:cNvPr id="3" name="Date Placeholder 2"/>
          <p:cNvSpPr>
            <a:spLocks noGrp="1"/>
          </p:cNvSpPr>
          <p:nvPr>
            <p:ph type="dt" idx="1"/>
          </p:nvPr>
        </p:nvSpPr>
        <p:spPr>
          <a:xfrm>
            <a:off x="3856738" y="1"/>
            <a:ext cx="2950475" cy="497046"/>
          </a:xfrm>
          <a:prstGeom prst="rect">
            <a:avLst/>
          </a:prstGeom>
        </p:spPr>
        <p:txBody>
          <a:bodyPr vert="horz" lIns="91577" tIns="45789" rIns="91577" bIns="45789" rtlCol="0"/>
          <a:lstStyle>
            <a:lvl1pPr algn="r">
              <a:defRPr sz="1200"/>
            </a:lvl1pPr>
          </a:lstStyle>
          <a:p>
            <a:fld id="{CEA09C7F-DE76-4D82-A199-4A5A9CD45BE7}" type="datetimeFigureOut">
              <a:rPr lang="fr-CH" smtClean="0"/>
              <a:t>21.01.2020</a:t>
            </a:fld>
            <a:endParaRPr lang="fr-CH"/>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577" tIns="45789" rIns="91577" bIns="45789" rtlCol="0" anchor="ctr"/>
          <a:lstStyle/>
          <a:p>
            <a:endParaRPr lang="fr-CH"/>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2" y="9442154"/>
            <a:ext cx="2950475" cy="497046"/>
          </a:xfrm>
          <a:prstGeom prst="rect">
            <a:avLst/>
          </a:prstGeom>
        </p:spPr>
        <p:txBody>
          <a:bodyPr vert="horz" lIns="91577" tIns="45789" rIns="91577" bIns="45789" rtlCol="0" anchor="b"/>
          <a:lstStyle>
            <a:lvl1pPr algn="l">
              <a:defRPr sz="1200"/>
            </a:lvl1pPr>
          </a:lstStyle>
          <a:p>
            <a:endParaRPr lang="fr-CH"/>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577" tIns="45789" rIns="91577" bIns="45789" rtlCol="0" anchor="b"/>
          <a:lstStyle>
            <a:lvl1pPr algn="r">
              <a:defRPr sz="1200"/>
            </a:lvl1pPr>
          </a:lstStyle>
          <a:p>
            <a:fld id="{1DBF9558-19E1-4229-9FFE-88FEED2D67A1}" type="slidenum">
              <a:rPr lang="fr-CH" smtClean="0"/>
              <a:t>‹#›</a:t>
            </a:fld>
            <a:endParaRPr lang="fr-CH"/>
          </a:p>
        </p:txBody>
      </p:sp>
    </p:spTree>
    <p:extLst>
      <p:ext uri="{BB962C8B-B14F-4D97-AF65-F5344CB8AC3E}">
        <p14:creationId xmlns:p14="http://schemas.microsoft.com/office/powerpoint/2010/main" val="28756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49250" y="838200"/>
            <a:ext cx="5594350" cy="41973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CH" altLang="fr-FR">
              <a:latin typeface="Times New Roman" pitchFamily="18" charset="0"/>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228" tIns="46114" rIns="92228" bIns="46114"/>
          <a:lstStyle>
            <a:lvl1pPr eaLnBrk="0" hangingPunct="0">
              <a:spcBef>
                <a:spcPct val="30000"/>
              </a:spcBef>
              <a:defRPr sz="1200">
                <a:solidFill>
                  <a:schemeClr val="tx1"/>
                </a:solidFill>
                <a:latin typeface="Calibri" pitchFamily="34" charset="0"/>
              </a:defRPr>
            </a:lvl1pPr>
            <a:lvl2pPr marL="752376" indent="-289375" eaLnBrk="0" hangingPunct="0">
              <a:spcBef>
                <a:spcPct val="30000"/>
              </a:spcBef>
              <a:defRPr sz="1200">
                <a:solidFill>
                  <a:schemeClr val="tx1"/>
                </a:solidFill>
                <a:latin typeface="Calibri" pitchFamily="34" charset="0"/>
              </a:defRPr>
            </a:lvl2pPr>
            <a:lvl3pPr marL="1157500" indent="-231500" eaLnBrk="0" hangingPunct="0">
              <a:spcBef>
                <a:spcPct val="30000"/>
              </a:spcBef>
              <a:defRPr sz="1200">
                <a:solidFill>
                  <a:schemeClr val="tx1"/>
                </a:solidFill>
                <a:latin typeface="Calibri" pitchFamily="34" charset="0"/>
              </a:defRPr>
            </a:lvl3pPr>
            <a:lvl4pPr marL="1620501" indent="-231500" eaLnBrk="0" hangingPunct="0">
              <a:spcBef>
                <a:spcPct val="30000"/>
              </a:spcBef>
              <a:defRPr sz="1200">
                <a:solidFill>
                  <a:schemeClr val="tx1"/>
                </a:solidFill>
                <a:latin typeface="Calibri" pitchFamily="34" charset="0"/>
              </a:defRPr>
            </a:lvl4pPr>
            <a:lvl5pPr marL="2083500" indent="-231500" eaLnBrk="0" hangingPunct="0">
              <a:spcBef>
                <a:spcPct val="30000"/>
              </a:spcBef>
              <a:defRPr sz="1200">
                <a:solidFill>
                  <a:schemeClr val="tx1"/>
                </a:solidFill>
                <a:latin typeface="Calibri" pitchFamily="34" charset="0"/>
              </a:defRPr>
            </a:lvl5pPr>
            <a:lvl6pPr marL="2546501" indent="-231500" eaLnBrk="0" fontAlgn="base" hangingPunct="0">
              <a:spcBef>
                <a:spcPct val="30000"/>
              </a:spcBef>
              <a:spcAft>
                <a:spcPct val="0"/>
              </a:spcAft>
              <a:defRPr sz="1200">
                <a:solidFill>
                  <a:schemeClr val="tx1"/>
                </a:solidFill>
                <a:latin typeface="Calibri" pitchFamily="34" charset="0"/>
              </a:defRPr>
            </a:lvl6pPr>
            <a:lvl7pPr marL="3009501" indent="-231500" eaLnBrk="0" fontAlgn="base" hangingPunct="0">
              <a:spcBef>
                <a:spcPct val="30000"/>
              </a:spcBef>
              <a:spcAft>
                <a:spcPct val="0"/>
              </a:spcAft>
              <a:defRPr sz="1200">
                <a:solidFill>
                  <a:schemeClr val="tx1"/>
                </a:solidFill>
                <a:latin typeface="Calibri" pitchFamily="34" charset="0"/>
              </a:defRPr>
            </a:lvl7pPr>
            <a:lvl8pPr marL="3472500" indent="-231500" eaLnBrk="0" fontAlgn="base" hangingPunct="0">
              <a:spcBef>
                <a:spcPct val="30000"/>
              </a:spcBef>
              <a:spcAft>
                <a:spcPct val="0"/>
              </a:spcAft>
              <a:defRPr sz="1200">
                <a:solidFill>
                  <a:schemeClr val="tx1"/>
                </a:solidFill>
                <a:latin typeface="Calibri" pitchFamily="34" charset="0"/>
              </a:defRPr>
            </a:lvl8pPr>
            <a:lvl9pPr marL="3935501" indent="-2315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24C629-FA80-4754-A31C-F9A210BC473B}" type="slidenum">
              <a:rPr lang="fr-CH" altLang="fr-FR" sz="1800">
                <a:solidFill>
                  <a:srgbClr val="000000"/>
                </a:solidFill>
                <a:latin typeface="Arial" charset="0"/>
              </a:rPr>
              <a:pPr eaLnBrk="1" hangingPunct="1">
                <a:spcBef>
                  <a:spcPct val="0"/>
                </a:spcBef>
              </a:pPr>
              <a:t>1</a:t>
            </a:fld>
            <a:endParaRPr lang="fr-CH" altLang="fr-FR" sz="1800">
              <a:solidFill>
                <a:srgbClr val="000000"/>
              </a:solidFill>
              <a:latin typeface="Arial" charset="0"/>
            </a:endParaRPr>
          </a:p>
        </p:txBody>
      </p:sp>
    </p:spTree>
    <p:extLst>
      <p:ext uri="{BB962C8B-B14F-4D97-AF65-F5344CB8AC3E}">
        <p14:creationId xmlns:p14="http://schemas.microsoft.com/office/powerpoint/2010/main" val="10087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6F624-B1B4-4316-BE71-A8A4156FC9AF}" type="slidenum">
              <a:rPr lang="fr-CH" smtClean="0"/>
              <a:t>10</a:t>
            </a:fld>
            <a:endParaRPr lang="fr-CH"/>
          </a:p>
        </p:txBody>
      </p:sp>
    </p:spTree>
    <p:extLst>
      <p:ext uri="{BB962C8B-B14F-4D97-AF65-F5344CB8AC3E}">
        <p14:creationId xmlns:p14="http://schemas.microsoft.com/office/powerpoint/2010/main" val="367985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solidFill>
                  <a:srgbClr val="002060"/>
                </a:solidFill>
                <a:ea typeface="Verdana" pitchFamily="34" charset="0"/>
                <a:cs typeface="Verdana" pitchFamily="34" charset="0"/>
              </a:rPr>
              <a:t>So, I would like to start the presentation by giving you a brief introduction on how the IPP came to exist. </a:t>
            </a:r>
          </a:p>
          <a:p>
            <a:pPr marL="285750" indent="-285750">
              <a:buFont typeface="Arial" panose="020B0604020202020204" pitchFamily="34" charset="0"/>
              <a:buChar char="•"/>
            </a:pPr>
            <a:endParaRPr lang="en-US" dirty="0">
              <a:solidFill>
                <a:srgbClr val="002060"/>
              </a:solidFill>
              <a:ea typeface="Verdana" pitchFamily="34" charset="0"/>
              <a:cs typeface="Verdana" pitchFamily="34" charset="0"/>
            </a:endParaRPr>
          </a:p>
          <a:p>
            <a:pPr marL="285750" indent="-285750">
              <a:buFont typeface="Arial" panose="020B0604020202020204" pitchFamily="34" charset="0"/>
              <a:buChar char="•"/>
            </a:pPr>
            <a:r>
              <a:rPr lang="en-US" dirty="0">
                <a:solidFill>
                  <a:srgbClr val="002060"/>
                </a:solidFill>
                <a:ea typeface="Verdana" pitchFamily="34" charset="0"/>
                <a:cs typeface="Verdana" pitchFamily="34" charset="0"/>
              </a:rPr>
              <a:t>So, In resolution C 15/2016, the 26</a:t>
            </a:r>
            <a:r>
              <a:rPr lang="en-US" baseline="30000" dirty="0">
                <a:solidFill>
                  <a:srgbClr val="002060"/>
                </a:solidFill>
                <a:ea typeface="Verdana" pitchFamily="34" charset="0"/>
                <a:cs typeface="Verdana" pitchFamily="34" charset="0"/>
              </a:rPr>
              <a:t>th</a:t>
            </a:r>
            <a:r>
              <a:rPr lang="en-US" dirty="0">
                <a:solidFill>
                  <a:srgbClr val="002060"/>
                </a:solidFill>
                <a:ea typeface="Verdana" pitchFamily="34" charset="0"/>
                <a:cs typeface="Verdana" pitchFamily="34" charset="0"/>
              </a:rPr>
              <a:t> Congress instructed the Postal Operations Council (POC) to:</a:t>
            </a:r>
          </a:p>
          <a:p>
            <a:endParaRPr lang="en-US" dirty="0">
              <a:solidFill>
                <a:srgbClr val="002060"/>
              </a:solidFill>
              <a:ea typeface="Verdana" pitchFamily="34" charset="0"/>
              <a:cs typeface="Verdana" pitchFamily="34" charset="0"/>
            </a:endParaRPr>
          </a:p>
          <a:p>
            <a:pPr marL="742950" lvl="1" indent="-285750">
              <a:buFont typeface="Wingdings" panose="05000000000000000000" pitchFamily="2" charset="2"/>
              <a:buChar char="Ø"/>
            </a:pPr>
            <a:r>
              <a:rPr lang="en-US" dirty="0">
                <a:solidFill>
                  <a:srgbClr val="002060"/>
                </a:solidFill>
                <a:ea typeface="Verdana" pitchFamily="34" charset="0"/>
                <a:cs typeface="Verdana" pitchFamily="34" charset="0"/>
              </a:rPr>
              <a:t>ensure that the UPU keeps pace with change by modernizing letter post, parcel post and EMS using an integrated approach (both to product development and to remuneration systems), and ensuring speedier decision making in response to market needs</a:t>
            </a:r>
          </a:p>
          <a:p>
            <a:pPr marL="742950" lvl="1" indent="-285750">
              <a:buFont typeface="Wingdings" panose="05000000000000000000" pitchFamily="2" charset="2"/>
              <a:buChar char="Ø"/>
            </a:pPr>
            <a:r>
              <a:rPr lang="en-US" dirty="0">
                <a:solidFill>
                  <a:srgbClr val="002060"/>
                </a:solidFill>
                <a:ea typeface="Verdana" pitchFamily="34" charset="0"/>
                <a:cs typeface="Verdana" pitchFamily="34" charset="0"/>
              </a:rPr>
              <a:t>develop and implement POC activities (including remuneration, quality measurement, standards, accounting and operations) that are driven by product definition and development while at the same time recognizing customer, market and supply chain needs</a:t>
            </a:r>
          </a:p>
          <a:p>
            <a:pPr marL="285750" indent="-285750">
              <a:buFont typeface="Arial" panose="020B0604020202020204" pitchFamily="34" charset="0"/>
              <a:buChar char="•"/>
            </a:pPr>
            <a:endParaRPr lang="en-US" dirty="0">
              <a:solidFill>
                <a:srgbClr val="002060"/>
              </a:solidFill>
              <a:ea typeface="Verdana" pitchFamily="34" charset="0"/>
              <a:cs typeface="Verdana" pitchFamily="34" charset="0"/>
            </a:endParaRPr>
          </a:p>
          <a:p>
            <a:pPr marL="285750" indent="-285750">
              <a:buFont typeface="Arial" panose="020B0604020202020204" pitchFamily="34" charset="0"/>
              <a:buChar char="•"/>
            </a:pPr>
            <a:r>
              <a:rPr lang="en-US" dirty="0">
                <a:solidFill>
                  <a:srgbClr val="002060"/>
                </a:solidFill>
                <a:ea typeface="Verdana" pitchFamily="34" charset="0"/>
                <a:cs typeface="Verdana" pitchFamily="34" charset="0"/>
              </a:rPr>
              <a:t>In resolution C 5/2018, the second Extraordinary Congress instructed the POC to continue, amongst other things, with ensuring the ongoing review of the Integrated Product Plan (IPP) with the aim of submitting an updated version to the 27th Congress in 2020.</a:t>
            </a:r>
          </a:p>
          <a:p>
            <a:pPr marL="171450" indent="-171450">
              <a:buFontTx/>
              <a:buChar char="-"/>
            </a:pPr>
            <a:endParaRPr lang="en-GB" dirty="0"/>
          </a:p>
          <a:p>
            <a:endParaRPr lang="en-US"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15</a:t>
            </a:fld>
            <a:endParaRPr lang="en-GB" altLang="zh-CN"/>
          </a:p>
        </p:txBody>
      </p:sp>
    </p:spTree>
    <p:extLst>
      <p:ext uri="{BB962C8B-B14F-4D97-AF65-F5344CB8AC3E}">
        <p14:creationId xmlns:p14="http://schemas.microsoft.com/office/powerpoint/2010/main" val="204551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baseline="0" dirty="0">
                <a:solidFill>
                  <a:schemeClr val="tx1"/>
                </a:solidFill>
              </a:rPr>
              <a:t>So, in the course of developing the IPP,  we took account of some market research commissioned by the UPU by a consultancy firm.  . </a:t>
            </a:r>
          </a:p>
          <a:p>
            <a:pPr marL="171450" indent="-171450">
              <a:buFont typeface="Arial" panose="020B0604020202020204" pitchFamily="34" charset="0"/>
              <a:buChar char="•"/>
            </a:pPr>
            <a:endParaRPr lang="en-US" sz="1200" b="0" baseline="0" dirty="0">
              <a:solidFill>
                <a:schemeClr val="tx1"/>
              </a:solidFill>
            </a:endParaRPr>
          </a:p>
          <a:p>
            <a:pPr marL="171450" indent="-171450">
              <a:buFont typeface="Arial" panose="020B0604020202020204" pitchFamily="34" charset="0"/>
              <a:buChar char="•"/>
            </a:pPr>
            <a:r>
              <a:rPr lang="en-US" sz="1200" dirty="0"/>
              <a:t>Now, one of the key findings of the research was that customers and the market-place are telling us that we are not meeting their needs which, in turn, means that we urgently need to make changes…………</a:t>
            </a:r>
          </a:p>
          <a:p>
            <a:endParaRPr lang="en-US" sz="1200" b="0" baseline="0" dirty="0">
              <a:solidFill>
                <a:schemeClr val="tx1"/>
              </a:solidFill>
            </a:endParaRPr>
          </a:p>
          <a:p>
            <a:pPr marL="171450" indent="-171450">
              <a:buFont typeface="Arial" panose="020B0604020202020204" pitchFamily="34" charset="0"/>
              <a:buChar char="•"/>
            </a:pPr>
            <a:r>
              <a:rPr lang="en-US" sz="1200" b="0" baseline="0" dirty="0">
                <a:solidFill>
                  <a:schemeClr val="tx1"/>
                </a:solidFill>
              </a:rPr>
              <a:t>And in fact, the research pinpointed 4 key points that we need to address.</a:t>
            </a:r>
          </a:p>
          <a:p>
            <a:pPr marL="285750" indent="-285750">
              <a:spcAft>
                <a:spcPts val="600"/>
              </a:spcAft>
              <a:buFont typeface="Arial" panose="020B0604020202020204" pitchFamily="34" charset="0"/>
              <a:buChar char="•"/>
            </a:pPr>
            <a:r>
              <a:rPr lang="en-US" sz="1200" dirty="0">
                <a:solidFill>
                  <a:srgbClr val="002060"/>
                </a:solidFill>
                <a:ea typeface="Verdana" pitchFamily="34" charset="0"/>
                <a:cs typeface="Verdana" pitchFamily="34" charset="0"/>
              </a:rPr>
              <a:t>Designated Operators’ share is lagging the pace of e-commerce boom</a:t>
            </a:r>
          </a:p>
          <a:p>
            <a:pPr marL="285750" indent="-285750">
              <a:spcAft>
                <a:spcPts val="600"/>
              </a:spcAft>
              <a:buFont typeface="Arial" panose="020B0604020202020204" pitchFamily="34" charset="0"/>
              <a:buChar char="•"/>
            </a:pPr>
            <a:r>
              <a:rPr lang="en-US" sz="1200" dirty="0">
                <a:solidFill>
                  <a:srgbClr val="002060"/>
                </a:solidFill>
                <a:ea typeface="Verdana" pitchFamily="34" charset="0"/>
                <a:cs typeface="Verdana" pitchFamily="34" charset="0"/>
              </a:rPr>
              <a:t>Many operators, particularly in developing countries have not shared in traffic growth despite ever-increasing international </a:t>
            </a:r>
            <a:r>
              <a:rPr lang="en-US" sz="1200" dirty="0" err="1">
                <a:solidFill>
                  <a:srgbClr val="002060"/>
                </a:solidFill>
                <a:ea typeface="Verdana" pitchFamily="34" charset="0"/>
                <a:cs typeface="Verdana" pitchFamily="34" charset="0"/>
              </a:rPr>
              <a:t>eCommerce</a:t>
            </a:r>
            <a:r>
              <a:rPr lang="en-US" sz="1200" dirty="0">
                <a:solidFill>
                  <a:srgbClr val="002060"/>
                </a:solidFill>
                <a:ea typeface="Verdana" pitchFamily="34" charset="0"/>
                <a:cs typeface="Verdana" pitchFamily="34" charset="0"/>
              </a:rPr>
              <a:t> traffic and/or steady growth in their regions</a:t>
            </a:r>
          </a:p>
          <a:p>
            <a:pPr marL="285750" indent="-285750">
              <a:buFont typeface="Arial" panose="020B0604020202020204" pitchFamily="34" charset="0"/>
              <a:buChar char="•"/>
            </a:pPr>
            <a:r>
              <a:rPr lang="en-US" sz="1200" dirty="0">
                <a:solidFill>
                  <a:srgbClr val="002060"/>
                </a:solidFill>
                <a:ea typeface="Verdana" pitchFamily="34" charset="0"/>
                <a:cs typeface="Verdana" pitchFamily="34" charset="0"/>
              </a:rPr>
              <a:t>Designated Operator’s are losing market share. Alternative networks are offering what the customers want and need:  quality of service and reliability, value added features, flexibility, customization and simplicity</a:t>
            </a:r>
          </a:p>
          <a:p>
            <a:pPr marL="171450" indent="-1714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16</a:t>
            </a:fld>
            <a:endParaRPr lang="en-GB" altLang="zh-CN"/>
          </a:p>
        </p:txBody>
      </p:sp>
    </p:spTree>
    <p:extLst>
      <p:ext uri="{BB962C8B-B14F-4D97-AF65-F5344CB8AC3E}">
        <p14:creationId xmlns:p14="http://schemas.microsoft.com/office/powerpoint/2010/main" val="102199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400" dirty="0"/>
              <a:t>So, to respond to our customers changing needs, Congress approved the adoption of the Integrated Product Plan.</a:t>
            </a:r>
          </a:p>
          <a:p>
            <a:pPr marL="171450" indent="-171450">
              <a:buFont typeface="Arial" panose="020B0604020202020204" pitchFamily="34" charset="0"/>
              <a:buChar char="•"/>
            </a:pPr>
            <a:endParaRPr lang="en-CA" sz="1400" dirty="0"/>
          </a:p>
          <a:p>
            <a:pPr marL="171450" indent="-171450">
              <a:buFont typeface="Arial" panose="020B0604020202020204" pitchFamily="34" charset="0"/>
              <a:buChar char="•"/>
            </a:pPr>
            <a:r>
              <a:rPr lang="en-CA" sz="1400" dirty="0"/>
              <a:t>So, what is the aim of the IPP? </a:t>
            </a:r>
            <a:r>
              <a:rPr lang="en-GB" sz="1400" dirty="0"/>
              <a:t>It is a plan that will help the UPU’s members to develop a fully integrated portfolio of phys­ical products (letter-post, parcel-post, EMS) with  adequate and competitive remuneration sys­tems that cover the costs of delivering the products and that also meets the requirements of the market, customer needs and the supply chain (EAD)</a:t>
            </a:r>
          </a:p>
          <a:p>
            <a:pPr marL="171450" indent="-171450">
              <a:buFont typeface="Arial" panose="020B0604020202020204" pitchFamily="34" charset="0"/>
              <a:buChar char="•"/>
            </a:pPr>
            <a:endParaRPr lang="en-CA" sz="1400" dirty="0"/>
          </a:p>
          <a:p>
            <a:pPr marL="171450" indent="-171450">
              <a:buFont typeface="Arial" panose="020B0604020202020204" pitchFamily="34" charset="0"/>
              <a:buChar char="•"/>
            </a:pPr>
            <a:r>
              <a:rPr lang="en-CA" sz="1400" dirty="0"/>
              <a:t>And in order to achieve this aim, the IPP has 4 main objectives, namely:</a:t>
            </a:r>
          </a:p>
          <a:p>
            <a:pPr marL="284400" indent="-285750">
              <a:spcAft>
                <a:spcPts val="600"/>
              </a:spcAft>
              <a:buFont typeface="Arial" panose="020B0604020202020204" pitchFamily="34" charset="0"/>
              <a:buChar char="•"/>
            </a:pPr>
            <a:r>
              <a:rPr lang="en-US" sz="1400" dirty="0">
                <a:solidFill>
                  <a:prstClr val="black"/>
                </a:solidFill>
              </a:rPr>
              <a:t>The IPP should be </a:t>
            </a:r>
            <a:r>
              <a:rPr lang="en-US" sz="1400" dirty="0" err="1">
                <a:solidFill>
                  <a:prstClr val="black"/>
                </a:solidFill>
              </a:rPr>
              <a:t>recognised</a:t>
            </a:r>
            <a:r>
              <a:rPr lang="en-US" sz="1400" dirty="0">
                <a:solidFill>
                  <a:prstClr val="black"/>
                </a:solidFill>
              </a:rPr>
              <a:t> as the UPU’s response and roadmap to </a:t>
            </a:r>
            <a:r>
              <a:rPr lang="en-US" sz="1400" dirty="0" err="1">
                <a:solidFill>
                  <a:prstClr val="black"/>
                </a:solidFill>
              </a:rPr>
              <a:t>modernised</a:t>
            </a:r>
            <a:r>
              <a:rPr lang="en-US" sz="1400" dirty="0">
                <a:solidFill>
                  <a:prstClr val="black"/>
                </a:solidFill>
              </a:rPr>
              <a:t> and integrated physical postal services that are aligned to current needs</a:t>
            </a:r>
          </a:p>
          <a:p>
            <a:pPr marL="284400" indent="-285750">
              <a:spcAft>
                <a:spcPts val="600"/>
              </a:spcAft>
              <a:buFont typeface="Arial" panose="020B0604020202020204" pitchFamily="34" charset="0"/>
              <a:buChar char="•"/>
            </a:pPr>
            <a:r>
              <a:rPr lang="en-US" sz="1400" dirty="0">
                <a:solidFill>
                  <a:prstClr val="black"/>
                </a:solidFill>
              </a:rPr>
              <a:t>Opportunities created by e-commerce should be realized for the entire UPU membership</a:t>
            </a:r>
          </a:p>
          <a:p>
            <a:pPr marL="284400" lvl="1" indent="-285750">
              <a:spcAft>
                <a:spcPts val="600"/>
              </a:spcAft>
              <a:buFont typeface="Arial" panose="020B0604020202020204" pitchFamily="34" charset="0"/>
              <a:buChar char="•"/>
            </a:pPr>
            <a:r>
              <a:rPr lang="en-US" sz="1400" dirty="0">
                <a:solidFill>
                  <a:prstClr val="black"/>
                </a:solidFill>
              </a:rPr>
              <a:t>We should adopt an Integrated and outward facing approach to product development and oversight instead of past approaches that were inward and silo focused</a:t>
            </a:r>
          </a:p>
          <a:p>
            <a:pPr marL="284400" indent="-285750">
              <a:spcAft>
                <a:spcPts val="600"/>
              </a:spcAft>
              <a:buFont typeface="Arial" panose="020B0604020202020204" pitchFamily="34" charset="0"/>
              <a:buChar char="•"/>
            </a:pPr>
            <a:r>
              <a:rPr lang="en-US" sz="1400" dirty="0">
                <a:solidFill>
                  <a:prstClr val="black"/>
                </a:solidFill>
              </a:rPr>
              <a:t>WE should ensure </a:t>
            </a:r>
            <a:r>
              <a:rPr lang="en-US" sz="1400" dirty="0" err="1">
                <a:solidFill>
                  <a:prstClr val="black"/>
                </a:solidFill>
              </a:rPr>
              <a:t>ensure</a:t>
            </a:r>
            <a:r>
              <a:rPr lang="en-US" sz="1400" dirty="0">
                <a:solidFill>
                  <a:prstClr val="black"/>
                </a:solidFill>
              </a:rPr>
              <a:t> alignment with emerging security and customs EAD requirements</a:t>
            </a:r>
          </a:p>
          <a:p>
            <a:pPr marL="285750" indent="-285750">
              <a:buFont typeface="Arial" panose="020B0604020202020204" pitchFamily="34" charset="0"/>
              <a:buChar char="•"/>
            </a:pPr>
            <a:endParaRPr lang="en-CA" sz="1400" dirty="0"/>
          </a:p>
          <a:p>
            <a:r>
              <a:rPr lang="en-CA" sz="1400" baseline="0" dirty="0"/>
              <a:t> </a:t>
            </a:r>
            <a:endParaRPr lang="en-CA" sz="1400" dirty="0"/>
          </a:p>
          <a:p>
            <a:endParaRPr lang="en-US"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17</a:t>
            </a:fld>
            <a:endParaRPr lang="en-GB" altLang="zh-CN"/>
          </a:p>
        </p:txBody>
      </p:sp>
    </p:spTree>
    <p:extLst>
      <p:ext uri="{BB962C8B-B14F-4D97-AF65-F5344CB8AC3E}">
        <p14:creationId xmlns:p14="http://schemas.microsoft.com/office/powerpoint/2010/main" val="1890251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now want to focus a little on the structure of the draft IPP for 2021 to 2024.</a:t>
            </a:r>
          </a:p>
          <a:p>
            <a:endParaRPr lang="en-GB" dirty="0"/>
          </a:p>
          <a:p>
            <a:r>
              <a:rPr lang="en-GB" dirty="0"/>
              <a:t>After the Introduction, there is a section covering the IPP outcomes and achievements for 2017 to 2020 and this includes 2 related recommendations taken from the analysis of the IPP survey which I mentioned a few minutes ago.</a:t>
            </a:r>
          </a:p>
          <a:p>
            <a:endParaRPr lang="en-GB" dirty="0"/>
          </a:p>
          <a:p>
            <a:r>
              <a:rPr lang="en-GB" dirty="0"/>
              <a:t>This is followed by a section that gives a brief but thorough overview of the current postal market trends and analyses and also includes 6 related recommendations from an IPP survey that was carried out in early 2019</a:t>
            </a:r>
          </a:p>
          <a:p>
            <a:endParaRPr lang="en-GB" dirty="0"/>
          </a:p>
          <a:p>
            <a:r>
              <a:rPr lang="en-GB" dirty="0"/>
              <a:t> The next section of the draft IPP actually gives an overview of the results and recommendations from the review of the IPP and includes 9 product related recommendations.</a:t>
            </a:r>
          </a:p>
          <a:p>
            <a:endParaRPr lang="en-GB" dirty="0"/>
          </a:p>
          <a:p>
            <a:r>
              <a:rPr lang="en-GB" dirty="0"/>
              <a:t>Section 5 of the document is devoted to issues relating to EAD and has 1 recommendation generated by the IPP survey.</a:t>
            </a:r>
          </a:p>
          <a:p>
            <a:endParaRPr lang="en-GB" dirty="0"/>
          </a:p>
          <a:p>
            <a:r>
              <a:rPr lang="en-GB" dirty="0"/>
              <a:t>The last three sections of the draft IPP are all focused on the implementation of the future IPP. More specifically, there is a draft resolution on the implementation of the IPP, there are 4 IPP-related proposals to amend the Convention and last but not least, the final section of the draft IPP gives a summary of the elements that will be needed to ensure the successful implementation of the IPP for the period 2021 to 2024.</a:t>
            </a:r>
          </a:p>
          <a:p>
            <a:endParaRPr lang="en-US"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18</a:t>
            </a:fld>
            <a:endParaRPr lang="en-GB" altLang="zh-CN"/>
          </a:p>
        </p:txBody>
      </p:sp>
    </p:spTree>
    <p:extLst>
      <p:ext uri="{BB962C8B-B14F-4D97-AF65-F5344CB8AC3E}">
        <p14:creationId xmlns:p14="http://schemas.microsoft.com/office/powerpoint/2010/main" val="251686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So, as I mentioned on the last slide, the IPP that is to be presented to Congress in Abidjan in August this year includes a section on Market Trends.</a:t>
            </a:r>
          </a:p>
          <a:p>
            <a:endParaRPr lang="en-GB" sz="1400" dirty="0"/>
          </a:p>
          <a:p>
            <a:r>
              <a:rPr lang="en-GB" sz="1400" dirty="0"/>
              <a:t>If we look then at this slide, we can see that the main trends can be summarised as follows:</a:t>
            </a:r>
          </a:p>
          <a:p>
            <a:endParaRPr lang="en-GB" sz="1400" dirty="0"/>
          </a:p>
          <a:p>
            <a:pPr marL="285750" indent="-285750">
              <a:buFont typeface="Wingdings" panose="05000000000000000000" pitchFamily="2" charset="2"/>
              <a:buChar char="Ø"/>
            </a:pPr>
            <a:r>
              <a:rPr lang="en-US" sz="1400" dirty="0">
                <a:cs typeface="Calibri" panose="020F0502020204030204" pitchFamily="34" charset="0"/>
              </a:rPr>
              <a:t>Cross-border e-commerce volume represents about 20% of global e-commerce, is growing at twice the rate of domestic e-commerce, and is expected to see further growth over the next few years. As cross-border e-commerce continues to grow, the perception of conventional postal providers is changing – namely:</a:t>
            </a:r>
          </a:p>
          <a:p>
            <a:pPr marL="644525" lvl="1" indent="-285750">
              <a:buFont typeface="Wingdings" panose="05000000000000000000" pitchFamily="2" charset="2"/>
              <a:buChar char="§"/>
            </a:pPr>
            <a:r>
              <a:rPr lang="en-US" sz="1400" dirty="0">
                <a:cs typeface="Calibri" panose="020F0502020204030204" pitchFamily="34" charset="0"/>
              </a:rPr>
              <a:t>Customers are requiring additional features (</a:t>
            </a:r>
            <a:r>
              <a:rPr lang="en-GB" sz="1400" dirty="0"/>
              <a:t>visibility,  DDP, flexible delivery choice, returns and tracking)</a:t>
            </a:r>
            <a:r>
              <a:rPr lang="en-US" sz="1400" dirty="0">
                <a:cs typeface="Calibri" panose="020F0502020204030204" pitchFamily="34" charset="0"/>
              </a:rPr>
              <a:t> with cross-border items that are not supported by the existing postal models and products; and </a:t>
            </a:r>
          </a:p>
          <a:p>
            <a:pPr marL="644525" lvl="1" indent="-285750">
              <a:buFont typeface="Wingdings" panose="05000000000000000000" pitchFamily="2" charset="2"/>
              <a:buChar char="§"/>
            </a:pPr>
            <a:r>
              <a:rPr lang="en-US" sz="1400" dirty="0">
                <a:cs typeface="Calibri" panose="020F0502020204030204" pitchFamily="34" charset="0"/>
              </a:rPr>
              <a:t>As indicated in a market survey carried out in July 2017 by Transport Intelligence, 75% of respondents believe that conventional express item providers will lose volumes to emerging competitors such as Amazon and Alibaba, which highlights the possible impact that such emerging competitors could have</a:t>
            </a:r>
          </a:p>
          <a:p>
            <a:pPr marL="285750" indent="-285750">
              <a:buFont typeface="Wingdings" panose="05000000000000000000" pitchFamily="2" charset="2"/>
              <a:buChar char="Ø"/>
            </a:pPr>
            <a:endParaRPr lang="en-GB" sz="1400" dirty="0">
              <a:cs typeface="Calibri" panose="020F0502020204030204" pitchFamily="34" charset="0"/>
            </a:endParaRPr>
          </a:p>
          <a:p>
            <a:pPr marL="285750" indent="-285750">
              <a:buFont typeface="Wingdings" panose="05000000000000000000" pitchFamily="2" charset="2"/>
              <a:buChar char="Ø"/>
            </a:pPr>
            <a:r>
              <a:rPr lang="en-GB" sz="1400" dirty="0"/>
              <a:t>HOWEVER…..Developing a product portfolio with services that include visibility,  DDP, flexible delivery choice, returns and tracking on items containing goods </a:t>
            </a:r>
            <a:r>
              <a:rPr lang="en-GB" sz="1400" dirty="0">
                <a:solidFill>
                  <a:srgbClr val="00B050"/>
                </a:solidFill>
              </a:rPr>
              <a:t>will make postal operators a competitive option</a:t>
            </a:r>
            <a:r>
              <a:rPr lang="en-GB" sz="1400" dirty="0"/>
              <a:t> for both customers and cross-border e-commerce businesses</a:t>
            </a:r>
          </a:p>
          <a:p>
            <a:endParaRPr lang="en-GB" dirty="0"/>
          </a:p>
          <a:p>
            <a:endParaRPr lang="en-US"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19</a:t>
            </a:fld>
            <a:endParaRPr lang="en-GB" altLang="zh-CN"/>
          </a:p>
        </p:txBody>
      </p:sp>
    </p:spTree>
    <p:extLst>
      <p:ext uri="{BB962C8B-B14F-4D97-AF65-F5344CB8AC3E}">
        <p14:creationId xmlns:p14="http://schemas.microsoft.com/office/powerpoint/2010/main" val="181351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as I mentioned when talking through the slide on the structure of the IPP, the document that is to be presented to Congress in Abidjan in August this year will include a section on IPP review recommendations derived from the section on Market Trends.</a:t>
            </a:r>
          </a:p>
          <a:p>
            <a:endParaRPr lang="en-GB" dirty="0"/>
          </a:p>
          <a:p>
            <a:r>
              <a:rPr lang="en-GB" dirty="0"/>
              <a:t>And as you can see from the “Note” at the bottom of this slide, t</a:t>
            </a:r>
            <a:r>
              <a:rPr lang="en-AU" dirty="0" err="1">
                <a:solidFill>
                  <a:srgbClr val="002060"/>
                </a:solidFill>
                <a:cs typeface="Calibri" panose="020F0502020204030204" pitchFamily="34" charset="0"/>
              </a:rPr>
              <a:t>hese</a:t>
            </a:r>
            <a:r>
              <a:rPr lang="en-AU" dirty="0">
                <a:solidFill>
                  <a:srgbClr val="002060"/>
                </a:solidFill>
                <a:cs typeface="Calibri" panose="020F0502020204030204" pitchFamily="34" charset="0"/>
              </a:rPr>
              <a:t> recommendations are derived from an analysis of Market Trends that were identified in a </a:t>
            </a:r>
            <a:r>
              <a:rPr lang="en-GB" dirty="0">
                <a:solidFill>
                  <a:srgbClr val="002060"/>
                </a:solidFill>
              </a:rPr>
              <a:t>2018 Accenture Analysis prepared specifically for inclusion in the UPU’s IPP for 2021–2024</a:t>
            </a:r>
            <a:endParaRPr lang="en-GB" dirty="0"/>
          </a:p>
          <a:p>
            <a:endParaRPr lang="en-GB" dirty="0"/>
          </a:p>
          <a:p>
            <a:r>
              <a:rPr lang="en-GB" dirty="0"/>
              <a:t>Now on this slide, we have the following 3 recommendations:</a:t>
            </a:r>
          </a:p>
          <a:p>
            <a:endParaRPr lang="en-GB" dirty="0"/>
          </a:p>
          <a:p>
            <a:pPr marL="285750" indent="-285750">
              <a:buClr>
                <a:srgbClr val="00399D"/>
              </a:buClr>
              <a:buFont typeface="Wingdings" panose="05000000000000000000" pitchFamily="2" charset="2"/>
              <a:buChar char="Ø"/>
            </a:pPr>
            <a:r>
              <a:rPr lang="en-GB" sz="1400" dirty="0"/>
              <a:t>Activities should be carried out that focus on identifying ways of increasing Posts’ share in the “over 2 kg” market while at the same time consolidating the posts position as a major player in the under 2 kilo market segment</a:t>
            </a:r>
          </a:p>
          <a:p>
            <a:pPr marL="644525" lvl="1" indent="-285750">
              <a:buFont typeface="Wingdings" panose="05000000000000000000" pitchFamily="2" charset="2"/>
              <a:buChar char="Ø"/>
            </a:pPr>
            <a:endParaRPr lang="en-AU" sz="1400" dirty="0"/>
          </a:p>
          <a:p>
            <a:pPr marL="285750" indent="-285750">
              <a:buFont typeface="Wingdings" panose="05000000000000000000" pitchFamily="2" charset="2"/>
              <a:buChar char="Ø"/>
            </a:pPr>
            <a:r>
              <a:rPr lang="en-US" sz="1400" dirty="0"/>
              <a:t>We should facilitate new technological needs (such as mobile devices, software modifications, IT infrastructure, cloud based infrastructure, etc.), and develop provisions for a common data framework enabling communication among Posts and between Posts and other stakeholders.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GB" sz="1400" dirty="0"/>
              <a:t>And we should develop a framework to enable delivery duty paid (DDP) transactions for postal traffic</a:t>
            </a:r>
          </a:p>
          <a:p>
            <a:endParaRPr lang="en-GB" dirty="0"/>
          </a:p>
          <a:p>
            <a:endParaRPr lang="en-GB"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20</a:t>
            </a:fld>
            <a:endParaRPr lang="en-GB" altLang="zh-CN"/>
          </a:p>
        </p:txBody>
      </p:sp>
    </p:spTree>
    <p:extLst>
      <p:ext uri="{BB962C8B-B14F-4D97-AF65-F5344CB8AC3E}">
        <p14:creationId xmlns:p14="http://schemas.microsoft.com/office/powerpoint/2010/main" val="267478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on this next slide, you can see that the IPP for 2021 to 2024 has three more recommendations that are derived from the Market Trends section of the IPP, namely:</a:t>
            </a:r>
          </a:p>
          <a:p>
            <a:endParaRPr lang="en-GB" dirty="0"/>
          </a:p>
          <a:p>
            <a:pPr marL="285750" indent="-285750">
              <a:buFont typeface="Wingdings" panose="05000000000000000000" pitchFamily="2" charset="2"/>
              <a:buChar char="Ø"/>
            </a:pPr>
            <a:r>
              <a:rPr lang="en-GB" sz="1400" dirty="0">
                <a:cs typeface="Calibri" panose="020F0502020204030204" pitchFamily="34" charset="0"/>
              </a:rPr>
              <a:t>Considering the capabilities of all member countries, the menu of services provided in the IPP should clearly define visibility (tracking) standards and expectations, as appropriate, for each level of service while bearing in mind the “menu approach” principle </a:t>
            </a:r>
          </a:p>
          <a:p>
            <a:pPr marL="285750" indent="-285750">
              <a:buFont typeface="Wingdings" panose="05000000000000000000" pitchFamily="2" charset="2"/>
              <a:buChar char="Ø"/>
            </a:pPr>
            <a:endParaRPr lang="en-GB" sz="1400" dirty="0">
              <a:cs typeface="Calibri" panose="020F0502020204030204" pitchFamily="34" charset="0"/>
            </a:endParaRPr>
          </a:p>
          <a:p>
            <a:pPr marL="285750" indent="-285750">
              <a:buFont typeface="Wingdings" panose="05000000000000000000" pitchFamily="2" charset="2"/>
              <a:buChar char="Ø"/>
            </a:pPr>
            <a:r>
              <a:rPr lang="en-GB" sz="1400" dirty="0">
                <a:cs typeface="Calibri" panose="020F0502020204030204" pitchFamily="34" charset="0"/>
              </a:rPr>
              <a:t>Implementation of  activities aimed at improving delivery reliability through optimization of current processes and operations. These activities should include:</a:t>
            </a:r>
          </a:p>
          <a:p>
            <a:pPr lvl="2">
              <a:buFont typeface="Wingdings" panose="05000000000000000000" pitchFamily="2" charset="2"/>
              <a:buChar char="§"/>
            </a:pPr>
            <a:r>
              <a:rPr lang="en-US" sz="1400" dirty="0">
                <a:cs typeface="Calibri" panose="020F0502020204030204" pitchFamily="34" charset="0"/>
              </a:rPr>
              <a:t>reviewing and developing solutions to improve label design, address presentation, sizes and dimensions of items, packaging and compliance with UPU regulations</a:t>
            </a:r>
          </a:p>
          <a:p>
            <a:pPr lvl="2">
              <a:buFont typeface="Wingdings" panose="05000000000000000000" pitchFamily="2" charset="2"/>
              <a:buChar char="§"/>
            </a:pPr>
            <a:r>
              <a:rPr lang="en-GB" sz="1400" dirty="0">
                <a:cs typeface="Calibri" panose="020F0502020204030204" pitchFamily="34" charset="0"/>
              </a:rPr>
              <a:t>facilitating processes that enable flexible delivery options</a:t>
            </a:r>
          </a:p>
          <a:p>
            <a:pPr marL="285750" indent="-285750">
              <a:buFont typeface="Wingdings" panose="05000000000000000000" pitchFamily="2" charset="2"/>
              <a:buChar char="Ø"/>
            </a:pPr>
            <a:endParaRPr lang="en-GB" sz="1400" dirty="0"/>
          </a:p>
          <a:p>
            <a:pPr marL="285750" lvl="0" indent="-285750">
              <a:buFont typeface="Wingdings" panose="05000000000000000000" pitchFamily="2" charset="2"/>
              <a:buChar char="Ø"/>
            </a:pPr>
            <a:r>
              <a:rPr lang="en-GB" sz="1400" dirty="0">
                <a:solidFill>
                  <a:prstClr val="black"/>
                </a:solidFill>
                <a:cs typeface="Calibri" panose="020F0502020204030204" pitchFamily="34" charset="0"/>
              </a:rPr>
              <a:t>Look at improving the current UPU processes for the merchandise returns service with  the aim of making the service more user-friendly, efficient and attractive for customers, e-</a:t>
            </a:r>
            <a:r>
              <a:rPr lang="en-GB" sz="1400" dirty="0" err="1">
                <a:solidFill>
                  <a:prstClr val="black"/>
                </a:solidFill>
                <a:cs typeface="Calibri" panose="020F0502020204030204" pitchFamily="34" charset="0"/>
              </a:rPr>
              <a:t>tailers</a:t>
            </a:r>
            <a:r>
              <a:rPr lang="en-GB" sz="1400" dirty="0">
                <a:solidFill>
                  <a:prstClr val="black"/>
                </a:solidFill>
                <a:cs typeface="Calibri" panose="020F0502020204030204" pitchFamily="34" charset="0"/>
              </a:rPr>
              <a:t> and supply chain stakeholders alike. </a:t>
            </a:r>
            <a:endParaRPr lang="en-AU" sz="1400" dirty="0">
              <a:solidFill>
                <a:prstClr val="black"/>
              </a:solidFill>
              <a:cs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21</a:t>
            </a:fld>
            <a:endParaRPr lang="en-GB" altLang="zh-CN"/>
          </a:p>
        </p:txBody>
      </p:sp>
    </p:spTree>
    <p:extLst>
      <p:ext uri="{BB962C8B-B14F-4D97-AF65-F5344CB8AC3E}">
        <p14:creationId xmlns:p14="http://schemas.microsoft.com/office/powerpoint/2010/main" val="3182937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as I mentioned when talking through the slide on the structure of the IPP, the document that is to be presented to Congress in Abidjan in August this year will include a section on IPP review recommendations derived from the section on the results of the IPP review.</a:t>
            </a:r>
          </a:p>
          <a:p>
            <a:endParaRPr lang="en-GB" dirty="0"/>
          </a:p>
          <a:p>
            <a:r>
              <a:rPr lang="en-AU" dirty="0">
                <a:solidFill>
                  <a:srgbClr val="002060"/>
                </a:solidFill>
                <a:cs typeface="Calibri" panose="020F0502020204030204" pitchFamily="34" charset="0"/>
              </a:rPr>
              <a:t>And as you can see from the note at the bottom of the slide, the IPP review was sent to all UPU member countries in April 2019. </a:t>
            </a:r>
            <a:r>
              <a:rPr lang="en-GB" dirty="0">
                <a:solidFill>
                  <a:srgbClr val="002060"/>
                </a:solidFill>
              </a:rPr>
              <a:t>A total of 109 member countries responded to the survey, representing a response rate of 57%. The recommendations on this slide and the next one are derived from an analysis of the responses to the review.</a:t>
            </a:r>
            <a:r>
              <a:rPr lang="en-AU" dirty="0">
                <a:solidFill>
                  <a:srgbClr val="002060"/>
                </a:solidFill>
                <a:cs typeface="Calibri" panose="020F0502020204030204" pitchFamily="34" charset="0"/>
              </a:rPr>
              <a:t> </a:t>
            </a:r>
            <a:endParaRPr lang="en-GB" dirty="0">
              <a:solidFill>
                <a:srgbClr val="002060"/>
              </a:solidFill>
            </a:endParaRPr>
          </a:p>
          <a:p>
            <a:endParaRPr lang="en-GB" dirty="0"/>
          </a:p>
          <a:p>
            <a:r>
              <a:rPr lang="en-GB" dirty="0"/>
              <a:t>And so on this slide, you can see there are the following recommendations:</a:t>
            </a:r>
          </a:p>
          <a:p>
            <a:endParaRPr lang="en-GB" dirty="0"/>
          </a:p>
          <a:p>
            <a:pPr marL="285750" indent="-285750">
              <a:buFont typeface="Wingdings" panose="05000000000000000000" pitchFamily="2" charset="2"/>
              <a:buChar char="Ø"/>
            </a:pPr>
            <a:r>
              <a:rPr lang="en-GB" dirty="0"/>
              <a:t>Develop, improve and maintain factors, such as speed of delivery, customer inquiry service, and easy customs clearance, to ensure they meet customer requirements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E-commerce product market development should continue to be a priority for the next cycle. Development of the traditional letter-post markets should also continue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Activities relating to the development of parcels, small packets and EMS should ensure that the services align with customer and market requirements for reliability, tracking, network coverage, as speed of delivery, customer inquiry service, and easy customs clearance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The issue of countries being unsure about when they will be able to exchange  ITMATT messages should be addressed as a priority during the next cycle.</a:t>
            </a:r>
          </a:p>
          <a:p>
            <a:endParaRPr lang="en-GB" dirty="0"/>
          </a:p>
          <a:p>
            <a:endParaRPr lang="en-GB"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22</a:t>
            </a:fld>
            <a:endParaRPr lang="en-GB" altLang="zh-CN"/>
          </a:p>
        </p:txBody>
      </p:sp>
    </p:spTree>
    <p:extLst>
      <p:ext uri="{BB962C8B-B14F-4D97-AF65-F5344CB8AC3E}">
        <p14:creationId xmlns:p14="http://schemas.microsoft.com/office/powerpoint/2010/main" val="1200196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this slide, we come to a number of EAD related recommendations that are included in the draft IPP for 2021 to 2024.</a:t>
            </a:r>
          </a:p>
          <a:p>
            <a:endParaRPr lang="en-GB" dirty="0"/>
          </a:p>
          <a:p>
            <a:r>
              <a:rPr lang="en-GB" dirty="0"/>
              <a:t>So, you can see that the recommendations are as follows:</a:t>
            </a:r>
          </a:p>
          <a:p>
            <a:endParaRPr lang="en-GB" dirty="0"/>
          </a:p>
          <a:p>
            <a:pPr marL="285750" indent="-285750">
              <a:buFont typeface="Wingdings" panose="05000000000000000000" pitchFamily="2" charset="2"/>
              <a:buChar char="Ø"/>
            </a:pPr>
            <a:r>
              <a:rPr lang="en-GB" dirty="0"/>
              <a:t>Continue product development to facilitate efficient compliance with the EAD roadmap implementation; </a:t>
            </a:r>
            <a:endParaRPr lang="en-US"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Continue coordinating EAD issues between POC bodies in relation to e-commerce and IPP outreach communications and capacity building; </a:t>
            </a:r>
            <a:endParaRPr lang="en-US"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Continue to develop UPU regulations and standards to support compliance with EAD requirements;</a:t>
            </a:r>
            <a:endParaRPr lang="en-US"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Develop and implement plans for assessing quality of service and the level of compliance regarding the sending of UPU EDI messaging standard M33 (ITMATT V1); and</a:t>
            </a:r>
            <a:endParaRPr lang="en-US"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Develop and implement plans in collaboration with the QSF Common Fund to help member countries implement EAD, and especially to help designated operators build bridges for electronic data inter­change with national customs authorities and airlines</a:t>
            </a:r>
            <a:endParaRPr lang="en-US" dirty="0">
              <a:cs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23</a:t>
            </a:fld>
            <a:endParaRPr lang="en-GB" altLang="zh-CN"/>
          </a:p>
        </p:txBody>
      </p:sp>
    </p:spTree>
    <p:extLst>
      <p:ext uri="{BB962C8B-B14F-4D97-AF65-F5344CB8AC3E}">
        <p14:creationId xmlns:p14="http://schemas.microsoft.com/office/powerpoint/2010/main" val="287424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49250" y="838200"/>
            <a:ext cx="5594350" cy="41973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CH" altLang="fr-FR">
              <a:latin typeface="Times New Roman" pitchFamily="18" charset="0"/>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228" tIns="46114" rIns="92228" bIns="46114"/>
          <a:lstStyle>
            <a:lvl1pPr eaLnBrk="0" hangingPunct="0">
              <a:spcBef>
                <a:spcPct val="30000"/>
              </a:spcBef>
              <a:defRPr sz="1200">
                <a:solidFill>
                  <a:schemeClr val="tx1"/>
                </a:solidFill>
                <a:latin typeface="Calibri" pitchFamily="34" charset="0"/>
              </a:defRPr>
            </a:lvl1pPr>
            <a:lvl2pPr marL="752376" indent="-289375" eaLnBrk="0" hangingPunct="0">
              <a:spcBef>
                <a:spcPct val="30000"/>
              </a:spcBef>
              <a:defRPr sz="1200">
                <a:solidFill>
                  <a:schemeClr val="tx1"/>
                </a:solidFill>
                <a:latin typeface="Calibri" pitchFamily="34" charset="0"/>
              </a:defRPr>
            </a:lvl2pPr>
            <a:lvl3pPr marL="1157500" indent="-231500" eaLnBrk="0" hangingPunct="0">
              <a:spcBef>
                <a:spcPct val="30000"/>
              </a:spcBef>
              <a:defRPr sz="1200">
                <a:solidFill>
                  <a:schemeClr val="tx1"/>
                </a:solidFill>
                <a:latin typeface="Calibri" pitchFamily="34" charset="0"/>
              </a:defRPr>
            </a:lvl3pPr>
            <a:lvl4pPr marL="1620501" indent="-231500" eaLnBrk="0" hangingPunct="0">
              <a:spcBef>
                <a:spcPct val="30000"/>
              </a:spcBef>
              <a:defRPr sz="1200">
                <a:solidFill>
                  <a:schemeClr val="tx1"/>
                </a:solidFill>
                <a:latin typeface="Calibri" pitchFamily="34" charset="0"/>
              </a:defRPr>
            </a:lvl4pPr>
            <a:lvl5pPr marL="2083500" indent="-231500" eaLnBrk="0" hangingPunct="0">
              <a:spcBef>
                <a:spcPct val="30000"/>
              </a:spcBef>
              <a:defRPr sz="1200">
                <a:solidFill>
                  <a:schemeClr val="tx1"/>
                </a:solidFill>
                <a:latin typeface="Calibri" pitchFamily="34" charset="0"/>
              </a:defRPr>
            </a:lvl5pPr>
            <a:lvl6pPr marL="2546501" indent="-231500" eaLnBrk="0" fontAlgn="base" hangingPunct="0">
              <a:spcBef>
                <a:spcPct val="30000"/>
              </a:spcBef>
              <a:spcAft>
                <a:spcPct val="0"/>
              </a:spcAft>
              <a:defRPr sz="1200">
                <a:solidFill>
                  <a:schemeClr val="tx1"/>
                </a:solidFill>
                <a:latin typeface="Calibri" pitchFamily="34" charset="0"/>
              </a:defRPr>
            </a:lvl6pPr>
            <a:lvl7pPr marL="3009501" indent="-231500" eaLnBrk="0" fontAlgn="base" hangingPunct="0">
              <a:spcBef>
                <a:spcPct val="30000"/>
              </a:spcBef>
              <a:spcAft>
                <a:spcPct val="0"/>
              </a:spcAft>
              <a:defRPr sz="1200">
                <a:solidFill>
                  <a:schemeClr val="tx1"/>
                </a:solidFill>
                <a:latin typeface="Calibri" pitchFamily="34" charset="0"/>
              </a:defRPr>
            </a:lvl7pPr>
            <a:lvl8pPr marL="3472500" indent="-231500" eaLnBrk="0" fontAlgn="base" hangingPunct="0">
              <a:spcBef>
                <a:spcPct val="30000"/>
              </a:spcBef>
              <a:spcAft>
                <a:spcPct val="0"/>
              </a:spcAft>
              <a:defRPr sz="1200">
                <a:solidFill>
                  <a:schemeClr val="tx1"/>
                </a:solidFill>
                <a:latin typeface="Calibri" pitchFamily="34" charset="0"/>
              </a:defRPr>
            </a:lvl8pPr>
            <a:lvl9pPr marL="3935501" indent="-2315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24C629-FA80-4754-A31C-F9A210BC473B}" type="slidenum">
              <a:rPr lang="fr-CH" altLang="fr-FR" sz="1800">
                <a:solidFill>
                  <a:srgbClr val="000000"/>
                </a:solidFill>
                <a:latin typeface="Arial" charset="0"/>
              </a:rPr>
              <a:pPr eaLnBrk="1" hangingPunct="1">
                <a:spcBef>
                  <a:spcPct val="0"/>
                </a:spcBef>
              </a:pPr>
              <a:t>2</a:t>
            </a:fld>
            <a:endParaRPr lang="fr-CH" altLang="fr-FR" sz="1800">
              <a:solidFill>
                <a:srgbClr val="000000"/>
              </a:solidFill>
              <a:latin typeface="Arial" charset="0"/>
            </a:endParaRPr>
          </a:p>
        </p:txBody>
      </p:sp>
    </p:spTree>
    <p:extLst>
      <p:ext uri="{BB962C8B-B14F-4D97-AF65-F5344CB8AC3E}">
        <p14:creationId xmlns:p14="http://schemas.microsoft.com/office/powerpoint/2010/main" val="2539363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 as I mentioned earlier in this presentation, the IPP that is to be presented to Congress in Abidjan in August this year will be accompanied by a resolution or proposal of a general nature.</a:t>
            </a:r>
          </a:p>
          <a:p>
            <a:endParaRPr lang="en-GB" sz="1200" dirty="0"/>
          </a:p>
          <a:p>
            <a:r>
              <a:rPr lang="en-GB" sz="1200" dirty="0"/>
              <a:t>If we look then at this slide, we can see that the draft proposal will be instructing the POC to complete a number of activities during the period 2021 to 2024.</a:t>
            </a:r>
          </a:p>
          <a:p>
            <a:endParaRPr lang="en-GB" sz="1200" dirty="0"/>
          </a:p>
          <a:p>
            <a:r>
              <a:rPr lang="en-GB" sz="1200" dirty="0"/>
              <a:t>More specifically……………..the draft proposal will instruct the POC to e</a:t>
            </a:r>
            <a:r>
              <a:rPr lang="en-US" sz="1200" dirty="0" err="1"/>
              <a:t>nsure</a:t>
            </a:r>
            <a:r>
              <a:rPr lang="en-US" sz="1200" dirty="0"/>
              <a:t> that the UPU keeps pace with changes by modernizing UPU products using an integrated approach.</a:t>
            </a:r>
          </a:p>
          <a:p>
            <a:endParaRPr lang="en-US" sz="1200" dirty="0"/>
          </a:p>
          <a:p>
            <a:r>
              <a:rPr lang="en-US" sz="1200" dirty="0"/>
              <a:t>The POC will also be instructed to develop and implement POC activities driven by product definition in line with customer, market and supply chain needs and will further be instructed to ensure close coordination between the UPU bodies providing a roadmap for implementation of EAD.</a:t>
            </a:r>
          </a:p>
          <a:p>
            <a:endParaRPr lang="en-US" sz="1200" dirty="0"/>
          </a:p>
          <a:p>
            <a:r>
              <a:rPr lang="en-US" sz="1200" dirty="0"/>
              <a:t>The draft proposal will further instruct the POC to ensure the ongoing review of the IPP with a view to summiting an updated version to the next Congress in 2024.</a:t>
            </a:r>
          </a:p>
          <a:p>
            <a:endParaRPr lang="en-GB" sz="1200" dirty="0"/>
          </a:p>
          <a:p>
            <a:r>
              <a:rPr lang="en-GB" sz="1200" dirty="0"/>
              <a:t>And last but by no means least, the draft proposal will instruct the Council of Administration to e</a:t>
            </a:r>
            <a:r>
              <a:rPr lang="en-AU" sz="1200" dirty="0" err="1">
                <a:cs typeface="Calibri" panose="020F0502020204030204" pitchFamily="34" charset="0"/>
              </a:rPr>
              <a:t>nsure</a:t>
            </a:r>
            <a:r>
              <a:rPr lang="en-AU" sz="1200" dirty="0">
                <a:cs typeface="Calibri" panose="020F0502020204030204" pitchFamily="34" charset="0"/>
              </a:rPr>
              <a:t> that  issues of government policy and regulatory issues are properly address, discussed and decided in relation to the IPP</a:t>
            </a:r>
            <a:r>
              <a:rPr lang="en-GB" sz="1200" dirty="0"/>
              <a:t> </a:t>
            </a:r>
          </a:p>
          <a:p>
            <a:endParaRPr lang="en-GB"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24</a:t>
            </a:fld>
            <a:endParaRPr lang="en-GB" altLang="zh-CN"/>
          </a:p>
        </p:txBody>
      </p:sp>
    </p:spTree>
    <p:extLst>
      <p:ext uri="{BB962C8B-B14F-4D97-AF65-F5344CB8AC3E}">
        <p14:creationId xmlns:p14="http://schemas.microsoft.com/office/powerpoint/2010/main" val="3813130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Now, coming on to this next slide, you can see that the draft IPP for 2021 to 2024 will also include 4 different options for proposed amendments to Convention article 18.</a:t>
            </a:r>
          </a:p>
          <a:p>
            <a:endParaRPr lang="en-GB" sz="1200" dirty="0"/>
          </a:p>
          <a:p>
            <a:r>
              <a:rPr lang="en-GB" sz="1200" dirty="0"/>
              <a:t>And as you can see from the 4 options shown on this slide, they all refer to different elements that are linked to a proposal that will be submitted to Congress next year to make the tracked delivery service mandatory. </a:t>
            </a:r>
          </a:p>
          <a:p>
            <a:endParaRPr lang="en-GB" sz="1200" dirty="0"/>
          </a:p>
          <a:p>
            <a:r>
              <a:rPr lang="en-GB" sz="1200" dirty="0"/>
              <a:t>Looking at the options in a little more detail:</a:t>
            </a:r>
          </a:p>
          <a:p>
            <a:pPr marL="285750" indent="-285750">
              <a:buClr>
                <a:srgbClr val="00399D"/>
              </a:buClr>
              <a:buFont typeface="Wingdings" panose="05000000000000000000" pitchFamily="2" charset="2"/>
              <a:buChar char="Ø"/>
            </a:pPr>
            <a:r>
              <a:rPr lang="en-AU" sz="1200" b="1" u="sng" dirty="0">
                <a:cs typeface="Calibri" panose="020F0502020204030204" pitchFamily="34" charset="0"/>
              </a:rPr>
              <a:t>Option 1  </a:t>
            </a:r>
            <a:r>
              <a:rPr lang="en-AU" sz="1200" dirty="0">
                <a:cs typeface="Calibri" panose="020F0502020204030204" pitchFamily="34" charset="0"/>
              </a:rPr>
              <a:t>– makes the tracked delivery service mandatory for inbound and outbound (documents and goods) or</a:t>
            </a:r>
          </a:p>
          <a:p>
            <a:pPr marL="285750" indent="-285750">
              <a:buClr>
                <a:srgbClr val="00399D"/>
              </a:buClr>
              <a:buFont typeface="Wingdings" panose="05000000000000000000" pitchFamily="2" charset="2"/>
              <a:buChar char="Ø"/>
            </a:pPr>
            <a:r>
              <a:rPr lang="en-AU" sz="1200" b="1" u="sng" dirty="0">
                <a:cs typeface="Calibri" panose="020F0502020204030204" pitchFamily="34" charset="0"/>
              </a:rPr>
              <a:t>Option 2 </a:t>
            </a:r>
            <a:r>
              <a:rPr lang="en-AU" sz="1200" dirty="0">
                <a:cs typeface="Calibri" panose="020F0502020204030204" pitchFamily="34" charset="0"/>
              </a:rPr>
              <a:t>– makes the tracked delivery service mandatory for inbound (goods and documents) and optional for outbound (goods and documents) or</a:t>
            </a:r>
          </a:p>
          <a:p>
            <a:pPr marL="285750" indent="-285750">
              <a:buClr>
                <a:srgbClr val="00399D"/>
              </a:buClr>
              <a:buFont typeface="Wingdings" panose="05000000000000000000" pitchFamily="2" charset="2"/>
              <a:buChar char="Ø"/>
            </a:pPr>
            <a:r>
              <a:rPr lang="en-AU" sz="1200" b="1" u="sng" dirty="0">
                <a:cs typeface="Calibri" panose="020F0502020204030204" pitchFamily="34" charset="0"/>
              </a:rPr>
              <a:t>Option 3 </a:t>
            </a:r>
            <a:r>
              <a:rPr lang="en-AU" sz="1200" dirty="0">
                <a:cs typeface="Calibri" panose="020F0502020204030204" pitchFamily="34" charset="0"/>
              </a:rPr>
              <a:t>– makes the tracked delivery service mandatory for inbound and outbound  (goods)  and optional for inbound and outbound (documents) or</a:t>
            </a:r>
          </a:p>
          <a:p>
            <a:pPr marL="285750" indent="-285750">
              <a:buClr>
                <a:srgbClr val="00399D"/>
              </a:buClr>
              <a:buFont typeface="Wingdings" panose="05000000000000000000" pitchFamily="2" charset="2"/>
              <a:buChar char="Ø"/>
            </a:pPr>
            <a:r>
              <a:rPr lang="en-AU" sz="1200" b="1" u="sng" dirty="0">
                <a:cs typeface="Calibri" panose="020F0502020204030204" pitchFamily="34" charset="0"/>
              </a:rPr>
              <a:t>Option 4- </a:t>
            </a:r>
            <a:r>
              <a:rPr lang="en-AU" sz="1200" dirty="0">
                <a:cs typeface="Calibri" panose="020F0502020204030204" pitchFamily="34" charset="0"/>
              </a:rPr>
              <a:t>makes the tracked delivery service mandatory for inbound (goods) and optional for outbound (goods) and optional for inbound and outbound (documents)</a:t>
            </a:r>
          </a:p>
          <a:p>
            <a:r>
              <a:rPr lang="en-GB" sz="1200" dirty="0"/>
              <a:t>You will also see the “Note” at the bottom of the slide which is there to remind us that a</a:t>
            </a:r>
            <a:r>
              <a:rPr lang="en-AU" sz="1200" dirty="0" err="1">
                <a:cs typeface="Calibri" panose="020F0502020204030204" pitchFamily="34" charset="0"/>
              </a:rPr>
              <a:t>ll</a:t>
            </a:r>
            <a:r>
              <a:rPr lang="en-AU" sz="1200" dirty="0">
                <a:cs typeface="Calibri" panose="020F0502020204030204" pitchFamily="34" charset="0"/>
              </a:rPr>
              <a:t> proposals to make the tracked delivery service mandatory will be submitted to the Congress with  remuneration responses as a “package”. This is in line with the results of the IPP survey where 90% of members stated that remuneration should be reviewed if the service is to become mandatory.</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25</a:t>
            </a:fld>
            <a:endParaRPr lang="en-GB" altLang="zh-CN"/>
          </a:p>
        </p:txBody>
      </p:sp>
    </p:spTree>
    <p:extLst>
      <p:ext uri="{BB962C8B-B14F-4D97-AF65-F5344CB8AC3E}">
        <p14:creationId xmlns:p14="http://schemas.microsoft.com/office/powerpoint/2010/main" val="2042015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once endorsed by the POC and CA in February this year, the Abidjan Congress in August will be invited to take note of the Congress Doc for the IPP for 2021 to 2024 and of the work carried out to develop the IPP for 2021 to 2024.</a:t>
            </a:r>
          </a:p>
          <a:p>
            <a:endParaRPr lang="en-US" sz="1200" dirty="0"/>
          </a:p>
          <a:p>
            <a:r>
              <a:rPr lang="en-US" sz="1200" dirty="0"/>
              <a:t>Congress will also be asked to approve the seventeen recommendations contained in the Congress Doc and which I referred to earlier in my presentation.</a:t>
            </a:r>
          </a:p>
          <a:p>
            <a:endParaRPr lang="en-US" sz="1200" dirty="0"/>
          </a:p>
          <a:p>
            <a:r>
              <a:rPr lang="en-US" sz="1200" dirty="0"/>
              <a:t>Congress will further be asked to approve one of the </a:t>
            </a:r>
            <a:r>
              <a:rPr lang="en-US" sz="1200" dirty="0" err="1"/>
              <a:t>the</a:t>
            </a:r>
            <a:r>
              <a:rPr lang="en-US" sz="1200" dirty="0"/>
              <a:t> proposed Convention amendments which are based on the 2021 to 2024 IPP product recommendations.</a:t>
            </a:r>
          </a:p>
          <a:p>
            <a:endParaRPr lang="en-US" sz="1200" dirty="0"/>
          </a:p>
          <a:p>
            <a:r>
              <a:rPr lang="en-US" sz="1200" dirty="0"/>
              <a:t>Very importantly, Congress will be asked to approve the proposal of a general nature (PGN) relating to the implementation of the 2021 to 2024.</a:t>
            </a:r>
          </a:p>
          <a:p>
            <a:endParaRPr lang="en-GB" dirty="0"/>
          </a:p>
          <a:p>
            <a:endParaRPr lang="en-GB" dirty="0"/>
          </a:p>
        </p:txBody>
      </p:sp>
      <p:sp>
        <p:nvSpPr>
          <p:cNvPr id="4" name="Slide Number Placeholder 3"/>
          <p:cNvSpPr>
            <a:spLocks noGrp="1"/>
          </p:cNvSpPr>
          <p:nvPr>
            <p:ph type="sldNum" sz="quarter" idx="10"/>
          </p:nvPr>
        </p:nvSpPr>
        <p:spPr/>
        <p:txBody>
          <a:bodyPr/>
          <a:lstStyle/>
          <a:p>
            <a:fld id="{925B675E-9471-407A-93F7-A5097FA4D6BD}" type="slidenum">
              <a:rPr lang="en-GB" altLang="zh-CN" smtClean="0"/>
              <a:pPr/>
              <a:t>26</a:t>
            </a:fld>
            <a:endParaRPr lang="en-GB" altLang="zh-CN"/>
          </a:p>
        </p:txBody>
      </p:sp>
    </p:spTree>
    <p:extLst>
      <p:ext uri="{BB962C8B-B14F-4D97-AF65-F5344CB8AC3E}">
        <p14:creationId xmlns:p14="http://schemas.microsoft.com/office/powerpoint/2010/main" val="2566581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0503B6-F4CD-DE49-AB30-479371E8558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94106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49250" y="838200"/>
            <a:ext cx="5594350" cy="41973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CH" altLang="fr-FR">
              <a:latin typeface="Times New Roman" pitchFamily="18" charset="0"/>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228" tIns="46114" rIns="92228" bIns="46114"/>
          <a:lstStyle>
            <a:lvl1pPr eaLnBrk="0" hangingPunct="0">
              <a:spcBef>
                <a:spcPct val="30000"/>
              </a:spcBef>
              <a:defRPr sz="1200">
                <a:solidFill>
                  <a:schemeClr val="tx1"/>
                </a:solidFill>
                <a:latin typeface="Calibri" pitchFamily="34" charset="0"/>
              </a:defRPr>
            </a:lvl1pPr>
            <a:lvl2pPr marL="752376" indent="-289375" eaLnBrk="0" hangingPunct="0">
              <a:spcBef>
                <a:spcPct val="30000"/>
              </a:spcBef>
              <a:defRPr sz="1200">
                <a:solidFill>
                  <a:schemeClr val="tx1"/>
                </a:solidFill>
                <a:latin typeface="Calibri" pitchFamily="34" charset="0"/>
              </a:defRPr>
            </a:lvl2pPr>
            <a:lvl3pPr marL="1157500" indent="-231500" eaLnBrk="0" hangingPunct="0">
              <a:spcBef>
                <a:spcPct val="30000"/>
              </a:spcBef>
              <a:defRPr sz="1200">
                <a:solidFill>
                  <a:schemeClr val="tx1"/>
                </a:solidFill>
                <a:latin typeface="Calibri" pitchFamily="34" charset="0"/>
              </a:defRPr>
            </a:lvl3pPr>
            <a:lvl4pPr marL="1620501" indent="-231500" eaLnBrk="0" hangingPunct="0">
              <a:spcBef>
                <a:spcPct val="30000"/>
              </a:spcBef>
              <a:defRPr sz="1200">
                <a:solidFill>
                  <a:schemeClr val="tx1"/>
                </a:solidFill>
                <a:latin typeface="Calibri" pitchFamily="34" charset="0"/>
              </a:defRPr>
            </a:lvl4pPr>
            <a:lvl5pPr marL="2083500" indent="-231500" eaLnBrk="0" hangingPunct="0">
              <a:spcBef>
                <a:spcPct val="30000"/>
              </a:spcBef>
              <a:defRPr sz="1200">
                <a:solidFill>
                  <a:schemeClr val="tx1"/>
                </a:solidFill>
                <a:latin typeface="Calibri" pitchFamily="34" charset="0"/>
              </a:defRPr>
            </a:lvl5pPr>
            <a:lvl6pPr marL="2546501" indent="-231500" eaLnBrk="0" fontAlgn="base" hangingPunct="0">
              <a:spcBef>
                <a:spcPct val="30000"/>
              </a:spcBef>
              <a:spcAft>
                <a:spcPct val="0"/>
              </a:spcAft>
              <a:defRPr sz="1200">
                <a:solidFill>
                  <a:schemeClr val="tx1"/>
                </a:solidFill>
                <a:latin typeface="Calibri" pitchFamily="34" charset="0"/>
              </a:defRPr>
            </a:lvl6pPr>
            <a:lvl7pPr marL="3009501" indent="-231500" eaLnBrk="0" fontAlgn="base" hangingPunct="0">
              <a:spcBef>
                <a:spcPct val="30000"/>
              </a:spcBef>
              <a:spcAft>
                <a:spcPct val="0"/>
              </a:spcAft>
              <a:defRPr sz="1200">
                <a:solidFill>
                  <a:schemeClr val="tx1"/>
                </a:solidFill>
                <a:latin typeface="Calibri" pitchFamily="34" charset="0"/>
              </a:defRPr>
            </a:lvl7pPr>
            <a:lvl8pPr marL="3472500" indent="-231500" eaLnBrk="0" fontAlgn="base" hangingPunct="0">
              <a:spcBef>
                <a:spcPct val="30000"/>
              </a:spcBef>
              <a:spcAft>
                <a:spcPct val="0"/>
              </a:spcAft>
              <a:defRPr sz="1200">
                <a:solidFill>
                  <a:schemeClr val="tx1"/>
                </a:solidFill>
                <a:latin typeface="Calibri" pitchFamily="34" charset="0"/>
              </a:defRPr>
            </a:lvl8pPr>
            <a:lvl9pPr marL="3935501" indent="-2315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24C629-FA80-4754-A31C-F9A210BC473B}" type="slidenum">
              <a:rPr lang="fr-CH" altLang="fr-FR" sz="1800">
                <a:solidFill>
                  <a:srgbClr val="000000"/>
                </a:solidFill>
                <a:latin typeface="Arial" charset="0"/>
              </a:rPr>
              <a:pPr eaLnBrk="1" hangingPunct="1">
                <a:spcBef>
                  <a:spcPct val="0"/>
                </a:spcBef>
              </a:pPr>
              <a:t>28</a:t>
            </a:fld>
            <a:endParaRPr lang="fr-CH" altLang="fr-FR" sz="1800">
              <a:solidFill>
                <a:srgbClr val="000000"/>
              </a:solidFill>
              <a:latin typeface="Arial" charset="0"/>
            </a:endParaRPr>
          </a:p>
        </p:txBody>
      </p:sp>
    </p:spTree>
    <p:extLst>
      <p:ext uri="{BB962C8B-B14F-4D97-AF65-F5344CB8AC3E}">
        <p14:creationId xmlns:p14="http://schemas.microsoft.com/office/powerpoint/2010/main" val="306339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6F624-B1B4-4316-BE71-A8A4156FC9AF}" type="slidenum">
              <a:rPr lang="fr-CH" smtClean="0"/>
              <a:t>38</a:t>
            </a:fld>
            <a:endParaRPr lang="fr-CH"/>
          </a:p>
        </p:txBody>
      </p:sp>
    </p:spTree>
    <p:extLst>
      <p:ext uri="{BB962C8B-B14F-4D97-AF65-F5344CB8AC3E}">
        <p14:creationId xmlns:p14="http://schemas.microsoft.com/office/powerpoint/2010/main" val="16175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6F624-B1B4-4316-BE71-A8A4156FC9AF}" type="slidenum">
              <a:rPr lang="fr-CH" smtClean="0"/>
              <a:t>40</a:t>
            </a:fld>
            <a:endParaRPr lang="fr-CH"/>
          </a:p>
        </p:txBody>
      </p:sp>
    </p:spTree>
    <p:extLst>
      <p:ext uri="{BB962C8B-B14F-4D97-AF65-F5344CB8AC3E}">
        <p14:creationId xmlns:p14="http://schemas.microsoft.com/office/powerpoint/2010/main" val="2248697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44</a:t>
            </a:fld>
            <a:endParaRPr lang="fr-CH"/>
          </a:p>
        </p:txBody>
      </p:sp>
    </p:spTree>
    <p:extLst>
      <p:ext uri="{BB962C8B-B14F-4D97-AF65-F5344CB8AC3E}">
        <p14:creationId xmlns:p14="http://schemas.microsoft.com/office/powerpoint/2010/main" val="1986056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45</a:t>
            </a:fld>
            <a:endParaRPr lang="fr-CH"/>
          </a:p>
        </p:txBody>
      </p:sp>
    </p:spTree>
    <p:extLst>
      <p:ext uri="{BB962C8B-B14F-4D97-AF65-F5344CB8AC3E}">
        <p14:creationId xmlns:p14="http://schemas.microsoft.com/office/powerpoint/2010/main" val="3946650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46</a:t>
            </a:fld>
            <a:endParaRPr lang="fr-CH"/>
          </a:p>
        </p:txBody>
      </p:sp>
    </p:spTree>
    <p:extLst>
      <p:ext uri="{BB962C8B-B14F-4D97-AF65-F5344CB8AC3E}">
        <p14:creationId xmlns:p14="http://schemas.microsoft.com/office/powerpoint/2010/main" val="240003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6F624-B1B4-4316-BE71-A8A4156FC9AF}" type="slidenum">
              <a:rPr lang="fr-CH" smtClean="0"/>
              <a:t>3</a:t>
            </a:fld>
            <a:endParaRPr lang="fr-CH"/>
          </a:p>
        </p:txBody>
      </p:sp>
    </p:spTree>
    <p:extLst>
      <p:ext uri="{BB962C8B-B14F-4D97-AF65-F5344CB8AC3E}">
        <p14:creationId xmlns:p14="http://schemas.microsoft.com/office/powerpoint/2010/main" val="14218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47</a:t>
            </a:fld>
            <a:endParaRPr lang="fr-CH"/>
          </a:p>
        </p:txBody>
      </p:sp>
    </p:spTree>
    <p:extLst>
      <p:ext uri="{BB962C8B-B14F-4D97-AF65-F5344CB8AC3E}">
        <p14:creationId xmlns:p14="http://schemas.microsoft.com/office/powerpoint/2010/main" val="940616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48</a:t>
            </a:fld>
            <a:endParaRPr lang="fr-CH"/>
          </a:p>
        </p:txBody>
      </p:sp>
    </p:spTree>
    <p:extLst>
      <p:ext uri="{BB962C8B-B14F-4D97-AF65-F5344CB8AC3E}">
        <p14:creationId xmlns:p14="http://schemas.microsoft.com/office/powerpoint/2010/main" val="1763297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49</a:t>
            </a:fld>
            <a:endParaRPr lang="fr-CH"/>
          </a:p>
        </p:txBody>
      </p:sp>
    </p:spTree>
    <p:extLst>
      <p:ext uri="{BB962C8B-B14F-4D97-AF65-F5344CB8AC3E}">
        <p14:creationId xmlns:p14="http://schemas.microsoft.com/office/powerpoint/2010/main" val="3835648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CH">
              <a:latin typeface="Calibri" charset="0"/>
            </a:endParaRPr>
          </a:p>
        </p:txBody>
      </p:sp>
      <p:sp>
        <p:nvSpPr>
          <p:cNvPr id="1044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8953" indent="-295751">
              <a:defRPr sz="1200">
                <a:solidFill>
                  <a:schemeClr val="tx1"/>
                </a:solidFill>
                <a:latin typeface="Calibri" charset="0"/>
                <a:ea typeface="ＭＳ Ｐゴシック" charset="0"/>
              </a:defRPr>
            </a:lvl2pPr>
            <a:lvl3pPr marL="1183005" indent="-236601">
              <a:defRPr sz="1200">
                <a:solidFill>
                  <a:schemeClr val="tx1"/>
                </a:solidFill>
                <a:latin typeface="Calibri" charset="0"/>
                <a:ea typeface="ＭＳ Ｐゴシック" charset="0"/>
              </a:defRPr>
            </a:lvl3pPr>
            <a:lvl4pPr marL="1656207" indent="-236601">
              <a:defRPr sz="1200">
                <a:solidFill>
                  <a:schemeClr val="tx1"/>
                </a:solidFill>
                <a:latin typeface="Calibri" charset="0"/>
                <a:ea typeface="ＭＳ Ｐゴシック" charset="0"/>
              </a:defRPr>
            </a:lvl4pPr>
            <a:lvl5pPr marL="2129409" indent="-236601">
              <a:defRPr sz="1200">
                <a:solidFill>
                  <a:schemeClr val="tx1"/>
                </a:solidFill>
                <a:latin typeface="Calibri" charset="0"/>
                <a:ea typeface="ＭＳ Ｐゴシック" charset="0"/>
              </a:defRPr>
            </a:lvl5pPr>
            <a:lvl6pPr marL="2602611" indent="-236601" eaLnBrk="0" fontAlgn="base" hangingPunct="0">
              <a:spcBef>
                <a:spcPct val="30000"/>
              </a:spcBef>
              <a:spcAft>
                <a:spcPct val="0"/>
              </a:spcAft>
              <a:defRPr sz="1200">
                <a:solidFill>
                  <a:schemeClr val="tx1"/>
                </a:solidFill>
                <a:latin typeface="Calibri" charset="0"/>
                <a:ea typeface="ＭＳ Ｐゴシック" charset="0"/>
              </a:defRPr>
            </a:lvl6pPr>
            <a:lvl7pPr marL="3075813" indent="-236601" eaLnBrk="0" fontAlgn="base" hangingPunct="0">
              <a:spcBef>
                <a:spcPct val="30000"/>
              </a:spcBef>
              <a:spcAft>
                <a:spcPct val="0"/>
              </a:spcAft>
              <a:defRPr sz="1200">
                <a:solidFill>
                  <a:schemeClr val="tx1"/>
                </a:solidFill>
                <a:latin typeface="Calibri" charset="0"/>
                <a:ea typeface="ＭＳ Ｐゴシック" charset="0"/>
              </a:defRPr>
            </a:lvl7pPr>
            <a:lvl8pPr marL="3549015" indent="-236601" eaLnBrk="0" fontAlgn="base" hangingPunct="0">
              <a:spcBef>
                <a:spcPct val="30000"/>
              </a:spcBef>
              <a:spcAft>
                <a:spcPct val="0"/>
              </a:spcAft>
              <a:defRPr sz="1200">
                <a:solidFill>
                  <a:schemeClr val="tx1"/>
                </a:solidFill>
                <a:latin typeface="Calibri" charset="0"/>
                <a:ea typeface="ＭＳ Ｐゴシック" charset="0"/>
              </a:defRPr>
            </a:lvl8pPr>
            <a:lvl9pPr marL="4022217" indent="-236601" eaLnBrk="0" fontAlgn="base" hangingPunct="0">
              <a:spcBef>
                <a:spcPct val="30000"/>
              </a:spcBef>
              <a:spcAft>
                <a:spcPct val="0"/>
              </a:spcAft>
              <a:defRPr sz="1200">
                <a:solidFill>
                  <a:schemeClr val="tx1"/>
                </a:solidFill>
                <a:latin typeface="Calibri" charset="0"/>
                <a:ea typeface="ＭＳ Ｐゴシック" charset="0"/>
              </a:defRPr>
            </a:lvl9pPr>
          </a:lstStyle>
          <a:p>
            <a:fld id="{038CA35F-0851-1E4A-B196-82DAFB70333D}" type="slidenum">
              <a:rPr lang="en-GB" sz="1300">
                <a:solidFill>
                  <a:srgbClr val="000000"/>
                </a:solidFill>
                <a:latin typeface="Arial" charset="0"/>
              </a:rPr>
              <a:pPr/>
              <a:t>52</a:t>
            </a:fld>
            <a:endParaRPr lang="en-GB" sz="1300">
              <a:solidFill>
                <a:srgbClr val="000000"/>
              </a:solidFill>
              <a:latin typeface="Arial" charset="0"/>
            </a:endParaRPr>
          </a:p>
        </p:txBody>
      </p:sp>
    </p:spTree>
    <p:extLst>
      <p:ext uri="{BB962C8B-B14F-4D97-AF65-F5344CB8AC3E}">
        <p14:creationId xmlns:p14="http://schemas.microsoft.com/office/powerpoint/2010/main" val="1910618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68953" indent="-295751">
              <a:spcBef>
                <a:spcPct val="30000"/>
              </a:spcBef>
              <a:defRPr sz="1200">
                <a:solidFill>
                  <a:schemeClr val="tx1"/>
                </a:solidFill>
                <a:latin typeface="Calibri" pitchFamily="34" charset="0"/>
                <a:ea typeface="MS PGothic" pitchFamily="34" charset="-128"/>
              </a:defRPr>
            </a:lvl2pPr>
            <a:lvl3pPr marL="1183005" indent="-236601">
              <a:spcBef>
                <a:spcPct val="30000"/>
              </a:spcBef>
              <a:defRPr sz="1200">
                <a:solidFill>
                  <a:schemeClr val="tx1"/>
                </a:solidFill>
                <a:latin typeface="Calibri" pitchFamily="34" charset="0"/>
                <a:ea typeface="MS PGothic" pitchFamily="34" charset="-128"/>
              </a:defRPr>
            </a:lvl3pPr>
            <a:lvl4pPr marL="1656207" indent="-236601">
              <a:spcBef>
                <a:spcPct val="30000"/>
              </a:spcBef>
              <a:defRPr sz="1200">
                <a:solidFill>
                  <a:schemeClr val="tx1"/>
                </a:solidFill>
                <a:latin typeface="Calibri" pitchFamily="34" charset="0"/>
                <a:ea typeface="MS PGothic" pitchFamily="34" charset="-128"/>
              </a:defRPr>
            </a:lvl4pPr>
            <a:lvl5pPr marL="2129409" indent="-236601">
              <a:spcBef>
                <a:spcPct val="30000"/>
              </a:spcBef>
              <a:defRPr sz="1200">
                <a:solidFill>
                  <a:schemeClr val="tx1"/>
                </a:solidFill>
                <a:latin typeface="Calibri" pitchFamily="34" charset="0"/>
                <a:ea typeface="MS PGothic" pitchFamily="34" charset="-128"/>
              </a:defRPr>
            </a:lvl5pPr>
            <a:lvl6pPr marL="2602611" indent="-236601"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75813" indent="-23660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49015" indent="-236601" eaLnBrk="0" fontAlgn="base" hangingPunct="0">
              <a:spcBef>
                <a:spcPct val="30000"/>
              </a:spcBef>
              <a:spcAft>
                <a:spcPct val="0"/>
              </a:spcAft>
              <a:defRPr sz="1200">
                <a:solidFill>
                  <a:schemeClr val="tx1"/>
                </a:solidFill>
                <a:latin typeface="Calibri" pitchFamily="34" charset="0"/>
                <a:ea typeface="MS PGothic" pitchFamily="34" charset="-128"/>
              </a:defRPr>
            </a:lvl8pPr>
            <a:lvl9pPr marL="4022217" indent="-23660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150C29CF-6F52-4B74-8EDB-14ED09C9CD3C}" type="slidenum">
              <a:rPr lang="en-GB" altLang="fr-FR">
                <a:latin typeface="Arial" charset="0"/>
              </a:rPr>
              <a:pPr>
                <a:spcBef>
                  <a:spcPct val="0"/>
                </a:spcBef>
              </a:pPr>
              <a:t>53</a:t>
            </a:fld>
            <a:endParaRPr lang="en-GB" altLang="fr-FR">
              <a:latin typeface="Arial" charset="0"/>
            </a:endParaRPr>
          </a:p>
        </p:txBody>
      </p:sp>
    </p:spTree>
    <p:extLst>
      <p:ext uri="{BB962C8B-B14F-4D97-AF65-F5344CB8AC3E}">
        <p14:creationId xmlns:p14="http://schemas.microsoft.com/office/powerpoint/2010/main" val="2912961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59</a:t>
            </a:fld>
            <a:endParaRPr lang="fr-CH"/>
          </a:p>
        </p:txBody>
      </p:sp>
    </p:spTree>
    <p:extLst>
      <p:ext uri="{BB962C8B-B14F-4D97-AF65-F5344CB8AC3E}">
        <p14:creationId xmlns:p14="http://schemas.microsoft.com/office/powerpoint/2010/main" val="1506795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60</a:t>
            </a:fld>
            <a:endParaRPr lang="fr-CH"/>
          </a:p>
        </p:txBody>
      </p:sp>
    </p:spTree>
    <p:extLst>
      <p:ext uri="{BB962C8B-B14F-4D97-AF65-F5344CB8AC3E}">
        <p14:creationId xmlns:p14="http://schemas.microsoft.com/office/powerpoint/2010/main" val="1925853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61</a:t>
            </a:fld>
            <a:endParaRPr lang="fr-CH"/>
          </a:p>
        </p:txBody>
      </p:sp>
    </p:spTree>
    <p:extLst>
      <p:ext uri="{BB962C8B-B14F-4D97-AF65-F5344CB8AC3E}">
        <p14:creationId xmlns:p14="http://schemas.microsoft.com/office/powerpoint/2010/main" val="1434927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62</a:t>
            </a:fld>
            <a:endParaRPr lang="fr-CH"/>
          </a:p>
        </p:txBody>
      </p:sp>
    </p:spTree>
    <p:extLst>
      <p:ext uri="{BB962C8B-B14F-4D97-AF65-F5344CB8AC3E}">
        <p14:creationId xmlns:p14="http://schemas.microsoft.com/office/powerpoint/2010/main" val="982184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63</a:t>
            </a:fld>
            <a:endParaRPr lang="fr-CH"/>
          </a:p>
        </p:txBody>
      </p:sp>
    </p:spTree>
    <p:extLst>
      <p:ext uri="{BB962C8B-B14F-4D97-AF65-F5344CB8AC3E}">
        <p14:creationId xmlns:p14="http://schemas.microsoft.com/office/powerpoint/2010/main" val="413203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6F624-B1B4-4316-BE71-A8A4156FC9AF}" type="slidenum">
              <a:rPr lang="fr-CH" smtClean="0"/>
              <a:t>4</a:t>
            </a:fld>
            <a:endParaRPr lang="fr-CH"/>
          </a:p>
        </p:txBody>
      </p:sp>
    </p:spTree>
    <p:extLst>
      <p:ext uri="{BB962C8B-B14F-4D97-AF65-F5344CB8AC3E}">
        <p14:creationId xmlns:p14="http://schemas.microsoft.com/office/powerpoint/2010/main" val="1782547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64</a:t>
            </a:fld>
            <a:endParaRPr lang="fr-CH"/>
          </a:p>
        </p:txBody>
      </p:sp>
    </p:spTree>
    <p:extLst>
      <p:ext uri="{BB962C8B-B14F-4D97-AF65-F5344CB8AC3E}">
        <p14:creationId xmlns:p14="http://schemas.microsoft.com/office/powerpoint/2010/main" val="2429222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66</a:t>
            </a:fld>
            <a:endParaRPr lang="fr-CH"/>
          </a:p>
        </p:txBody>
      </p:sp>
    </p:spTree>
    <p:extLst>
      <p:ext uri="{BB962C8B-B14F-4D97-AF65-F5344CB8AC3E}">
        <p14:creationId xmlns:p14="http://schemas.microsoft.com/office/powerpoint/2010/main" val="3084605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68</a:t>
            </a:fld>
            <a:endParaRPr lang="fr-CH"/>
          </a:p>
        </p:txBody>
      </p:sp>
    </p:spTree>
    <p:extLst>
      <p:ext uri="{BB962C8B-B14F-4D97-AF65-F5344CB8AC3E}">
        <p14:creationId xmlns:p14="http://schemas.microsoft.com/office/powerpoint/2010/main" val="3226142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69</a:t>
            </a:fld>
            <a:endParaRPr lang="fr-CH"/>
          </a:p>
        </p:txBody>
      </p:sp>
    </p:spTree>
    <p:extLst>
      <p:ext uri="{BB962C8B-B14F-4D97-AF65-F5344CB8AC3E}">
        <p14:creationId xmlns:p14="http://schemas.microsoft.com/office/powerpoint/2010/main" val="1867461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77</a:t>
            </a:fld>
            <a:endParaRPr lang="fr-CH"/>
          </a:p>
        </p:txBody>
      </p:sp>
    </p:spTree>
    <p:extLst>
      <p:ext uri="{BB962C8B-B14F-4D97-AF65-F5344CB8AC3E}">
        <p14:creationId xmlns:p14="http://schemas.microsoft.com/office/powerpoint/2010/main" val="1658403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9558-19E1-4229-9FFE-88FEED2D67A1}" type="slidenum">
              <a:rPr lang="fr-CH" smtClean="0"/>
              <a:t>78</a:t>
            </a:fld>
            <a:endParaRPr lang="fr-CH"/>
          </a:p>
        </p:txBody>
      </p:sp>
    </p:spTree>
    <p:extLst>
      <p:ext uri="{BB962C8B-B14F-4D97-AF65-F5344CB8AC3E}">
        <p14:creationId xmlns:p14="http://schemas.microsoft.com/office/powerpoint/2010/main" val="279717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6F624-B1B4-4316-BE71-A8A4156FC9AF}" type="slidenum">
              <a:rPr lang="fr-CH" smtClean="0"/>
              <a:t>5</a:t>
            </a:fld>
            <a:endParaRPr lang="fr-CH"/>
          </a:p>
        </p:txBody>
      </p:sp>
    </p:spTree>
    <p:extLst>
      <p:ext uri="{BB962C8B-B14F-4D97-AF65-F5344CB8AC3E}">
        <p14:creationId xmlns:p14="http://schemas.microsoft.com/office/powerpoint/2010/main" val="45331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6F624-B1B4-4316-BE71-A8A4156FC9AF}" type="slidenum">
              <a:rPr lang="fr-CH" smtClean="0"/>
              <a:t>6</a:t>
            </a:fld>
            <a:endParaRPr lang="fr-CH"/>
          </a:p>
        </p:txBody>
      </p:sp>
    </p:spTree>
    <p:extLst>
      <p:ext uri="{BB962C8B-B14F-4D97-AF65-F5344CB8AC3E}">
        <p14:creationId xmlns:p14="http://schemas.microsoft.com/office/powerpoint/2010/main" val="400725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6F624-B1B4-4316-BE71-A8A4156FC9AF}" type="slidenum">
              <a:rPr lang="fr-CH" smtClean="0"/>
              <a:t>7</a:t>
            </a:fld>
            <a:endParaRPr lang="fr-CH"/>
          </a:p>
        </p:txBody>
      </p:sp>
    </p:spTree>
    <p:extLst>
      <p:ext uri="{BB962C8B-B14F-4D97-AF65-F5344CB8AC3E}">
        <p14:creationId xmlns:p14="http://schemas.microsoft.com/office/powerpoint/2010/main" val="43671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6F624-B1B4-4316-BE71-A8A4156FC9AF}" type="slidenum">
              <a:rPr lang="fr-CH" smtClean="0"/>
              <a:t>8</a:t>
            </a:fld>
            <a:endParaRPr lang="fr-CH"/>
          </a:p>
        </p:txBody>
      </p:sp>
    </p:spTree>
    <p:extLst>
      <p:ext uri="{BB962C8B-B14F-4D97-AF65-F5344CB8AC3E}">
        <p14:creationId xmlns:p14="http://schemas.microsoft.com/office/powerpoint/2010/main" val="213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6F624-B1B4-4316-BE71-A8A4156FC9A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050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Picture 9" descr="fond_page_titre_ppt_en"/>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ZoneTexte 11"/>
          <p:cNvSpPr txBox="1">
            <a:spLocks noChangeArrowheads="1"/>
          </p:cNvSpPr>
          <p:nvPr userDrawn="1"/>
        </p:nvSpPr>
        <p:spPr bwMode="auto">
          <a:xfrm>
            <a:off x="5508627" y="6453188"/>
            <a:ext cx="3240088" cy="24606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50000"/>
              </a:spcBef>
              <a:spcAft>
                <a:spcPct val="0"/>
              </a:spcAft>
              <a:defRPr/>
            </a:pPr>
            <a:r>
              <a:rPr lang="fr-CH" sz="1000" dirty="0">
                <a:solidFill>
                  <a:srgbClr val="FFFFFF"/>
                </a:solidFill>
                <a:latin typeface="Verdana" pitchFamily="34" charset="0"/>
                <a:cs typeface="Arial" pitchFamily="34" charset="0"/>
              </a:rPr>
              <a:t>© UPU 2019 – All </a:t>
            </a:r>
            <a:r>
              <a:rPr lang="fr-CH" sz="1000" dirty="0" err="1">
                <a:solidFill>
                  <a:srgbClr val="FFFFFF"/>
                </a:solidFill>
                <a:latin typeface="Verdana" pitchFamily="34" charset="0"/>
                <a:cs typeface="Arial" pitchFamily="34" charset="0"/>
              </a:rPr>
              <a:t>rights</a:t>
            </a:r>
            <a:r>
              <a:rPr lang="fr-CH" sz="1000" dirty="0">
                <a:solidFill>
                  <a:srgbClr val="FFFFFF"/>
                </a:solidFill>
                <a:latin typeface="Verdana" pitchFamily="34" charset="0"/>
                <a:cs typeface="Arial" pitchFamily="34" charset="0"/>
              </a:rPr>
              <a:t> </a:t>
            </a:r>
            <a:r>
              <a:rPr lang="fr-CH" sz="1000" dirty="0" err="1">
                <a:solidFill>
                  <a:srgbClr val="FFFFFF"/>
                </a:solidFill>
                <a:latin typeface="Verdana" pitchFamily="34" charset="0"/>
                <a:cs typeface="Arial" pitchFamily="34" charset="0"/>
              </a:rPr>
              <a:t>reserved</a:t>
            </a:r>
            <a:endParaRPr lang="fr-CH" sz="1000" dirty="0">
              <a:solidFill>
                <a:srgbClr val="FFFFFF"/>
              </a:solidFill>
              <a:latin typeface="Verdana" pitchFamily="34" charset="0"/>
              <a:cs typeface="Arial" pitchFamily="34" charset="0"/>
            </a:endParaRPr>
          </a:p>
        </p:txBody>
      </p:sp>
      <p:sp>
        <p:nvSpPr>
          <p:cNvPr id="2" name="Titre 1"/>
          <p:cNvSpPr>
            <a:spLocks noGrp="1"/>
          </p:cNvSpPr>
          <p:nvPr>
            <p:ph type="ctrTitle"/>
          </p:nvPr>
        </p:nvSpPr>
        <p:spPr>
          <a:xfrm>
            <a:off x="1905000" y="2057400"/>
            <a:ext cx="7416000" cy="1440000"/>
          </a:xfrm>
        </p:spPr>
        <p:txBody>
          <a:bodyPr>
            <a:normAutofit/>
          </a:bodyPr>
          <a:lstStyle>
            <a:lvl1pPr marL="0" indent="0" algn="l">
              <a:defRPr sz="3000" b="1">
                <a:solidFill>
                  <a:schemeClr val="bg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Sous-titre 2"/>
          <p:cNvSpPr>
            <a:spLocks noGrp="1"/>
          </p:cNvSpPr>
          <p:nvPr>
            <p:ph type="subTitle" idx="1"/>
          </p:nvPr>
        </p:nvSpPr>
        <p:spPr>
          <a:xfrm>
            <a:off x="1476000" y="3960000"/>
            <a:ext cx="7416000" cy="900000"/>
          </a:xfrm>
        </p:spPr>
        <p:txBody>
          <a:bodyPr>
            <a:normAutofit/>
          </a:bodyPr>
          <a:lstStyle>
            <a:lvl1pPr marL="0" indent="0" algn="l">
              <a:spcBef>
                <a:spcPts val="0"/>
              </a:spcBef>
              <a:buNone/>
              <a:defRPr sz="22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Espace réservé du texte 10"/>
          <p:cNvSpPr>
            <a:spLocks noGrp="1"/>
          </p:cNvSpPr>
          <p:nvPr>
            <p:ph type="body" sz="quarter" idx="14"/>
          </p:nvPr>
        </p:nvSpPr>
        <p:spPr>
          <a:xfrm>
            <a:off x="179388" y="6453188"/>
            <a:ext cx="4392612" cy="215900"/>
          </a:xfrm>
        </p:spPr>
        <p:txBody>
          <a:bodyPr>
            <a:noAutofit/>
          </a:bodyPr>
          <a:lstStyle>
            <a:lvl1pPr marL="0" indent="0">
              <a:buNone/>
              <a:defRPr sz="1000">
                <a:solidFill>
                  <a:schemeClr val="bg1"/>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417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76000" y="1548000"/>
            <a:ext cx="7344000" cy="648072"/>
          </a:xfrm>
        </p:spPr>
        <p:txBody>
          <a:bodyPr/>
          <a:lstStyle/>
          <a:p>
            <a:r>
              <a:rPr lang="en-US"/>
              <a:t>Click to edit Master title style</a:t>
            </a:r>
            <a:endParaRPr lang="en-US" dirty="0"/>
          </a:p>
        </p:txBody>
      </p:sp>
      <p:sp>
        <p:nvSpPr>
          <p:cNvPr id="3" name="Espace réservé du contenu 2"/>
          <p:cNvSpPr>
            <a:spLocks noGrp="1"/>
          </p:cNvSpPr>
          <p:nvPr>
            <p:ph idx="1"/>
          </p:nvPr>
        </p:nvSpPr>
        <p:spPr>
          <a:xfrm>
            <a:off x="1475656" y="2340000"/>
            <a:ext cx="7344816" cy="4104456"/>
          </a:xfrm>
        </p:spPr>
        <p:txBody>
          <a:bodyPr/>
          <a:lstStyle>
            <a:lvl1pPr marL="0" indent="0">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spcBef>
                <a:spcPts val="600"/>
              </a:spcBef>
              <a:defRPr sz="1600"/>
            </a:lvl2pPr>
            <a:lvl3pPr marL="715963" indent="-357188">
              <a:spcBef>
                <a:spcPts val="600"/>
              </a:spcBef>
              <a:defRPr sz="1600"/>
            </a:lvl3pPr>
            <a:lvl4pPr marL="1074738" indent="-358775">
              <a:spcBef>
                <a:spcPts val="600"/>
              </a:spcBef>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512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pic>
        <p:nvPicPr>
          <p:cNvPr id="4" name="Picture 9" descr="fond_page_titre_ppt_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350"/>
            <a:ext cx="914400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2916239" y="6453208"/>
            <a:ext cx="60483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fontAlgn="base" hangingPunct="1">
              <a:spcBef>
                <a:spcPct val="50000"/>
              </a:spcBef>
              <a:spcAft>
                <a:spcPct val="0"/>
              </a:spcAft>
            </a:pPr>
            <a:r>
              <a:rPr lang="fr-CH" altLang="fr-FR" sz="1000" dirty="0">
                <a:solidFill>
                  <a:srgbClr val="FFFFFF"/>
                </a:solidFill>
                <a:latin typeface="Verdana" pitchFamily="34" charset="0"/>
              </a:rPr>
              <a:t>© UPU 2019 – All </a:t>
            </a:r>
            <a:r>
              <a:rPr lang="fr-CH" altLang="fr-FR" sz="1000" dirty="0" err="1">
                <a:solidFill>
                  <a:srgbClr val="FFFFFF"/>
                </a:solidFill>
                <a:latin typeface="Verdana" pitchFamily="34" charset="0"/>
              </a:rPr>
              <a:t>rights</a:t>
            </a:r>
            <a:r>
              <a:rPr lang="fr-CH" altLang="fr-FR" sz="1000" dirty="0">
                <a:solidFill>
                  <a:srgbClr val="FFFFFF"/>
                </a:solidFill>
                <a:latin typeface="Verdana" pitchFamily="34" charset="0"/>
              </a:rPr>
              <a:t> </a:t>
            </a:r>
            <a:r>
              <a:rPr lang="fr-CH" altLang="fr-FR" sz="1000" dirty="0" err="1">
                <a:solidFill>
                  <a:srgbClr val="FFFFFF"/>
                </a:solidFill>
                <a:latin typeface="Verdana" pitchFamily="34" charset="0"/>
              </a:rPr>
              <a:t>reserved</a:t>
            </a:r>
            <a:endParaRPr lang="fr-FR" altLang="fr-FR" sz="1000" dirty="0">
              <a:solidFill>
                <a:srgbClr val="FFFFFF"/>
              </a:solidFill>
              <a:latin typeface="Verdana" pitchFamily="34" charset="0"/>
            </a:endParaRPr>
          </a:p>
        </p:txBody>
      </p:sp>
      <p:sp>
        <p:nvSpPr>
          <p:cNvPr id="3074" name="Rectangle 2"/>
          <p:cNvSpPr>
            <a:spLocks noGrp="1" noChangeArrowheads="1"/>
          </p:cNvSpPr>
          <p:nvPr>
            <p:ph type="ctrTitle"/>
          </p:nvPr>
        </p:nvSpPr>
        <p:spPr bwMode="auto">
          <a:xfrm>
            <a:off x="685800" y="2130445"/>
            <a:ext cx="7772400" cy="147002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defRPr/>
            </a:lvl1pPr>
          </a:lstStyle>
          <a:p>
            <a:pPr lvl="0"/>
            <a:r>
              <a:rPr lang="fr-FR" altLang="fr-FR" noProof="0"/>
              <a:t>Cliquez pour modifier le style du titre</a:t>
            </a:r>
          </a:p>
        </p:txBody>
      </p:sp>
      <p:sp>
        <p:nvSpPr>
          <p:cNvPr id="3075" name="Rectangle 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fr-FR" altLang="fr-FR" noProof="0"/>
              <a:t>Cliquez pour modifier le style des sous-titres du masque</a:t>
            </a:r>
          </a:p>
        </p:txBody>
      </p:sp>
      <p:sp>
        <p:nvSpPr>
          <p:cNvPr id="6"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defTabSz="449263">
              <a:buClr>
                <a:srgbClr val="000000"/>
              </a:buClr>
              <a:buSzPct val="100000"/>
              <a:buFont typeface="Times New Roman" pitchFamily="18" charset="0"/>
              <a:buNone/>
              <a:defRPr u="sng">
                <a:ea typeface="Arial Unicode MS" pitchFamily="34" charset="-128"/>
                <a:cs typeface="Arial Unicode MS" pitchFamily="34" charset="-128"/>
              </a:defRPr>
            </a:lvl1pPr>
          </a:lstStyle>
          <a:p>
            <a:pPr fontAlgn="base">
              <a:spcBef>
                <a:spcPct val="0"/>
              </a:spcBef>
              <a:spcAft>
                <a:spcPct val="0"/>
              </a:spcAft>
            </a:pPr>
            <a:endParaRPr lang="fr-FR" altLang="fr-FR">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defTabSz="449263">
              <a:buClr>
                <a:srgbClr val="000000"/>
              </a:buClr>
              <a:buSzPct val="100000"/>
              <a:buFont typeface="Times New Roman" pitchFamily="18" charset="0"/>
              <a:buNone/>
              <a:defRPr u="sng">
                <a:ea typeface="Arial Unicode MS" pitchFamily="34" charset="-128"/>
                <a:cs typeface="Arial Unicode MS" pitchFamily="34" charset="-128"/>
              </a:defRPr>
            </a:lvl1pPr>
          </a:lstStyle>
          <a:p>
            <a:pPr fontAlgn="base">
              <a:spcBef>
                <a:spcPct val="0"/>
              </a:spcBef>
              <a:spcAft>
                <a:spcPct val="0"/>
              </a:spcAft>
            </a:pPr>
            <a:endParaRPr lang="fr-FR" altLang="fr-FR">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defTabSz="449263">
              <a:buClr>
                <a:srgbClr val="000000"/>
              </a:buClr>
              <a:buSzPct val="100000"/>
              <a:buFont typeface="Times New Roman" pitchFamily="18" charset="0"/>
              <a:buNone/>
              <a:defRPr u="sng">
                <a:ea typeface="Arial Unicode MS" pitchFamily="34" charset="-128"/>
                <a:cs typeface="Arial Unicode MS" pitchFamily="34" charset="-128"/>
              </a:defRPr>
            </a:lvl1pPr>
          </a:lstStyle>
          <a:p>
            <a:pPr fontAlgn="base">
              <a:spcBef>
                <a:spcPct val="0"/>
              </a:spcBef>
              <a:spcAft>
                <a:spcPct val="0"/>
              </a:spcAft>
            </a:pPr>
            <a:fld id="{513990D2-A74B-488C-8AD5-822991CB75E3}" type="slidenum">
              <a:rPr lang="fr-FR" altLang="fr-FR">
                <a:solidFill>
                  <a:prstClr val="black"/>
                </a:solidFill>
              </a:rPr>
              <a:pPr fontAlgn="base">
                <a:spcBef>
                  <a:spcPct val="0"/>
                </a:spcBef>
                <a:spcAft>
                  <a:spcPct val="0"/>
                </a:spcAft>
              </a:pPr>
              <a:t>‹#›</a:t>
            </a:fld>
            <a:endParaRPr lang="fr-FR" altLang="fr-FR">
              <a:solidFill>
                <a:prstClr val="black"/>
              </a:solidFill>
            </a:endParaRPr>
          </a:p>
        </p:txBody>
      </p:sp>
    </p:spTree>
    <p:extLst>
      <p:ext uri="{BB962C8B-B14F-4D97-AF65-F5344CB8AC3E}">
        <p14:creationId xmlns:p14="http://schemas.microsoft.com/office/powerpoint/2010/main" val="382694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125" y="56769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panose="020B0600070205080204" pitchFamily="34" charset="-128"/>
                <a:cs typeface="Arial" pitchFamily="34" charset="0"/>
              </a:defRPr>
            </a:lvl1pPr>
          </a:lstStyle>
          <a:p>
            <a:pPr>
              <a:defRPr/>
            </a:pPr>
            <a:fld id="{8979AC14-6CDC-4578-99A6-43E29E7E328A}" type="datetime1">
              <a:rPr lang="fr-FR" altLang="fr-FR"/>
              <a:pPr>
                <a:defRPr/>
              </a:pPr>
              <a:t>21/01/2020</a:t>
            </a:fld>
            <a:r>
              <a:rPr lang="fr-FR" altLang="fr-FR"/>
              <a:t> Formation</a:t>
            </a:r>
          </a:p>
        </p:txBody>
      </p:sp>
      <p:sp>
        <p:nvSpPr>
          <p:cNvPr id="3" name="Footer Placeholder 2"/>
          <p:cNvSpPr>
            <a:spLocks noGrp="1"/>
          </p:cNvSpPr>
          <p:nvPr>
            <p:ph type="ftr" sz="quarter" idx="11"/>
          </p:nvPr>
        </p:nvSpPr>
        <p:spPr>
          <a:xfrm>
            <a:off x="5981700" y="6356350"/>
            <a:ext cx="2895600" cy="365125"/>
          </a:xfrm>
          <a:prstGeom prst="rect">
            <a:avLst/>
          </a:prstGeom>
        </p:spPr>
        <p:txBody>
          <a:bodyPr/>
          <a:lstStyle>
            <a:lvl1pPr eaLnBrk="1" hangingPunct="1">
              <a:defRPr>
                <a:solidFill>
                  <a:prstClr val="black"/>
                </a:solidFill>
                <a:latin typeface="Arial" charset="0"/>
                <a:ea typeface="+mn-ea"/>
                <a:cs typeface="Arial" charset="0"/>
              </a:defRPr>
            </a:lvl1pPr>
          </a:lstStyle>
          <a:p>
            <a:pPr>
              <a:defRPr/>
            </a:pPr>
            <a:r>
              <a:rPr lang="fr-FR"/>
              <a:t>COURRIER/DGM/SALES AND DISTRIBUTION</a:t>
            </a:r>
          </a:p>
        </p:txBody>
      </p:sp>
      <p:sp>
        <p:nvSpPr>
          <p:cNvPr id="4" name="Slide Number Placeholder 3"/>
          <p:cNvSpPr>
            <a:spLocks noGrp="1"/>
          </p:cNvSpPr>
          <p:nvPr>
            <p:ph type="sldNum" sz="quarter" idx="12"/>
          </p:nvPr>
        </p:nvSpPr>
        <p:spPr>
          <a:xfrm>
            <a:off x="8243888" y="5734050"/>
            <a:ext cx="649287" cy="28733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charset="0"/>
              </a:defRPr>
            </a:lvl1pPr>
          </a:lstStyle>
          <a:p>
            <a:fld id="{B389AA6E-E1F3-4670-8E1D-B76CD7113BF0}" type="slidenum">
              <a:rPr lang="fr-FR" altLang="fr-FR"/>
              <a:pPr/>
              <a:t>‹#›</a:t>
            </a:fld>
            <a:endParaRPr lang="fr-FR" altLang="fr-FR"/>
          </a:p>
        </p:txBody>
      </p:sp>
    </p:spTree>
    <p:extLst>
      <p:ext uri="{BB962C8B-B14F-4D97-AF65-F5344CB8AC3E}">
        <p14:creationId xmlns:p14="http://schemas.microsoft.com/office/powerpoint/2010/main" val="372197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Subtitl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288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fond_page_courante_ppt_e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914400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Espace réservé du titre 1"/>
          <p:cNvSpPr>
            <a:spLocks noGrp="1"/>
          </p:cNvSpPr>
          <p:nvPr>
            <p:ph type="title"/>
          </p:nvPr>
        </p:nvSpPr>
        <p:spPr bwMode="auto">
          <a:xfrm>
            <a:off x="395537" y="1547813"/>
            <a:ext cx="842461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Title (verdana font size 18-28)</a:t>
            </a:r>
            <a:endParaRPr lang="en-US" altLang="en-US"/>
          </a:p>
        </p:txBody>
      </p:sp>
      <p:sp>
        <p:nvSpPr>
          <p:cNvPr id="1028" name="Espace réservé du texte 2"/>
          <p:cNvSpPr>
            <a:spLocks noGrp="1"/>
          </p:cNvSpPr>
          <p:nvPr>
            <p:ph type="body" idx="1"/>
          </p:nvPr>
        </p:nvSpPr>
        <p:spPr bwMode="auto">
          <a:xfrm>
            <a:off x="395537" y="2132856"/>
            <a:ext cx="8424616" cy="4310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dirty="0"/>
              <a:t>Insert </a:t>
            </a:r>
            <a:r>
              <a:rPr lang="de-CH" altLang="en-US" dirty="0" err="1"/>
              <a:t>text</a:t>
            </a:r>
            <a:r>
              <a:rPr lang="de-CH" altLang="en-US" dirty="0"/>
              <a:t> </a:t>
            </a:r>
            <a:r>
              <a:rPr lang="de-CH" altLang="en-US" dirty="0" err="1"/>
              <a:t>here</a:t>
            </a:r>
            <a:r>
              <a:rPr lang="de-CH" altLang="en-US" dirty="0"/>
              <a:t> (</a:t>
            </a:r>
            <a:r>
              <a:rPr lang="de-CH" altLang="en-US" dirty="0" err="1"/>
              <a:t>verdana</a:t>
            </a:r>
            <a:r>
              <a:rPr lang="de-CH" altLang="en-US" dirty="0"/>
              <a:t> </a:t>
            </a:r>
            <a:r>
              <a:rPr lang="de-CH" altLang="en-US" dirty="0" err="1"/>
              <a:t>font</a:t>
            </a:r>
            <a:r>
              <a:rPr lang="de-CH" altLang="en-US" dirty="0"/>
              <a:t> </a:t>
            </a:r>
            <a:r>
              <a:rPr lang="de-CH" altLang="en-US" dirty="0" err="1"/>
              <a:t>size</a:t>
            </a:r>
            <a:r>
              <a:rPr lang="de-CH" altLang="en-US" dirty="0"/>
              <a:t> 16-26).</a:t>
            </a:r>
            <a:endParaRPr lang="fr-FR" altLang="en-US" dirty="0"/>
          </a:p>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1029" name="ZoneTexte 7"/>
          <p:cNvSpPr txBox="1">
            <a:spLocks noChangeArrowheads="1"/>
          </p:cNvSpPr>
          <p:nvPr/>
        </p:nvSpPr>
        <p:spPr bwMode="auto">
          <a:xfrm>
            <a:off x="5508627" y="6453188"/>
            <a:ext cx="3240088" cy="24606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50000"/>
              </a:spcBef>
              <a:spcAft>
                <a:spcPct val="0"/>
              </a:spcAft>
              <a:defRPr/>
            </a:pPr>
            <a:r>
              <a:rPr lang="fr-CH" sz="1000" dirty="0">
                <a:solidFill>
                  <a:srgbClr val="1F497D"/>
                </a:solidFill>
                <a:latin typeface="Verdana" pitchFamily="34" charset="0"/>
                <a:cs typeface="Arial" pitchFamily="34" charset="0"/>
              </a:rPr>
              <a:t>© UPU 2019 – All </a:t>
            </a:r>
            <a:r>
              <a:rPr lang="fr-CH" sz="1000" dirty="0" err="1">
                <a:solidFill>
                  <a:srgbClr val="1F497D"/>
                </a:solidFill>
                <a:latin typeface="Verdana" pitchFamily="34" charset="0"/>
                <a:cs typeface="Arial" pitchFamily="34" charset="0"/>
              </a:rPr>
              <a:t>rights</a:t>
            </a:r>
            <a:r>
              <a:rPr lang="fr-CH" sz="1000" dirty="0">
                <a:solidFill>
                  <a:srgbClr val="1F497D"/>
                </a:solidFill>
                <a:latin typeface="Verdana" pitchFamily="34" charset="0"/>
                <a:cs typeface="Arial" pitchFamily="34" charset="0"/>
              </a:rPr>
              <a:t> </a:t>
            </a:r>
            <a:r>
              <a:rPr lang="fr-CH" sz="1000" dirty="0" err="1">
                <a:solidFill>
                  <a:srgbClr val="1F497D"/>
                </a:solidFill>
                <a:latin typeface="Verdana" pitchFamily="34" charset="0"/>
                <a:cs typeface="Arial" pitchFamily="34" charset="0"/>
              </a:rPr>
              <a:t>reserved</a:t>
            </a:r>
            <a:endParaRPr lang="fr-CH" sz="1000" dirty="0">
              <a:solidFill>
                <a:srgbClr val="1F497D"/>
              </a:solidFill>
              <a:latin typeface="Verdana" pitchFamily="34" charset="0"/>
              <a:cs typeface="Arial" pitchFamily="34" charset="0"/>
            </a:endParaRPr>
          </a:p>
        </p:txBody>
      </p:sp>
    </p:spTree>
    <p:extLst>
      <p:ext uri="{BB962C8B-B14F-4D97-AF65-F5344CB8AC3E}">
        <p14:creationId xmlns:p14="http://schemas.microsoft.com/office/powerpoint/2010/main" val="3615760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xStyles>
    <p:titleStyle>
      <a:lvl1pPr algn="l" rtl="0" eaLnBrk="0" fontAlgn="base" hangingPunct="0">
        <a:spcBef>
          <a:spcPct val="0"/>
        </a:spcBef>
        <a:spcAft>
          <a:spcPct val="0"/>
        </a:spcAft>
        <a:defRPr b="1" kern="1200">
          <a:solidFill>
            <a:schemeClr val="tx2"/>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b="1">
          <a:solidFill>
            <a:schemeClr val="tx2"/>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b="1">
          <a:solidFill>
            <a:schemeClr val="tx2"/>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b="1">
          <a:solidFill>
            <a:schemeClr val="tx2"/>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b="1">
          <a:solidFill>
            <a:schemeClr val="tx2"/>
          </a:solidFill>
          <a:latin typeface="Verdana" pitchFamily="34" charset="0"/>
          <a:ea typeface="Verdana" pitchFamily="34" charset="0"/>
          <a:cs typeface="Verdana" pitchFamily="34" charset="0"/>
        </a:defRPr>
      </a:lvl5pPr>
      <a:lvl6pPr marL="457200" algn="l" rtl="0" fontAlgn="base">
        <a:spcBef>
          <a:spcPct val="0"/>
        </a:spcBef>
        <a:spcAft>
          <a:spcPct val="0"/>
        </a:spcAft>
        <a:defRPr b="1">
          <a:solidFill>
            <a:schemeClr val="tx2"/>
          </a:solidFill>
          <a:latin typeface="Verdana" pitchFamily="34" charset="0"/>
          <a:ea typeface="Verdana" pitchFamily="34" charset="0"/>
          <a:cs typeface="Verdana" pitchFamily="34" charset="0"/>
        </a:defRPr>
      </a:lvl6pPr>
      <a:lvl7pPr marL="914400" algn="l" rtl="0" fontAlgn="base">
        <a:spcBef>
          <a:spcPct val="0"/>
        </a:spcBef>
        <a:spcAft>
          <a:spcPct val="0"/>
        </a:spcAft>
        <a:defRPr b="1">
          <a:solidFill>
            <a:schemeClr val="tx2"/>
          </a:solidFill>
          <a:latin typeface="Verdana" pitchFamily="34" charset="0"/>
          <a:ea typeface="Verdana" pitchFamily="34" charset="0"/>
          <a:cs typeface="Verdana" pitchFamily="34" charset="0"/>
        </a:defRPr>
      </a:lvl7pPr>
      <a:lvl8pPr marL="1371600" algn="l" rtl="0" fontAlgn="base">
        <a:spcBef>
          <a:spcPct val="0"/>
        </a:spcBef>
        <a:spcAft>
          <a:spcPct val="0"/>
        </a:spcAft>
        <a:defRPr b="1">
          <a:solidFill>
            <a:schemeClr val="tx2"/>
          </a:solidFill>
          <a:latin typeface="Verdana" pitchFamily="34" charset="0"/>
          <a:ea typeface="Verdana" pitchFamily="34" charset="0"/>
          <a:cs typeface="Verdana" pitchFamily="34" charset="0"/>
        </a:defRPr>
      </a:lvl8pPr>
      <a:lvl9pPr marL="1828800" algn="l" rtl="0" fontAlgn="base">
        <a:spcBef>
          <a:spcPct val="0"/>
        </a:spcBef>
        <a:spcAft>
          <a:spcPct val="0"/>
        </a:spcAft>
        <a:defRPr b="1">
          <a:solidFill>
            <a:schemeClr val="tx2"/>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0"/>
        </a:spcBef>
        <a:spcAft>
          <a:spcPct val="0"/>
        </a:spcAft>
        <a:buFont typeface="Arial" charset="0"/>
        <a:defRPr sz="1600" kern="1200">
          <a:solidFill>
            <a:schemeClr val="tx1"/>
          </a:solidFill>
          <a:latin typeface="Verdana" pitchFamily="34" charset="0"/>
          <a:ea typeface="Verdana" pitchFamily="34" charset="0"/>
          <a:cs typeface="Verdana" pitchFamily="34" charset="0"/>
        </a:defRPr>
      </a:lvl1pPr>
      <a:lvl2pPr marL="360363" indent="-360363"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2pPr>
      <a:lvl3pPr marL="712788" indent="-358775"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3pPr>
      <a:lvl4pPr marL="1074738" indent="-360363"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ctrTitle"/>
          </p:nvPr>
        </p:nvSpPr>
        <p:spPr>
          <a:xfrm>
            <a:off x="755576" y="2852936"/>
            <a:ext cx="8077199" cy="1368152"/>
          </a:xfrm>
        </p:spPr>
        <p:txBody>
          <a:bodyPr>
            <a:noAutofit/>
          </a:bodyPr>
          <a:lstStyle/>
          <a:p>
            <a:pPr marL="88900">
              <a:tabLst>
                <a:tab pos="871538" algn="l"/>
                <a:tab pos="1009650" algn="l"/>
                <a:tab pos="1079897" algn="l"/>
              </a:tabLst>
            </a:pPr>
            <a:r>
              <a:rPr lang="en-GB" sz="2000" dirty="0">
                <a:solidFill>
                  <a:schemeClr val="bg1"/>
                </a:solidFill>
              </a:rPr>
              <a:t>Regional Round Table on Remuneration </a:t>
            </a:r>
            <a:br>
              <a:rPr lang="en-GB" sz="2000" dirty="0">
                <a:solidFill>
                  <a:schemeClr val="bg1"/>
                </a:solidFill>
              </a:rPr>
            </a:br>
            <a:r>
              <a:rPr lang="en-GB" b="0" dirty="0">
                <a:solidFill>
                  <a:schemeClr val="bg1"/>
                </a:solidFill>
              </a:rPr>
              <a:t>PAPU (Arusha, Tanzania) - 21 to 23 January 2020</a:t>
            </a:r>
            <a:endParaRPr lang="en-US" b="0" dirty="0">
              <a:solidFill>
                <a:schemeClr val="bg1"/>
              </a:solidFill>
            </a:endParaRPr>
          </a:p>
        </p:txBody>
      </p:sp>
    </p:spTree>
    <p:extLst>
      <p:ext uri="{BB962C8B-B14F-4D97-AF65-F5344CB8AC3E}">
        <p14:creationId xmlns:p14="http://schemas.microsoft.com/office/powerpoint/2010/main" val="2380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txBox="1">
            <a:spLocks/>
          </p:cNvSpPr>
          <p:nvPr/>
        </p:nvSpPr>
        <p:spPr>
          <a:xfrm>
            <a:off x="323528" y="1988840"/>
            <a:ext cx="8640488" cy="4725144"/>
          </a:xfrm>
          <a:prstGeom prst="rect">
            <a:avLst/>
          </a:prstGeom>
          <a:solidFill>
            <a:schemeClr val="bg1"/>
          </a:solidFill>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spcBef>
                <a:spcPts val="1200"/>
              </a:spcBef>
            </a:pPr>
            <a:r>
              <a:rPr lang="en-US" b="1" dirty="0"/>
              <a:t>Integrated Remuneration Plan (IRP) development and implementation</a:t>
            </a:r>
          </a:p>
          <a:p>
            <a:pPr fontAlgn="t"/>
            <a:endParaRPr lang="en-GB" dirty="0"/>
          </a:p>
          <a:p>
            <a:pPr fontAlgn="t"/>
            <a:r>
              <a:rPr lang="en-GB" dirty="0"/>
              <a:t>The 2016 Congress mandated the development and implementation of the IRP, based on a three-phased process: </a:t>
            </a:r>
          </a:p>
          <a:p>
            <a:pPr fontAlgn="t"/>
            <a:endParaRPr lang="en-US" dirty="0"/>
          </a:p>
          <a:p>
            <a:pPr fontAlgn="t"/>
            <a:r>
              <a:rPr lang="en-US" b="1" dirty="0"/>
              <a:t>Phase I – </a:t>
            </a:r>
            <a:r>
              <a:rPr lang="en-US" dirty="0"/>
              <a:t>2016 Istanbul Congress decided on terminal dues remuneration reflective of format (P/G vs E format) and content (documents and goods) and mandated the POC and CA to develop and implement the IRP</a:t>
            </a:r>
          </a:p>
          <a:p>
            <a:pPr fontAlgn="t"/>
            <a:endParaRPr lang="en-US" dirty="0"/>
          </a:p>
          <a:p>
            <a:pPr fontAlgn="t"/>
            <a:r>
              <a:rPr lang="en-US" b="1" dirty="0"/>
              <a:t>Phase II (2017-2018) – </a:t>
            </a:r>
            <a:r>
              <a:rPr lang="en-US" dirty="0"/>
              <a:t>Development of the Integrated Remuneration Plan roadmap</a:t>
            </a:r>
          </a:p>
          <a:p>
            <a:pPr fontAlgn="t"/>
            <a:endParaRPr lang="en-GB" b="1" dirty="0"/>
          </a:p>
          <a:p>
            <a:pPr fontAlgn="t"/>
            <a:r>
              <a:rPr lang="en-GB" b="1" dirty="0"/>
              <a:t>Phase III (2018-2020) – </a:t>
            </a:r>
            <a:r>
              <a:rPr lang="en-GB" dirty="0"/>
              <a:t>Implementation of the IRP with development of proposals for an Integrated Remuneration System (IRS)</a:t>
            </a:r>
            <a:endParaRPr lang="en-US" dirty="0"/>
          </a:p>
          <a:p>
            <a:pPr algn="just">
              <a:lnSpc>
                <a:spcPct val="120000"/>
              </a:lnSpc>
              <a:spcBef>
                <a:spcPts val="1200"/>
              </a:spcBef>
            </a:pPr>
            <a:endParaRPr lang="en-GB" dirty="0"/>
          </a:p>
          <a:p>
            <a:pPr algn="just">
              <a:lnSpc>
                <a:spcPct val="120000"/>
              </a:lnSpc>
              <a:spcBef>
                <a:spcPts val="1200"/>
              </a:spcBef>
            </a:pPr>
            <a:endParaRPr lang="en-GB" dirty="0"/>
          </a:p>
        </p:txBody>
      </p:sp>
    </p:spTree>
    <p:extLst>
      <p:ext uri="{BB962C8B-B14F-4D97-AF65-F5344CB8AC3E}">
        <p14:creationId xmlns:p14="http://schemas.microsoft.com/office/powerpoint/2010/main" val="87452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016" y="2132856"/>
            <a:ext cx="8640496" cy="4607768"/>
          </a:xfrm>
          <a:solidFill>
            <a:schemeClr val="bg1"/>
          </a:solidFill>
        </p:spPr>
        <p:txBody>
          <a:bodyPr/>
          <a:lstStyle/>
          <a:p>
            <a:pPr algn="just" eaLnBrk="1" fontAlgn="auto" hangingPunct="1">
              <a:spcBef>
                <a:spcPts val="0"/>
              </a:spcBef>
              <a:spcAft>
                <a:spcPts val="0"/>
              </a:spcAft>
              <a:tabLst>
                <a:tab pos="398860" algn="l"/>
              </a:tabLst>
              <a:defRPr/>
            </a:pPr>
            <a:r>
              <a:rPr lang="en-US" b="1" dirty="0"/>
              <a:t>IRP - timeline</a:t>
            </a:r>
          </a:p>
          <a:p>
            <a:pPr algn="just" eaLnBrk="1" fontAlgn="auto" hangingPunct="1">
              <a:spcBef>
                <a:spcPts val="0"/>
              </a:spcBef>
              <a:spcAft>
                <a:spcPts val="0"/>
              </a:spcAft>
              <a:tabLst>
                <a:tab pos="398860" algn="l"/>
              </a:tabLst>
              <a:defRPr/>
            </a:pPr>
            <a:endParaRPr lang="en-US" sz="800" b="1" dirty="0"/>
          </a:p>
        </p:txBody>
      </p:sp>
      <p:cxnSp>
        <p:nvCxnSpPr>
          <p:cNvPr id="4" name="Straight Connector 3"/>
          <p:cNvCxnSpPr/>
          <p:nvPr/>
        </p:nvCxnSpPr>
        <p:spPr>
          <a:xfrm>
            <a:off x="179512" y="4893838"/>
            <a:ext cx="8820000" cy="0"/>
          </a:xfrm>
          <a:prstGeom prst="line">
            <a:avLst/>
          </a:prstGeom>
          <a:ln w="285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51520" y="4803838"/>
            <a:ext cx="180000" cy="18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27784" y="4803838"/>
            <a:ext cx="180000" cy="18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72200" y="4803838"/>
            <a:ext cx="180000" cy="18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9512" y="4119742"/>
            <a:ext cx="1656184" cy="584775"/>
          </a:xfrm>
          <a:prstGeom prst="rect">
            <a:avLst/>
          </a:prstGeom>
          <a:noFill/>
        </p:spPr>
        <p:txBody>
          <a:bodyPr wrap="square" rtlCol="0">
            <a:spAutoFit/>
          </a:bodyPr>
          <a:lstStyle/>
          <a:p>
            <a:r>
              <a:rPr lang="en-GB" sz="1600" b="1" dirty="0"/>
              <a:t>2016 Istanbul </a:t>
            </a:r>
          </a:p>
          <a:p>
            <a:r>
              <a:rPr lang="en-GB" sz="1600" b="1" dirty="0"/>
              <a:t>Congress</a:t>
            </a:r>
            <a:endParaRPr lang="en-US" sz="1600" b="1" dirty="0"/>
          </a:p>
        </p:txBody>
      </p:sp>
      <p:sp>
        <p:nvSpPr>
          <p:cNvPr id="11" name="TextBox 10"/>
          <p:cNvSpPr txBox="1"/>
          <p:nvPr/>
        </p:nvSpPr>
        <p:spPr>
          <a:xfrm>
            <a:off x="2555776" y="4119742"/>
            <a:ext cx="2160240" cy="584775"/>
          </a:xfrm>
          <a:prstGeom prst="rect">
            <a:avLst/>
          </a:prstGeom>
          <a:noFill/>
        </p:spPr>
        <p:txBody>
          <a:bodyPr wrap="square" rtlCol="0">
            <a:spAutoFit/>
          </a:bodyPr>
          <a:lstStyle/>
          <a:p>
            <a:r>
              <a:rPr lang="en-GB" sz="1600" b="1" dirty="0"/>
              <a:t>2018 Addis Ababa </a:t>
            </a:r>
          </a:p>
          <a:p>
            <a:r>
              <a:rPr lang="en-GB" sz="1600" b="1" dirty="0"/>
              <a:t>Extraordinary Congress</a:t>
            </a:r>
            <a:endParaRPr lang="en-US" sz="1600" b="1" dirty="0"/>
          </a:p>
        </p:txBody>
      </p:sp>
      <p:sp>
        <p:nvSpPr>
          <p:cNvPr id="12" name="TextBox 11"/>
          <p:cNvSpPr txBox="1"/>
          <p:nvPr/>
        </p:nvSpPr>
        <p:spPr>
          <a:xfrm>
            <a:off x="6300192" y="4119742"/>
            <a:ext cx="2160240" cy="584775"/>
          </a:xfrm>
          <a:prstGeom prst="rect">
            <a:avLst/>
          </a:prstGeom>
          <a:noFill/>
        </p:spPr>
        <p:txBody>
          <a:bodyPr wrap="square" rtlCol="0">
            <a:spAutoFit/>
          </a:bodyPr>
          <a:lstStyle/>
          <a:p>
            <a:r>
              <a:rPr lang="en-GB" sz="1600" b="1" dirty="0"/>
              <a:t>2020 Abidjan</a:t>
            </a:r>
          </a:p>
          <a:p>
            <a:r>
              <a:rPr lang="en-GB" sz="1600" b="1" dirty="0"/>
              <a:t>Congress</a:t>
            </a:r>
            <a:endParaRPr lang="en-US" sz="1600" b="1" dirty="0"/>
          </a:p>
        </p:txBody>
      </p:sp>
      <p:sp>
        <p:nvSpPr>
          <p:cNvPr id="15" name="TextBox 14"/>
          <p:cNvSpPr txBox="1"/>
          <p:nvPr/>
        </p:nvSpPr>
        <p:spPr>
          <a:xfrm>
            <a:off x="125496" y="5127854"/>
            <a:ext cx="2718312" cy="116955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Phase I</a:t>
            </a:r>
          </a:p>
          <a:p>
            <a:pPr marL="179388" indent="-179388">
              <a:buFont typeface="Arial" panose="020B0604020202020204" pitchFamily="34" charset="0"/>
              <a:buChar char="•"/>
            </a:pPr>
            <a:r>
              <a:rPr lang="en-GB" sz="1400" dirty="0">
                <a:latin typeface="Arial" panose="020B0604020202020204" pitchFamily="34" charset="0"/>
                <a:cs typeface="Arial" panose="020B0604020202020204" pitchFamily="34" charset="0"/>
              </a:rPr>
              <a:t>E format rates 2018-2021</a:t>
            </a:r>
          </a:p>
          <a:p>
            <a:pPr marL="179388" indent="-179388">
              <a:buFont typeface="Arial" panose="020B0604020202020204" pitchFamily="34" charset="0"/>
              <a:buChar char="•"/>
            </a:pPr>
            <a:r>
              <a:rPr lang="en-GB" sz="1400" dirty="0">
                <a:latin typeface="Arial" panose="020B0604020202020204" pitchFamily="34" charset="0"/>
                <a:cs typeface="Arial" panose="020B0604020202020204" pitchFamily="34" charset="0"/>
              </a:rPr>
              <a:t>Group III &gt; target system</a:t>
            </a:r>
          </a:p>
          <a:p>
            <a:pPr marL="179388" indent="-179388">
              <a:buFont typeface="Arial" panose="020B0604020202020204" pitchFamily="34" charset="0"/>
              <a:buChar char="•"/>
            </a:pPr>
            <a:r>
              <a:rPr lang="en-GB" sz="1400" dirty="0">
                <a:latin typeface="Arial" panose="020B0604020202020204" pitchFamily="34" charset="0"/>
                <a:cs typeface="Arial" panose="020B0604020202020204" pitchFamily="34" charset="0"/>
              </a:rPr>
              <a:t>Mandate IRP (Integrated Remuneration Plan)</a:t>
            </a:r>
            <a:endParaRPr lang="en-US" sz="1400" dirty="0">
              <a:latin typeface="Arial" panose="020B0604020202020204" pitchFamily="34" charset="0"/>
              <a:cs typeface="Arial" panose="020B0604020202020204" pitchFamily="34" charset="0"/>
            </a:endParaRPr>
          </a:p>
        </p:txBody>
      </p:sp>
      <p:sp>
        <p:nvSpPr>
          <p:cNvPr id="16" name="TextBox 15"/>
          <p:cNvSpPr txBox="1"/>
          <p:nvPr/>
        </p:nvSpPr>
        <p:spPr>
          <a:xfrm>
            <a:off x="2555776" y="5140349"/>
            <a:ext cx="3456384" cy="95410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Phase II</a:t>
            </a:r>
          </a:p>
          <a:p>
            <a:pPr marL="179388" indent="-179388">
              <a:buFont typeface="Arial" panose="020B0604020202020204" pitchFamily="34" charset="0"/>
              <a:buChar char="•"/>
            </a:pPr>
            <a:r>
              <a:rPr lang="en-GB" sz="1400" dirty="0">
                <a:latin typeface="Arial" panose="020B0604020202020204" pitchFamily="34" charset="0"/>
                <a:cs typeface="Arial" panose="020B0604020202020204" pitchFamily="34" charset="0"/>
              </a:rPr>
              <a:t>EC adopted IRP (resolution C 6/2018)</a:t>
            </a:r>
          </a:p>
          <a:p>
            <a:pPr marL="179388" indent="-179388">
              <a:buFont typeface="Arial" panose="020B0604020202020204" pitchFamily="34" charset="0"/>
              <a:buChar char="•"/>
            </a:pPr>
            <a:r>
              <a:rPr lang="en-GB" sz="1400" dirty="0">
                <a:latin typeface="Arial" panose="020B0604020202020204" pitchFamily="34" charset="0"/>
                <a:cs typeface="Arial" panose="020B0604020202020204" pitchFamily="34" charset="0"/>
              </a:rPr>
              <a:t>Roadmap to develop Integrated Remuneration System (IRS) by 2020</a:t>
            </a:r>
            <a:endParaRPr lang="en-US" sz="1400" dirty="0">
              <a:latin typeface="Arial" panose="020B0604020202020204" pitchFamily="34" charset="0"/>
              <a:cs typeface="Arial" panose="020B0604020202020204" pitchFamily="34" charset="0"/>
            </a:endParaRPr>
          </a:p>
        </p:txBody>
      </p:sp>
      <p:sp>
        <p:nvSpPr>
          <p:cNvPr id="17" name="TextBox 16"/>
          <p:cNvSpPr txBox="1"/>
          <p:nvPr/>
        </p:nvSpPr>
        <p:spPr>
          <a:xfrm>
            <a:off x="6300192" y="5140349"/>
            <a:ext cx="2880321" cy="116955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Phase III</a:t>
            </a:r>
          </a:p>
          <a:p>
            <a:pPr marL="179388" indent="-179388">
              <a:buFont typeface="Arial" panose="020B0604020202020204" pitchFamily="34" charset="0"/>
              <a:buChar char="•"/>
            </a:pPr>
            <a:r>
              <a:rPr lang="en-GB" sz="1400" dirty="0">
                <a:latin typeface="Arial" panose="020B0604020202020204" pitchFamily="34" charset="0"/>
                <a:cs typeface="Arial" panose="020B0604020202020204" pitchFamily="34" charset="0"/>
              </a:rPr>
              <a:t>Proposals for rates 2022 – 2025 </a:t>
            </a:r>
            <a:endParaRPr lang="en-US" sz="1400" dirty="0">
              <a:latin typeface="Arial" panose="020B0604020202020204" pitchFamily="34" charset="0"/>
              <a:cs typeface="Arial" panose="020B0604020202020204" pitchFamily="34" charset="0"/>
            </a:endParaRPr>
          </a:p>
          <a:p>
            <a:pPr marL="179388" indent="-179388">
              <a:buFont typeface="Arial" panose="020B0604020202020204" pitchFamily="34" charset="0"/>
              <a:buChar char="•"/>
            </a:pPr>
            <a:r>
              <a:rPr lang="en-GB" sz="1400" dirty="0">
                <a:latin typeface="Arial" panose="020B0604020202020204" pitchFamily="34" charset="0"/>
                <a:cs typeface="Arial" panose="020B0604020202020204" pitchFamily="34" charset="0"/>
              </a:rPr>
              <a:t>Proposals for IRS (Integrated Remuneration System) </a:t>
            </a:r>
          </a:p>
        </p:txBody>
      </p:sp>
      <p:sp>
        <p:nvSpPr>
          <p:cNvPr id="18" name="Oval 17"/>
          <p:cNvSpPr/>
          <p:nvPr/>
        </p:nvSpPr>
        <p:spPr>
          <a:xfrm>
            <a:off x="5616136" y="4803838"/>
            <a:ext cx="180000" cy="180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14845" y="3140968"/>
            <a:ext cx="2789203" cy="791737"/>
          </a:xfrm>
          <a:prstGeom prst="rect">
            <a:avLst/>
          </a:prstGeom>
          <a:noFill/>
          <a:ln w="15875">
            <a:solidFill>
              <a:schemeClr val="tx2">
                <a:lumMod val="75000"/>
              </a:schemeClr>
            </a:solidFill>
          </a:ln>
        </p:spPr>
        <p:txBody>
          <a:bodyPr wrap="square" tIns="72000" bIns="72000" rtlCol="0">
            <a:spAutoFit/>
          </a:bodyPr>
          <a:lstStyle/>
          <a:p>
            <a:r>
              <a:rPr lang="en-GB" sz="1400" dirty="0">
                <a:latin typeface="Arial" panose="020B0604020202020204" pitchFamily="34" charset="0"/>
                <a:cs typeface="Arial" panose="020B0604020202020204" pitchFamily="34" charset="0"/>
              </a:rPr>
              <a:t>Review E format rates before 2020 Congress (Third Extraordinary Congress)</a:t>
            </a:r>
            <a:endParaRPr lang="en-US" sz="1400" dirty="0">
              <a:latin typeface="Arial" panose="020B0604020202020204" pitchFamily="34" charset="0"/>
              <a:cs typeface="Arial" panose="020B0604020202020204" pitchFamily="34" charset="0"/>
            </a:endParaRPr>
          </a:p>
        </p:txBody>
      </p:sp>
      <p:cxnSp>
        <p:nvCxnSpPr>
          <p:cNvPr id="21" name="Curved Connector 20"/>
          <p:cNvCxnSpPr>
            <a:stCxn id="19" idx="3"/>
            <a:endCxn id="18" idx="0"/>
          </p:cNvCxnSpPr>
          <p:nvPr/>
        </p:nvCxnSpPr>
        <p:spPr>
          <a:xfrm>
            <a:off x="5004048" y="3536837"/>
            <a:ext cx="702088" cy="1267001"/>
          </a:xfrm>
          <a:prstGeom prst="curvedConnector2">
            <a:avLst/>
          </a:prstGeom>
          <a:ln w="15875">
            <a:solidFill>
              <a:schemeClr val="tx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8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52400" y="2204864"/>
            <a:ext cx="8884096" cy="4570069"/>
          </a:xfrm>
          <a:prstGeom prst="rect">
            <a:avLst/>
          </a:prstGeom>
          <a:solidFill>
            <a:schemeClr val="bg1"/>
          </a:solidFill>
        </p:spPr>
        <p:txBody>
          <a:bodyPr>
            <a:noAutofit/>
          </a:bodyPr>
          <a:lstStyle>
            <a:lvl1pPr marL="0" indent="0" algn="l" defTabSz="914400" rtl="0" eaLnBrk="1" latinLnBrk="0" hangingPunct="1">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1pPr>
            <a:lvl2pPr marL="360363"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278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4238" indent="-2154238">
              <a:spcBef>
                <a:spcPts val="1200"/>
              </a:spcBef>
              <a:defRPr/>
            </a:pPr>
            <a:r>
              <a:rPr lang="en-US" b="1" dirty="0">
                <a:solidFill>
                  <a:srgbClr val="000000"/>
                </a:solidFill>
              </a:rPr>
              <a:t>Jan/ Feb 2020	</a:t>
            </a:r>
            <a:r>
              <a:rPr lang="en-US" dirty="0">
                <a:solidFill>
                  <a:srgbClr val="000000"/>
                </a:solidFill>
              </a:rPr>
              <a:t>Regional round tables on remuneration to collect feedback      </a:t>
            </a:r>
          </a:p>
          <a:p>
            <a:pPr marL="2154238" indent="-2154238">
              <a:spcBef>
                <a:spcPts val="1200"/>
              </a:spcBef>
              <a:defRPr/>
            </a:pPr>
            <a:r>
              <a:rPr lang="en-GB" b="1" dirty="0">
                <a:solidFill>
                  <a:srgbClr val="000000"/>
                </a:solidFill>
              </a:rPr>
              <a:t>14 Feb 2020</a:t>
            </a:r>
            <a:r>
              <a:rPr lang="en-GB" dirty="0">
                <a:solidFill>
                  <a:srgbClr val="000000"/>
                </a:solidFill>
              </a:rPr>
              <a:t>	World Round Table on Remuneration to fine-tune IRS proposals</a:t>
            </a:r>
          </a:p>
          <a:p>
            <a:pPr marL="2154238" indent="-2154238">
              <a:spcBef>
                <a:spcPts val="1200"/>
              </a:spcBef>
              <a:defRPr/>
            </a:pPr>
            <a:r>
              <a:rPr lang="en-GB" b="1" dirty="0">
                <a:solidFill>
                  <a:srgbClr val="000000"/>
                </a:solidFill>
              </a:rPr>
              <a:t>Feb 2020</a:t>
            </a:r>
            <a:r>
              <a:rPr lang="en-GB" dirty="0">
                <a:solidFill>
                  <a:srgbClr val="000000"/>
                </a:solidFill>
              </a:rPr>
              <a:t>	POC/ CA S7: endorsement of IRS proposals and forwarding to Congress</a:t>
            </a:r>
            <a:endParaRPr lang="en-US" dirty="0">
              <a:solidFill>
                <a:srgbClr val="000000"/>
              </a:solidFill>
            </a:endParaRPr>
          </a:p>
          <a:p>
            <a:pPr marL="2154238" lvl="0" indent="-2154238">
              <a:spcBef>
                <a:spcPts val="1200"/>
              </a:spcBef>
              <a:defRPr/>
            </a:pPr>
            <a:r>
              <a:rPr lang="fr-CH" b="1" dirty="0">
                <a:solidFill>
                  <a:srgbClr val="000000"/>
                </a:solidFill>
              </a:rPr>
              <a:t>10 </a:t>
            </a:r>
            <a:r>
              <a:rPr lang="fr-CH" b="1" dirty="0" err="1">
                <a:solidFill>
                  <a:srgbClr val="000000"/>
                </a:solidFill>
              </a:rPr>
              <a:t>Feb</a:t>
            </a:r>
            <a:r>
              <a:rPr kumimoji="0" lang="fr-CH" sz="1600" b="1" i="0" strike="noStrike" kern="1200" cap="none" spc="0" normalizeH="0" baseline="0" noProof="0" dirty="0">
                <a:ln>
                  <a:noFill/>
                </a:ln>
                <a:solidFill>
                  <a:srgbClr val="000000"/>
                </a:solidFill>
                <a:effectLst/>
                <a:uLnTx/>
                <a:uFillTx/>
              </a:rPr>
              <a:t> 2020</a:t>
            </a:r>
            <a:r>
              <a:rPr kumimoji="0" lang="fr-CH" sz="1600" i="0" strike="noStrike" kern="1200" cap="none" spc="0" normalizeH="0" baseline="0" noProof="0" dirty="0">
                <a:ln>
                  <a:noFill/>
                </a:ln>
                <a:solidFill>
                  <a:srgbClr val="000000"/>
                </a:solidFill>
                <a:effectLst/>
                <a:uLnTx/>
                <a:uFillTx/>
              </a:rPr>
              <a:t>	</a:t>
            </a:r>
            <a:r>
              <a:rPr lang="en-GB" noProof="0" dirty="0">
                <a:solidFill>
                  <a:srgbClr val="000000"/>
                </a:solidFill>
              </a:rPr>
              <a:t>Country proposals to amend the Convention will be accepted</a:t>
            </a:r>
            <a:endParaRPr lang="en-GB" dirty="0">
              <a:solidFill>
                <a:srgbClr val="000000"/>
              </a:solidFill>
            </a:endParaRPr>
          </a:p>
          <a:p>
            <a:pPr marL="2154238" lvl="0" indent="-2154238">
              <a:spcBef>
                <a:spcPts val="1200"/>
              </a:spcBef>
              <a:defRPr/>
            </a:pPr>
            <a:r>
              <a:rPr lang="en-GB" b="1" dirty="0">
                <a:solidFill>
                  <a:srgbClr val="000000"/>
                </a:solidFill>
              </a:rPr>
              <a:t>10 April 2020	</a:t>
            </a:r>
            <a:r>
              <a:rPr lang="en-GB" dirty="0">
                <a:solidFill>
                  <a:srgbClr val="000000"/>
                </a:solidFill>
              </a:rPr>
              <a:t>Country proposals to amend the Convention require support of at least 2 additional member countries</a:t>
            </a:r>
            <a:endParaRPr lang="en-GB" b="1" dirty="0">
              <a:solidFill>
                <a:srgbClr val="000000"/>
              </a:solidFill>
            </a:endParaRPr>
          </a:p>
          <a:p>
            <a:pPr marL="2154238" indent="-2154238">
              <a:spcBef>
                <a:spcPts val="1200"/>
              </a:spcBef>
              <a:defRPr/>
            </a:pPr>
            <a:r>
              <a:rPr lang="en-GB" b="1" dirty="0">
                <a:solidFill>
                  <a:srgbClr val="000000"/>
                </a:solidFill>
              </a:rPr>
              <a:t>10 June 2020	</a:t>
            </a:r>
            <a:r>
              <a:rPr lang="en-GB" dirty="0">
                <a:solidFill>
                  <a:srgbClr val="000000"/>
                </a:solidFill>
              </a:rPr>
              <a:t>Country proposals to amend the Convention require support of at least 8 additional member countries </a:t>
            </a:r>
            <a:endParaRPr lang="en-GB" b="1" dirty="0">
              <a:solidFill>
                <a:srgbClr val="000000"/>
              </a:solidFill>
            </a:endParaRPr>
          </a:p>
          <a:p>
            <a:pPr marL="2154238" lvl="0" indent="-2154238">
              <a:spcBef>
                <a:spcPts val="1200"/>
              </a:spcBef>
              <a:defRPr/>
            </a:pPr>
            <a:r>
              <a:rPr lang="en-GB" b="1" dirty="0">
                <a:solidFill>
                  <a:srgbClr val="000000"/>
                </a:solidFill>
              </a:rPr>
              <a:t>10-28 Aug 2020</a:t>
            </a:r>
            <a:r>
              <a:rPr lang="en-GB" dirty="0">
                <a:solidFill>
                  <a:srgbClr val="000000"/>
                </a:solidFill>
              </a:rPr>
              <a:t>	27</a:t>
            </a:r>
            <a:r>
              <a:rPr lang="en-GB" baseline="30000" dirty="0">
                <a:solidFill>
                  <a:srgbClr val="000000"/>
                </a:solidFill>
              </a:rPr>
              <a:t>th</a:t>
            </a:r>
            <a:r>
              <a:rPr lang="en-GB" dirty="0">
                <a:solidFill>
                  <a:srgbClr val="000000"/>
                </a:solidFill>
              </a:rPr>
              <a:t> Congress in Abidjan deciding on IRS proposals</a:t>
            </a:r>
          </a:p>
          <a:p>
            <a:pPr marL="2154238" lvl="0" indent="-2154238">
              <a:spcBef>
                <a:spcPts val="1200"/>
              </a:spcBef>
              <a:defRPr/>
            </a:pPr>
            <a:r>
              <a:rPr kumimoji="0" lang="en-GB" sz="1600" b="1" i="0" strike="noStrike" kern="1200" cap="none" spc="0" normalizeH="0" baseline="0" dirty="0">
                <a:ln>
                  <a:noFill/>
                </a:ln>
                <a:solidFill>
                  <a:srgbClr val="000000"/>
                </a:solidFill>
                <a:effectLst/>
                <a:uLnTx/>
                <a:uFillTx/>
              </a:rPr>
              <a:t>Jan 2021</a:t>
            </a:r>
            <a:r>
              <a:rPr kumimoji="0" lang="en-GB" sz="1600" i="0" strike="noStrike" kern="1200" cap="none" spc="0" normalizeH="0" baseline="0" dirty="0">
                <a:ln>
                  <a:noFill/>
                </a:ln>
                <a:solidFill>
                  <a:srgbClr val="000000"/>
                </a:solidFill>
                <a:effectLst/>
                <a:uLnTx/>
                <a:uFillTx/>
              </a:rPr>
              <a:t>	Start</a:t>
            </a:r>
            <a:r>
              <a:rPr kumimoji="0" lang="en-GB" sz="1600" i="0" strike="noStrike" kern="1200" cap="none" spc="0" normalizeH="0" dirty="0">
                <a:ln>
                  <a:noFill/>
                </a:ln>
                <a:solidFill>
                  <a:srgbClr val="000000"/>
                </a:solidFill>
                <a:effectLst/>
                <a:uLnTx/>
                <a:uFillTx/>
              </a:rPr>
              <a:t> Abidjan Congress work cycle </a:t>
            </a:r>
          </a:p>
          <a:p>
            <a:pPr marL="2154238" lvl="0" indent="-2154238">
              <a:spcBef>
                <a:spcPts val="1200"/>
              </a:spcBef>
              <a:defRPr/>
            </a:pPr>
            <a:r>
              <a:rPr kumimoji="0" lang="en-GB" sz="1600" b="1" i="0" strike="noStrike" kern="1200" cap="none" spc="0" normalizeH="0" baseline="0" dirty="0">
                <a:ln>
                  <a:noFill/>
                </a:ln>
                <a:solidFill>
                  <a:srgbClr val="000000"/>
                </a:solidFill>
                <a:effectLst/>
                <a:uLnTx/>
                <a:uFillTx/>
              </a:rPr>
              <a:t>Jan 2022</a:t>
            </a:r>
            <a:r>
              <a:rPr kumimoji="0" lang="en-GB" sz="1600" i="0" strike="noStrike" kern="1200" cap="none" spc="0" normalizeH="0" baseline="0" dirty="0">
                <a:ln>
                  <a:noFill/>
                </a:ln>
                <a:solidFill>
                  <a:srgbClr val="000000"/>
                </a:solidFill>
                <a:effectLst/>
                <a:uLnTx/>
                <a:uFillTx/>
              </a:rPr>
              <a:t>	Implementation of</a:t>
            </a:r>
            <a:r>
              <a:rPr lang="en-GB" dirty="0">
                <a:solidFill>
                  <a:srgbClr val="000000"/>
                </a:solidFill>
              </a:rPr>
              <a:t> amendments to the Acts related to IRS</a:t>
            </a:r>
            <a:endParaRPr kumimoji="0" lang="en-US" sz="1600" i="0" strike="noStrike" kern="1200" cap="none" spc="0" normalizeH="0" baseline="0" dirty="0">
              <a:ln>
                <a:noFill/>
              </a:ln>
              <a:solidFill>
                <a:srgbClr val="000000"/>
              </a:solidFill>
              <a:effectLst/>
              <a:uLnTx/>
              <a:uFillTx/>
            </a:endParaRPr>
          </a:p>
        </p:txBody>
      </p:sp>
      <p:sp>
        <p:nvSpPr>
          <p:cNvPr id="7" name="Rectangle 6"/>
          <p:cNvSpPr/>
          <p:nvPr/>
        </p:nvSpPr>
        <p:spPr>
          <a:xfrm>
            <a:off x="152400" y="1600200"/>
            <a:ext cx="8382000" cy="369332"/>
          </a:xfrm>
          <a:prstGeom prst="rect">
            <a:avLst/>
          </a:prstGeom>
        </p:spPr>
        <p:txBody>
          <a:bodyPr wrap="square">
            <a:spAutoFit/>
          </a:bodyPr>
          <a:lstStyle/>
          <a:p>
            <a:pPr marL="0" marR="0" lvl="0" indent="0" algn="l" defTabSz="741363" rtl="0" eaLnBrk="1" fontAlgn="auto" latinLnBrk="0" hangingPunct="1">
              <a:lnSpc>
                <a:spcPct val="100000"/>
              </a:lnSpc>
              <a:spcBef>
                <a:spcPts val="0"/>
              </a:spcBef>
              <a:spcAft>
                <a:spcPts val="0"/>
              </a:spcAft>
              <a:buClrTx/>
              <a:buSzTx/>
              <a:buFontTx/>
              <a:buNone/>
              <a:tabLst>
                <a:tab pos="690563" algn="l"/>
              </a:tabLst>
              <a:defRPr/>
            </a:pPr>
            <a:r>
              <a:rPr lang="en-GB" b="1" dirty="0">
                <a:solidFill>
                  <a:srgbClr val="1F497D"/>
                </a:solidFill>
                <a:latin typeface="Verdana" pitchFamily="34" charset="0"/>
                <a:ea typeface="Verdana" pitchFamily="34" charset="0"/>
                <a:cs typeface="Verdana" pitchFamily="34" charset="0"/>
              </a:rPr>
              <a:t>T</a:t>
            </a:r>
            <a:r>
              <a:rPr lang="en-GB" b="1" noProof="0" dirty="0" err="1">
                <a:solidFill>
                  <a:srgbClr val="1F497D"/>
                </a:solidFill>
                <a:latin typeface="Verdana" pitchFamily="34" charset="0"/>
                <a:ea typeface="Verdana" pitchFamily="34" charset="0"/>
                <a:cs typeface="Verdana" pitchFamily="34" charset="0"/>
              </a:rPr>
              <a:t>imeline</a:t>
            </a:r>
            <a:endParaRPr kumimoji="0" lang="en-US" sz="1800" b="1" i="0" u="none" strike="noStrike" kern="1200" cap="none" spc="0" normalizeH="0" baseline="0" noProof="0" dirty="0">
              <a:ln>
                <a:noFill/>
              </a:ln>
              <a:solidFill>
                <a:srgbClr val="1F497D"/>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9490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68" y="5121498"/>
            <a:ext cx="74160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lvl="0" algn="ctr">
              <a:defRPr/>
            </a:pPr>
            <a:r>
              <a:rPr lang="fr-CH" sz="2000" dirty="0" err="1">
                <a:solidFill>
                  <a:prstClr val="white"/>
                </a:solidFill>
                <a:latin typeface="Verdana" panose="020B0604030504040204" pitchFamily="34" charset="0"/>
                <a:ea typeface="Verdana" panose="020B0604030504040204" pitchFamily="34" charset="0"/>
                <a:cs typeface="Verdana" panose="020B0604030504040204" pitchFamily="34" charset="0"/>
              </a:rPr>
              <a:t>Presentation</a:t>
            </a:r>
            <a:r>
              <a:rPr lang="fr-CH" sz="2000" dirty="0">
                <a:solidFill>
                  <a:prstClr val="white"/>
                </a:solidFill>
                <a:latin typeface="Verdana" panose="020B0604030504040204" pitchFamily="34" charset="0"/>
                <a:ea typeface="Verdana" panose="020B0604030504040204" pitchFamily="34" charset="0"/>
                <a:cs typeface="Verdana" panose="020B0604030504040204" pitchFamily="34" charset="0"/>
              </a:rPr>
              <a:t> by the International Bureau</a:t>
            </a:r>
            <a:endParaRPr lang="fr-CH"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pitchFamily="34" charset="0"/>
              <a:ea typeface="+mn-ea"/>
              <a:cs typeface="+mn-cs"/>
            </a:endParaRPr>
          </a:p>
        </p:txBody>
      </p:sp>
      <p:sp>
        <p:nvSpPr>
          <p:cNvPr id="7" name="Titre 1"/>
          <p:cNvSpPr>
            <a:spLocks noGrp="1"/>
          </p:cNvSpPr>
          <p:nvPr>
            <p:ph type="ctrTitle"/>
          </p:nvPr>
        </p:nvSpPr>
        <p:spPr>
          <a:xfrm>
            <a:off x="468368" y="2514600"/>
            <a:ext cx="8295456" cy="1439863"/>
          </a:xfrm>
        </p:spPr>
        <p:txBody>
          <a:bodyPr anchor="t" anchorCtr="0">
            <a:normAutofit/>
          </a:bodyPr>
          <a:lstStyle>
            <a:lvl1pPr marL="0" indent="0" algn="l">
              <a:defRPr sz="3000" b="1">
                <a:solidFill>
                  <a:schemeClr val="bg1"/>
                </a:solidFill>
                <a:latin typeface="Verdana" pitchFamily="34" charset="0"/>
                <a:ea typeface="Verdana" pitchFamily="34" charset="0"/>
                <a:cs typeface="Verdana" pitchFamily="34" charset="0"/>
              </a:defRPr>
            </a:lvl1pPr>
          </a:lstStyle>
          <a:p>
            <a:pPr algn="just"/>
            <a:r>
              <a:rPr lang="en-US" dirty="0">
                <a:solidFill>
                  <a:prstClr val="white"/>
                </a:solidFill>
              </a:rPr>
              <a:t>3.	Integrated Product Plan for 2021</a:t>
            </a:r>
            <a:br>
              <a:rPr lang="en-US" dirty="0">
                <a:solidFill>
                  <a:prstClr val="white"/>
                </a:solidFill>
              </a:rPr>
            </a:br>
            <a:r>
              <a:rPr lang="en-US" dirty="0">
                <a:solidFill>
                  <a:prstClr val="white"/>
                </a:solidFill>
              </a:rPr>
              <a:t>       to 2024</a:t>
            </a:r>
            <a:endParaRPr lang="en-GB" noProof="0" dirty="0"/>
          </a:p>
        </p:txBody>
      </p:sp>
    </p:spTree>
    <p:extLst>
      <p:ext uri="{BB962C8B-B14F-4D97-AF65-F5344CB8AC3E}">
        <p14:creationId xmlns:p14="http://schemas.microsoft.com/office/powerpoint/2010/main" val="154285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649577"/>
            <a:ext cx="8424936" cy="4731751"/>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300"/>
              </a:spcBef>
              <a:spcAft>
                <a:spcPts val="1200"/>
              </a:spcAft>
              <a:buFont typeface="+mj-lt"/>
              <a:buAutoNum type="arabicPeriod"/>
            </a:pPr>
            <a:r>
              <a:rPr lang="en-CA" sz="1800" dirty="0">
                <a:solidFill>
                  <a:srgbClr val="002060"/>
                </a:solidFill>
              </a:rPr>
              <a:t>Introduction</a:t>
            </a:r>
          </a:p>
          <a:p>
            <a:pPr marL="342900" lvl="0" indent="-342900">
              <a:spcBef>
                <a:spcPts val="300"/>
              </a:spcBef>
              <a:spcAft>
                <a:spcPts val="1200"/>
              </a:spcAft>
              <a:buFont typeface="+mj-lt"/>
              <a:buAutoNum type="arabicPeriod"/>
            </a:pPr>
            <a:r>
              <a:rPr lang="en-CA" sz="1800" dirty="0">
                <a:solidFill>
                  <a:srgbClr val="002060"/>
                </a:solidFill>
              </a:rPr>
              <a:t>Why do we need the Integrated Product Plan (IPP)?</a:t>
            </a:r>
          </a:p>
          <a:p>
            <a:pPr marL="342900" lvl="0" indent="-342900">
              <a:spcBef>
                <a:spcPts val="300"/>
              </a:spcBef>
              <a:spcAft>
                <a:spcPts val="1200"/>
              </a:spcAft>
              <a:buFont typeface="+mj-lt"/>
              <a:buAutoNum type="arabicPeriod"/>
            </a:pPr>
            <a:r>
              <a:rPr lang="en-CA" sz="1800" dirty="0">
                <a:solidFill>
                  <a:srgbClr val="002060"/>
                </a:solidFill>
              </a:rPr>
              <a:t>What is the aim of the IPP?</a:t>
            </a:r>
          </a:p>
          <a:p>
            <a:pPr marL="342900" lvl="0" indent="-342900">
              <a:spcBef>
                <a:spcPts val="300"/>
              </a:spcBef>
              <a:spcAft>
                <a:spcPts val="1200"/>
              </a:spcAft>
              <a:buFont typeface="+mj-lt"/>
              <a:buAutoNum type="arabicPeriod"/>
            </a:pPr>
            <a:r>
              <a:rPr lang="en-CA" sz="1800" dirty="0">
                <a:solidFill>
                  <a:srgbClr val="002060"/>
                </a:solidFill>
              </a:rPr>
              <a:t>Structure of the draft IPP for 2021 to 2024</a:t>
            </a:r>
          </a:p>
          <a:p>
            <a:pPr marL="342900" lvl="0" indent="-342900">
              <a:spcBef>
                <a:spcPts val="300"/>
              </a:spcBef>
              <a:spcAft>
                <a:spcPts val="1200"/>
              </a:spcAft>
              <a:buFont typeface="+mj-lt"/>
              <a:buAutoNum type="arabicPeriod"/>
            </a:pPr>
            <a:r>
              <a:rPr lang="en-CA" sz="1800" dirty="0">
                <a:solidFill>
                  <a:srgbClr val="002060"/>
                </a:solidFill>
              </a:rPr>
              <a:t>Market trends </a:t>
            </a:r>
          </a:p>
          <a:p>
            <a:pPr marL="342900" lvl="0" indent="-342900">
              <a:spcBef>
                <a:spcPts val="300"/>
              </a:spcBef>
              <a:spcAft>
                <a:spcPts val="1200"/>
              </a:spcAft>
              <a:buFont typeface="+mj-lt"/>
              <a:buAutoNum type="arabicPeriod"/>
            </a:pPr>
            <a:r>
              <a:rPr lang="en-CA" sz="1800" dirty="0">
                <a:solidFill>
                  <a:srgbClr val="002060"/>
                </a:solidFill>
              </a:rPr>
              <a:t>IPP recommendations – derived from Market Trends, IPP survey and EAD requirements</a:t>
            </a:r>
          </a:p>
          <a:p>
            <a:pPr marL="342900" lvl="0" indent="-342900">
              <a:spcBef>
                <a:spcPts val="300"/>
              </a:spcBef>
              <a:spcAft>
                <a:spcPts val="1200"/>
              </a:spcAft>
              <a:buFont typeface="+mj-lt"/>
              <a:buAutoNum type="arabicPeriod"/>
            </a:pPr>
            <a:r>
              <a:rPr lang="en-CA" sz="1800" dirty="0">
                <a:solidFill>
                  <a:srgbClr val="002060"/>
                </a:solidFill>
              </a:rPr>
              <a:t>IPP proposal of a general nature </a:t>
            </a:r>
          </a:p>
          <a:p>
            <a:pPr marL="342900" lvl="0" indent="-342900">
              <a:spcBef>
                <a:spcPts val="300"/>
              </a:spcBef>
              <a:spcAft>
                <a:spcPts val="1200"/>
              </a:spcAft>
              <a:buFont typeface="+mj-lt"/>
              <a:buAutoNum type="arabicPeriod"/>
            </a:pPr>
            <a:r>
              <a:rPr lang="en-CA" sz="1800" dirty="0">
                <a:solidFill>
                  <a:srgbClr val="002060"/>
                </a:solidFill>
              </a:rPr>
              <a:t>IPP related proposals to amend the Convention</a:t>
            </a:r>
          </a:p>
          <a:p>
            <a:pPr marL="342900" lvl="0" indent="-342900">
              <a:spcBef>
                <a:spcPts val="300"/>
              </a:spcBef>
              <a:spcAft>
                <a:spcPts val="1200"/>
              </a:spcAft>
              <a:buFont typeface="+mj-lt"/>
              <a:buAutoNum type="arabicPeriod"/>
            </a:pPr>
            <a:r>
              <a:rPr lang="en-CA" sz="1800" dirty="0">
                <a:solidFill>
                  <a:srgbClr val="002060"/>
                </a:solidFill>
              </a:rPr>
              <a:t>Draft IPP for 2021 to 2024 – Next steps</a:t>
            </a:r>
          </a:p>
          <a:p>
            <a:pPr marL="457200" lvl="0" indent="-457200">
              <a:spcBef>
                <a:spcPts val="300"/>
              </a:spcBef>
              <a:buFontTx/>
              <a:buAutoNum type="arabicPeriod"/>
            </a:pPr>
            <a:endParaRPr lang="en-CA" sz="2000" b="1" dirty="0">
              <a:solidFill>
                <a:prstClr val="black"/>
              </a:solidFill>
              <a:latin typeface="Calibri"/>
              <a:cs typeface="Arial" panose="020B0604020202020204" pitchFamily="34" charset="0"/>
            </a:endParaRPr>
          </a:p>
        </p:txBody>
      </p:sp>
      <p:sp>
        <p:nvSpPr>
          <p:cNvPr id="5" name="Titre 1"/>
          <p:cNvSpPr>
            <a:spLocks noGrp="1"/>
          </p:cNvSpPr>
          <p:nvPr>
            <p:ph type="title"/>
          </p:nvPr>
        </p:nvSpPr>
        <p:spPr>
          <a:xfrm>
            <a:off x="4428877" y="332656"/>
            <a:ext cx="4319587" cy="647700"/>
          </a:xfrm>
        </p:spPr>
        <p:txBody>
          <a:bodyPr lIns="0" tIns="0" rIns="0" bIns="0" anchor="t" anchorCtr="0">
            <a:normAutofit/>
          </a:bodyPr>
          <a:lstStyle>
            <a:lvl1pPr>
              <a:defRPr>
                <a:solidFill>
                  <a:schemeClr val="bg1"/>
                </a:solidFill>
              </a:defRPr>
            </a:lvl1pPr>
          </a:lstStyle>
          <a:p>
            <a:r>
              <a:rPr lang="en-GB" sz="2800" noProof="0" dirty="0"/>
              <a:t>Contents</a:t>
            </a:r>
          </a:p>
        </p:txBody>
      </p:sp>
    </p:spTree>
    <p:extLst>
      <p:ext uri="{BB962C8B-B14F-4D97-AF65-F5344CB8AC3E}">
        <p14:creationId xmlns:p14="http://schemas.microsoft.com/office/powerpoint/2010/main" val="243152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649577"/>
            <a:ext cx="8424936" cy="4731751"/>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rgbClr val="0070C0"/>
              </a:buClr>
              <a:buFont typeface="Arial" panose="020B0604020202020204" pitchFamily="34" charset="0"/>
              <a:buChar char="•"/>
            </a:pPr>
            <a:r>
              <a:rPr lang="en-US" sz="1800" dirty="0">
                <a:solidFill>
                  <a:srgbClr val="002060"/>
                </a:solidFill>
              </a:rPr>
              <a:t>In resolution C 15/2016, the 26</a:t>
            </a:r>
            <a:r>
              <a:rPr lang="en-US" sz="1800" baseline="30000" dirty="0">
                <a:solidFill>
                  <a:srgbClr val="002060"/>
                </a:solidFill>
              </a:rPr>
              <a:t>th</a:t>
            </a:r>
            <a:r>
              <a:rPr lang="en-US" sz="1800" dirty="0">
                <a:solidFill>
                  <a:srgbClr val="002060"/>
                </a:solidFill>
              </a:rPr>
              <a:t> Congress instructed the Postal Operations Council (POC) to:</a:t>
            </a:r>
          </a:p>
          <a:p>
            <a:pPr marL="285750" indent="-285750" algn="just">
              <a:buClr>
                <a:srgbClr val="0070C0"/>
              </a:buClr>
              <a:buFont typeface="Arial" panose="020B0604020202020204" pitchFamily="34" charset="0"/>
              <a:buChar char="•"/>
            </a:pPr>
            <a:endParaRPr lang="en-US" sz="1800" dirty="0">
              <a:solidFill>
                <a:srgbClr val="002060"/>
              </a:solidFill>
            </a:endParaRPr>
          </a:p>
          <a:p>
            <a:pPr marL="742950" lvl="1" indent="-285750" algn="just">
              <a:buClr>
                <a:srgbClr val="0070C0"/>
              </a:buClr>
              <a:buFont typeface="Wingdings" panose="05000000000000000000" pitchFamily="2" charset="2"/>
              <a:buChar char="Ø"/>
            </a:pPr>
            <a:r>
              <a:rPr lang="en-US" sz="1800" dirty="0">
                <a:solidFill>
                  <a:srgbClr val="002060"/>
                </a:solidFill>
              </a:rPr>
              <a:t>ensure that the UPU keeps pace with change by modernizing letter post, parcel post and EMS using an integrated approach (both to product development and to remuneration systems), and ensuring speedier decision making in response to market needs</a:t>
            </a:r>
          </a:p>
          <a:p>
            <a:pPr marL="742950" lvl="1" indent="-285750" algn="just">
              <a:buClr>
                <a:srgbClr val="0070C0"/>
              </a:buClr>
              <a:buFont typeface="Wingdings" panose="05000000000000000000" pitchFamily="2" charset="2"/>
              <a:buChar char="Ø"/>
            </a:pPr>
            <a:r>
              <a:rPr lang="en-US" sz="1800" dirty="0">
                <a:solidFill>
                  <a:srgbClr val="002060"/>
                </a:solidFill>
              </a:rPr>
              <a:t>develop and implement POC activities (including remuneration, quality measurement, standards, accounting and operations) that are driven by product definition and development while at the same time recognizing customer, market and supply chain needs</a:t>
            </a:r>
          </a:p>
          <a:p>
            <a:pPr marL="285750" indent="-285750" algn="just">
              <a:buClr>
                <a:srgbClr val="0070C0"/>
              </a:buClr>
              <a:buFont typeface="Arial" panose="020B0604020202020204" pitchFamily="34" charset="0"/>
              <a:buChar char="•"/>
            </a:pPr>
            <a:endParaRPr lang="en-US" sz="1800" dirty="0">
              <a:solidFill>
                <a:srgbClr val="002060"/>
              </a:solidFill>
            </a:endParaRPr>
          </a:p>
          <a:p>
            <a:pPr marL="285750" indent="-285750" algn="just">
              <a:buClr>
                <a:srgbClr val="0070C0"/>
              </a:buClr>
              <a:buFont typeface="Arial" panose="020B0604020202020204" pitchFamily="34" charset="0"/>
              <a:buChar char="•"/>
            </a:pPr>
            <a:r>
              <a:rPr lang="en-US" sz="1800" dirty="0">
                <a:solidFill>
                  <a:srgbClr val="002060"/>
                </a:solidFill>
              </a:rPr>
              <a:t>In resolution C 5/2018, the second Extraordinary Congress instructed the POC to continue, amongst other things, with ensuring the ongoing review of the Integrated Product Plan (IPP) with the aim of submitting an updated version to the 27th Congress in 2020</a:t>
            </a:r>
          </a:p>
        </p:txBody>
      </p:sp>
      <p:sp>
        <p:nvSpPr>
          <p:cNvPr id="5" name="Titre 1"/>
          <p:cNvSpPr>
            <a:spLocks noGrp="1"/>
          </p:cNvSpPr>
          <p:nvPr>
            <p:ph type="title"/>
          </p:nvPr>
        </p:nvSpPr>
        <p:spPr>
          <a:xfrm>
            <a:off x="4428877" y="332656"/>
            <a:ext cx="4319587" cy="647700"/>
          </a:xfrm>
        </p:spPr>
        <p:txBody>
          <a:bodyPr lIns="0" tIns="0" rIns="0" bIns="0" anchor="t" anchorCtr="0">
            <a:normAutofit/>
          </a:bodyPr>
          <a:lstStyle>
            <a:lvl1pPr>
              <a:defRPr>
                <a:solidFill>
                  <a:schemeClr val="bg1"/>
                </a:solidFill>
              </a:defRPr>
            </a:lvl1pPr>
          </a:lstStyle>
          <a:p>
            <a:r>
              <a:rPr lang="en-GB" sz="2800" noProof="0" dirty="0"/>
              <a:t>1. Introduction</a:t>
            </a:r>
          </a:p>
        </p:txBody>
      </p:sp>
    </p:spTree>
    <p:extLst>
      <p:ext uri="{BB962C8B-B14F-4D97-AF65-F5344CB8AC3E}">
        <p14:creationId xmlns:p14="http://schemas.microsoft.com/office/powerpoint/2010/main" val="422616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649577"/>
            <a:ext cx="8424936" cy="4731751"/>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rgbClr val="0070C0"/>
              </a:buClr>
              <a:buFont typeface="Arial" panose="020B0604020202020204" pitchFamily="34" charset="0"/>
              <a:buChar char="•"/>
            </a:pPr>
            <a:r>
              <a:rPr lang="en-US" sz="1800" b="1" dirty="0">
                <a:solidFill>
                  <a:srgbClr val="002060"/>
                </a:solidFill>
              </a:rPr>
              <a:t>Customers and the marketplace are telling us we are not meeting their needs…we need to make urgent changes.</a:t>
            </a:r>
            <a:endParaRPr lang="en-CA" sz="1800" b="1" dirty="0">
              <a:solidFill>
                <a:srgbClr val="002060"/>
              </a:solidFill>
            </a:endParaRPr>
          </a:p>
          <a:p>
            <a:pPr marL="285750" indent="-285750" algn="just">
              <a:buClr>
                <a:srgbClr val="0070C0"/>
              </a:buClr>
              <a:buFont typeface="Arial" panose="020B0604020202020204" pitchFamily="34" charset="0"/>
              <a:buChar char="•"/>
            </a:pPr>
            <a:endParaRPr lang="en-US" sz="1800" dirty="0">
              <a:solidFill>
                <a:srgbClr val="002060"/>
              </a:solidFill>
            </a:endParaRPr>
          </a:p>
          <a:p>
            <a:pPr marL="285750" indent="-285750" algn="just">
              <a:spcAft>
                <a:spcPts val="600"/>
              </a:spcAft>
              <a:buClr>
                <a:srgbClr val="0070C0"/>
              </a:buClr>
              <a:buFont typeface="Arial" panose="020B0604020202020204" pitchFamily="34" charset="0"/>
              <a:buChar char="•"/>
            </a:pPr>
            <a:r>
              <a:rPr lang="en-US" sz="1800" dirty="0">
                <a:solidFill>
                  <a:srgbClr val="002060"/>
                </a:solidFill>
              </a:rPr>
              <a:t>Designated Operators’ share is lagging the pace of e-commerce boom</a:t>
            </a:r>
          </a:p>
          <a:p>
            <a:pPr marL="285750" indent="-285750" algn="just">
              <a:spcAft>
                <a:spcPts val="600"/>
              </a:spcAft>
              <a:buClr>
                <a:srgbClr val="0070C0"/>
              </a:buClr>
              <a:buFont typeface="Arial" panose="020B0604020202020204" pitchFamily="34" charset="0"/>
              <a:buChar char="•"/>
            </a:pPr>
            <a:endParaRPr lang="en-US" sz="1800" dirty="0">
              <a:solidFill>
                <a:srgbClr val="002060"/>
              </a:solidFill>
            </a:endParaRPr>
          </a:p>
          <a:p>
            <a:pPr marL="285750" indent="-285750" algn="just">
              <a:spcAft>
                <a:spcPts val="600"/>
              </a:spcAft>
              <a:buClr>
                <a:srgbClr val="0070C0"/>
              </a:buClr>
              <a:buFont typeface="Arial" panose="020B0604020202020204" pitchFamily="34" charset="0"/>
              <a:buChar char="•"/>
            </a:pPr>
            <a:r>
              <a:rPr lang="en-US" sz="1800" dirty="0">
                <a:solidFill>
                  <a:srgbClr val="002060"/>
                </a:solidFill>
              </a:rPr>
              <a:t>Many operators, particularly in developing countries have not shared in traffic growth despite ever-increasing international </a:t>
            </a:r>
            <a:r>
              <a:rPr lang="en-US" sz="1800" dirty="0" err="1">
                <a:solidFill>
                  <a:srgbClr val="002060"/>
                </a:solidFill>
              </a:rPr>
              <a:t>eCommerce</a:t>
            </a:r>
            <a:r>
              <a:rPr lang="en-US" sz="1800" dirty="0">
                <a:solidFill>
                  <a:srgbClr val="002060"/>
                </a:solidFill>
              </a:rPr>
              <a:t> traffic and/or steady growth in their regions</a:t>
            </a:r>
          </a:p>
          <a:p>
            <a:pPr marL="285750" indent="-285750" algn="just">
              <a:spcAft>
                <a:spcPts val="600"/>
              </a:spcAft>
              <a:buClr>
                <a:srgbClr val="0070C0"/>
              </a:buClr>
              <a:buFont typeface="Arial" panose="020B0604020202020204" pitchFamily="34" charset="0"/>
              <a:buChar char="•"/>
            </a:pPr>
            <a:endParaRPr lang="en-US" sz="1800" dirty="0">
              <a:solidFill>
                <a:srgbClr val="002060"/>
              </a:solidFill>
            </a:endParaRPr>
          </a:p>
          <a:p>
            <a:pPr marL="285750" indent="-285750" algn="just">
              <a:buClr>
                <a:srgbClr val="0070C0"/>
              </a:buClr>
              <a:buFont typeface="Arial" panose="020B0604020202020204" pitchFamily="34" charset="0"/>
              <a:buChar char="•"/>
            </a:pPr>
            <a:r>
              <a:rPr lang="en-US" sz="1800" dirty="0">
                <a:solidFill>
                  <a:srgbClr val="002060"/>
                </a:solidFill>
              </a:rPr>
              <a:t>Designated Operator’s are losing market share. Alternative networks are offering what the customers want and need:  quality of service and reliability, value added features, flexibility, customization and simplicity</a:t>
            </a:r>
          </a:p>
        </p:txBody>
      </p:sp>
      <p:sp>
        <p:nvSpPr>
          <p:cNvPr id="5" name="Titre 1"/>
          <p:cNvSpPr>
            <a:spLocks noGrp="1"/>
          </p:cNvSpPr>
          <p:nvPr>
            <p:ph type="title"/>
          </p:nvPr>
        </p:nvSpPr>
        <p:spPr>
          <a:xfrm>
            <a:off x="3505200" y="332656"/>
            <a:ext cx="5387279" cy="647700"/>
          </a:xfrm>
        </p:spPr>
        <p:txBody>
          <a:bodyPr lIns="0" tIns="0" rIns="0" bIns="0" anchor="t" anchorCtr="0">
            <a:noAutofit/>
          </a:bodyPr>
          <a:lstStyle>
            <a:lvl1pPr>
              <a:defRPr>
                <a:solidFill>
                  <a:schemeClr val="bg1"/>
                </a:solidFill>
              </a:defRPr>
            </a:lvl1pPr>
          </a:lstStyle>
          <a:p>
            <a:r>
              <a:rPr lang="en-US" sz="2400" dirty="0"/>
              <a:t>2. Why do we need the Integrated Product Plan (IPP)?</a:t>
            </a:r>
          </a:p>
        </p:txBody>
      </p:sp>
    </p:spTree>
    <p:extLst>
      <p:ext uri="{BB962C8B-B14F-4D97-AF65-F5344CB8AC3E}">
        <p14:creationId xmlns:p14="http://schemas.microsoft.com/office/powerpoint/2010/main" val="87259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649577"/>
            <a:ext cx="8424936" cy="4903623"/>
          </a:xfrm>
          <a:prstGeom prst="rect">
            <a:avLst/>
          </a:prstGeom>
        </p:spPr>
        <p:txBody>
          <a:bodyPr vert="horz" lIns="0" tIns="0" rIns="0" bIns="0" rtlCol="0">
            <a:normAutofit lnSpcReduction="10000"/>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GB" sz="1800" dirty="0">
                <a:solidFill>
                  <a:srgbClr val="002060"/>
                </a:solidFill>
              </a:rPr>
              <a:t>It is a plan that will help the UPU’s members to develop a fully integrated portfolio of phys­ical products (letter-post, parcel-post, EMS) with  adequate and competitive remuneration sys­tems that cover the costs of delivering the products and that also meets the requirements of the market, customer needs and the supply chain (EAD)</a:t>
            </a:r>
          </a:p>
          <a:p>
            <a:pPr>
              <a:spcAft>
                <a:spcPts val="600"/>
              </a:spcAft>
            </a:pPr>
            <a:endParaRPr lang="en-GB" sz="1800" dirty="0"/>
          </a:p>
          <a:p>
            <a:pPr>
              <a:spcAft>
                <a:spcPts val="600"/>
              </a:spcAft>
            </a:pPr>
            <a:r>
              <a:rPr lang="en-US" sz="1800" b="1" dirty="0">
                <a:solidFill>
                  <a:srgbClr val="0070C0"/>
                </a:solidFill>
              </a:rPr>
              <a:t>Main objectives of the IPP:</a:t>
            </a:r>
          </a:p>
          <a:p>
            <a:pPr marL="284400" indent="-285750" algn="just">
              <a:spcAft>
                <a:spcPts val="600"/>
              </a:spcAft>
              <a:buClr>
                <a:srgbClr val="0070C0"/>
              </a:buClr>
              <a:buFont typeface="Arial" panose="020B0604020202020204" pitchFamily="34" charset="0"/>
              <a:buChar char="•"/>
            </a:pPr>
            <a:r>
              <a:rPr lang="en-US" sz="1800" dirty="0">
                <a:solidFill>
                  <a:srgbClr val="002060"/>
                </a:solidFill>
              </a:rPr>
              <a:t>The IPP should be </a:t>
            </a:r>
            <a:r>
              <a:rPr lang="en-US" sz="1800" dirty="0" err="1">
                <a:solidFill>
                  <a:srgbClr val="002060"/>
                </a:solidFill>
              </a:rPr>
              <a:t>recognised</a:t>
            </a:r>
            <a:r>
              <a:rPr lang="en-US" sz="1800" dirty="0">
                <a:solidFill>
                  <a:srgbClr val="002060"/>
                </a:solidFill>
              </a:rPr>
              <a:t> as the UPU’s response and roadmap to </a:t>
            </a:r>
            <a:r>
              <a:rPr lang="en-US" sz="1800" dirty="0" err="1">
                <a:solidFill>
                  <a:srgbClr val="002060"/>
                </a:solidFill>
              </a:rPr>
              <a:t>modernised</a:t>
            </a:r>
            <a:r>
              <a:rPr lang="en-US" sz="1800" dirty="0">
                <a:solidFill>
                  <a:srgbClr val="002060"/>
                </a:solidFill>
              </a:rPr>
              <a:t> and integrated physical postal services that are aligned to current needs</a:t>
            </a:r>
          </a:p>
          <a:p>
            <a:pPr marL="284400" indent="-285750" algn="just">
              <a:spcAft>
                <a:spcPts val="600"/>
              </a:spcAft>
              <a:buClr>
                <a:srgbClr val="0070C0"/>
              </a:buClr>
              <a:buFont typeface="Arial" panose="020B0604020202020204" pitchFamily="34" charset="0"/>
              <a:buChar char="•"/>
            </a:pPr>
            <a:r>
              <a:rPr lang="en-US" sz="1800" dirty="0">
                <a:solidFill>
                  <a:srgbClr val="002060"/>
                </a:solidFill>
              </a:rPr>
              <a:t>Opportunities created by e-commerce are realized for the entire UPU membership</a:t>
            </a:r>
          </a:p>
          <a:p>
            <a:pPr marL="284400" lvl="1" indent="-285750" algn="just">
              <a:spcAft>
                <a:spcPts val="600"/>
              </a:spcAft>
              <a:buClr>
                <a:srgbClr val="0070C0"/>
              </a:buClr>
              <a:buFont typeface="Arial" panose="020B0604020202020204" pitchFamily="34" charset="0"/>
              <a:buChar char="•"/>
            </a:pPr>
            <a:r>
              <a:rPr lang="en-US" sz="1800" dirty="0">
                <a:solidFill>
                  <a:srgbClr val="002060"/>
                </a:solidFill>
              </a:rPr>
              <a:t>Integrated and outward facing approach to product development and oversight instead of past approaches that were inward and silo focused</a:t>
            </a:r>
          </a:p>
          <a:p>
            <a:pPr marL="284400" indent="-285750" algn="just">
              <a:spcAft>
                <a:spcPts val="600"/>
              </a:spcAft>
              <a:buClr>
                <a:srgbClr val="0070C0"/>
              </a:buClr>
              <a:buFont typeface="Arial" panose="020B0604020202020204" pitchFamily="34" charset="0"/>
              <a:buChar char="•"/>
            </a:pPr>
            <a:r>
              <a:rPr lang="en-US" sz="1800" dirty="0">
                <a:solidFill>
                  <a:srgbClr val="002060"/>
                </a:solidFill>
              </a:rPr>
              <a:t>Ensure alignment with emerging security and customs EAD requirements</a:t>
            </a:r>
          </a:p>
          <a:p>
            <a:pPr>
              <a:spcAft>
                <a:spcPts val="600"/>
              </a:spcAft>
            </a:pPr>
            <a:endParaRPr lang="en-GB" dirty="0"/>
          </a:p>
        </p:txBody>
      </p:sp>
      <p:sp>
        <p:nvSpPr>
          <p:cNvPr id="5" name="Titre 1"/>
          <p:cNvSpPr>
            <a:spLocks noGrp="1"/>
          </p:cNvSpPr>
          <p:nvPr>
            <p:ph type="title"/>
          </p:nvPr>
        </p:nvSpPr>
        <p:spPr>
          <a:xfrm>
            <a:off x="3733800" y="332656"/>
            <a:ext cx="5158679" cy="647700"/>
          </a:xfrm>
        </p:spPr>
        <p:txBody>
          <a:bodyPr lIns="0" tIns="0" rIns="0" bIns="0" anchor="t" anchorCtr="0">
            <a:noAutofit/>
          </a:bodyPr>
          <a:lstStyle>
            <a:lvl1pPr>
              <a:defRPr>
                <a:solidFill>
                  <a:schemeClr val="bg1"/>
                </a:solidFill>
              </a:defRPr>
            </a:lvl1pPr>
          </a:lstStyle>
          <a:p>
            <a:r>
              <a:rPr lang="en-US" sz="2400" dirty="0"/>
              <a:t>3. What is the aim of the IPP?</a:t>
            </a:r>
          </a:p>
        </p:txBody>
      </p:sp>
    </p:spTree>
    <p:extLst>
      <p:ext uri="{BB962C8B-B14F-4D97-AF65-F5344CB8AC3E}">
        <p14:creationId xmlns:p14="http://schemas.microsoft.com/office/powerpoint/2010/main" val="271120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649577"/>
            <a:ext cx="8524056" cy="4731751"/>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0070C0"/>
              </a:buClr>
              <a:buFont typeface="Arial" panose="020B0604020202020204" pitchFamily="34" charset="0"/>
              <a:buChar char="•"/>
            </a:pPr>
            <a:r>
              <a:rPr lang="en-AU" sz="1800" dirty="0">
                <a:solidFill>
                  <a:srgbClr val="002060"/>
                </a:solidFill>
              </a:rPr>
              <a:t>The IPP outcomes and achievements for 2017 -2020 (inc. 2 recommendations)</a:t>
            </a:r>
          </a:p>
          <a:p>
            <a:pPr marL="342900" indent="-342900">
              <a:buClr>
                <a:srgbClr val="0070C0"/>
              </a:buClr>
              <a:buFont typeface="Arial" panose="020B0604020202020204" pitchFamily="34" charset="0"/>
              <a:buChar char="•"/>
            </a:pPr>
            <a:endParaRPr lang="en-AU" sz="1800" dirty="0">
              <a:solidFill>
                <a:srgbClr val="3F3FEB"/>
              </a:solidFill>
            </a:endParaRPr>
          </a:p>
          <a:p>
            <a:pPr marL="342900" indent="-342900">
              <a:buClr>
                <a:srgbClr val="0070C0"/>
              </a:buClr>
              <a:buFont typeface="Arial" panose="020B0604020202020204" pitchFamily="34" charset="0"/>
              <a:buChar char="•"/>
            </a:pPr>
            <a:r>
              <a:rPr lang="en-AU" sz="1800" dirty="0">
                <a:solidFill>
                  <a:srgbClr val="002060"/>
                </a:solidFill>
              </a:rPr>
              <a:t>Market trends and recommended responses </a:t>
            </a:r>
            <a:r>
              <a:rPr lang="en-AU" sz="1800" dirty="0">
                <a:solidFill>
                  <a:srgbClr val="00B050"/>
                </a:solidFill>
              </a:rPr>
              <a:t>(inc. 6 recommendations)</a:t>
            </a:r>
          </a:p>
          <a:p>
            <a:pPr marL="342900" indent="-342900">
              <a:buClr>
                <a:srgbClr val="0070C0"/>
              </a:buClr>
              <a:buFont typeface="Arial" panose="020B0604020202020204" pitchFamily="34" charset="0"/>
              <a:buChar char="•"/>
            </a:pPr>
            <a:endParaRPr lang="en-AU" sz="1800" dirty="0">
              <a:solidFill>
                <a:srgbClr val="002060"/>
              </a:solidFill>
            </a:endParaRPr>
          </a:p>
          <a:p>
            <a:pPr marL="342900" indent="-342900">
              <a:buClr>
                <a:srgbClr val="0070C0"/>
              </a:buClr>
              <a:buFont typeface="Arial" panose="020B0604020202020204" pitchFamily="34" charset="0"/>
              <a:buChar char="•"/>
            </a:pPr>
            <a:r>
              <a:rPr lang="en-AU" sz="1800" dirty="0">
                <a:solidFill>
                  <a:srgbClr val="002060"/>
                </a:solidFill>
              </a:rPr>
              <a:t>Results and recommendations from the IPP review questionnaire and review of the IPP </a:t>
            </a:r>
            <a:r>
              <a:rPr lang="en-AU" sz="1800" dirty="0">
                <a:solidFill>
                  <a:srgbClr val="00B050"/>
                </a:solidFill>
              </a:rPr>
              <a:t>(inc. 9 recommendations)</a:t>
            </a:r>
          </a:p>
          <a:p>
            <a:pPr marL="342900" indent="-342900">
              <a:buClr>
                <a:srgbClr val="0070C0"/>
              </a:buClr>
              <a:buFont typeface="Arial" panose="020B0604020202020204" pitchFamily="34" charset="0"/>
              <a:buChar char="•"/>
            </a:pPr>
            <a:endParaRPr lang="en-AU" sz="1800" dirty="0">
              <a:solidFill>
                <a:srgbClr val="3F3FEB"/>
              </a:solidFill>
            </a:endParaRPr>
          </a:p>
          <a:p>
            <a:pPr marL="342900" indent="-342900">
              <a:buClr>
                <a:srgbClr val="0070C0"/>
              </a:buClr>
              <a:buFont typeface="Arial" panose="020B0604020202020204" pitchFamily="34" charset="0"/>
              <a:buChar char="•"/>
            </a:pPr>
            <a:r>
              <a:rPr lang="en-AU" sz="1800" dirty="0">
                <a:solidFill>
                  <a:srgbClr val="002060"/>
                </a:solidFill>
              </a:rPr>
              <a:t>EAD recommendations relating to the 2020 IPP </a:t>
            </a:r>
            <a:r>
              <a:rPr lang="en-AU" sz="1800" dirty="0">
                <a:solidFill>
                  <a:srgbClr val="00B050"/>
                </a:solidFill>
              </a:rPr>
              <a:t>(inc. 1 recommendation) </a:t>
            </a:r>
          </a:p>
          <a:p>
            <a:pPr marL="342900" indent="-342900">
              <a:buClr>
                <a:srgbClr val="0070C0"/>
              </a:buClr>
              <a:buFont typeface="Arial" panose="020B0604020202020204" pitchFamily="34" charset="0"/>
              <a:buChar char="•"/>
            </a:pPr>
            <a:endParaRPr lang="en-AU" sz="1800" dirty="0">
              <a:solidFill>
                <a:srgbClr val="002060"/>
              </a:solidFill>
            </a:endParaRPr>
          </a:p>
          <a:p>
            <a:pPr marL="342900" indent="-342900">
              <a:buClr>
                <a:srgbClr val="0070C0"/>
              </a:buClr>
              <a:buFont typeface="Arial" panose="020B0604020202020204" pitchFamily="34" charset="0"/>
              <a:buChar char="•"/>
            </a:pPr>
            <a:r>
              <a:rPr lang="en-AU" sz="1800" dirty="0">
                <a:solidFill>
                  <a:srgbClr val="002060"/>
                </a:solidFill>
              </a:rPr>
              <a:t>Resolution on the implementation of the IPP</a:t>
            </a:r>
          </a:p>
          <a:p>
            <a:pPr marL="342900" indent="-342900">
              <a:buClr>
                <a:srgbClr val="0070C0"/>
              </a:buClr>
              <a:buFont typeface="Arial" panose="020B0604020202020204" pitchFamily="34" charset="0"/>
              <a:buChar char="•"/>
            </a:pPr>
            <a:endParaRPr lang="en-AU" sz="1800" dirty="0">
              <a:solidFill>
                <a:srgbClr val="002060"/>
              </a:solidFill>
            </a:endParaRPr>
          </a:p>
          <a:p>
            <a:pPr marL="342900" lvl="0" indent="-342900">
              <a:buClr>
                <a:srgbClr val="0070C0"/>
              </a:buClr>
              <a:buFont typeface="Arial" panose="020B0604020202020204" pitchFamily="34" charset="0"/>
              <a:buChar char="•"/>
            </a:pPr>
            <a:r>
              <a:rPr lang="en-US" sz="1800" dirty="0">
                <a:solidFill>
                  <a:srgbClr val="002060"/>
                </a:solidFill>
              </a:rPr>
              <a:t>IPP-related  proposals to amend the Convention and Regulations  </a:t>
            </a:r>
          </a:p>
          <a:p>
            <a:pPr marL="342900" indent="-342900">
              <a:buClr>
                <a:srgbClr val="0070C0"/>
              </a:buClr>
              <a:buFont typeface="Arial" panose="020B0604020202020204" pitchFamily="34" charset="0"/>
              <a:buChar char="•"/>
            </a:pPr>
            <a:endParaRPr lang="en-AU" sz="1800" dirty="0">
              <a:solidFill>
                <a:srgbClr val="002060"/>
              </a:solidFill>
            </a:endParaRPr>
          </a:p>
          <a:p>
            <a:pPr marL="342900" indent="-342900">
              <a:buClr>
                <a:srgbClr val="0070C0"/>
              </a:buClr>
              <a:buFont typeface="Arial" panose="020B0604020202020204" pitchFamily="34" charset="0"/>
              <a:buChar char="•"/>
            </a:pPr>
            <a:r>
              <a:rPr lang="en-AU" sz="1800" dirty="0">
                <a:solidFill>
                  <a:srgbClr val="002060"/>
                </a:solidFill>
              </a:rPr>
              <a:t>Implementation of the IPP for the period 2021-2024</a:t>
            </a:r>
          </a:p>
        </p:txBody>
      </p:sp>
      <p:sp>
        <p:nvSpPr>
          <p:cNvPr id="5" name="Titre 1"/>
          <p:cNvSpPr>
            <a:spLocks noGrp="1"/>
          </p:cNvSpPr>
          <p:nvPr>
            <p:ph type="title"/>
          </p:nvPr>
        </p:nvSpPr>
        <p:spPr>
          <a:xfrm>
            <a:off x="4267201" y="332656"/>
            <a:ext cx="4481264" cy="647700"/>
          </a:xfrm>
        </p:spPr>
        <p:txBody>
          <a:bodyPr lIns="0" tIns="0" rIns="0" bIns="0" anchor="t" anchorCtr="0">
            <a:noAutofit/>
          </a:bodyPr>
          <a:lstStyle>
            <a:lvl1pPr>
              <a:defRPr>
                <a:solidFill>
                  <a:schemeClr val="bg1"/>
                </a:solidFill>
              </a:defRPr>
            </a:lvl1pPr>
          </a:lstStyle>
          <a:p>
            <a:r>
              <a:rPr lang="en-US" sz="2400" dirty="0"/>
              <a:t>4.  Structure of the draft IPP for 2021 to 2024</a:t>
            </a:r>
          </a:p>
        </p:txBody>
      </p:sp>
    </p:spTree>
    <p:extLst>
      <p:ext uri="{BB962C8B-B14F-4D97-AF65-F5344CB8AC3E}">
        <p14:creationId xmlns:p14="http://schemas.microsoft.com/office/powerpoint/2010/main" val="3971743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524001"/>
            <a:ext cx="8524056" cy="5181600"/>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lgn="just" eaLnBrk="0" hangingPunct="0">
              <a:spcBef>
                <a:spcPct val="0"/>
              </a:spcBef>
              <a:buClr>
                <a:srgbClr val="0070C0"/>
              </a:buClr>
              <a:buFont typeface="Arial" panose="020B0604020202020204" pitchFamily="34" charset="0"/>
              <a:buChar char="•"/>
            </a:pPr>
            <a:r>
              <a:rPr lang="en-US" sz="1800" dirty="0">
                <a:solidFill>
                  <a:srgbClr val="002060"/>
                </a:solidFill>
              </a:rPr>
              <a:t>Cross-border e-commerce volume represents about 20% of global e-commerce, is growing at twice the rate of domestic e-commerce, and is expected to see further growth over the next few years. As cross-border e-commerce continues to grow, the perception of conventional postal providers is changing – namely:</a:t>
            </a:r>
          </a:p>
          <a:p>
            <a:pPr marL="644525" lvl="1" indent="-285750" algn="just" eaLnBrk="0" hangingPunct="0">
              <a:buClr>
                <a:srgbClr val="0070C0"/>
              </a:buClr>
              <a:buFont typeface="Wingdings" panose="05000000000000000000" pitchFamily="2" charset="2"/>
              <a:buChar char="Ø"/>
            </a:pPr>
            <a:r>
              <a:rPr lang="en-US" sz="1800" dirty="0">
                <a:solidFill>
                  <a:srgbClr val="002060"/>
                </a:solidFill>
              </a:rPr>
              <a:t>Customers are requiring additional features (</a:t>
            </a:r>
            <a:r>
              <a:rPr lang="en-GB" sz="1800" dirty="0">
                <a:solidFill>
                  <a:srgbClr val="002060"/>
                </a:solidFill>
              </a:rPr>
              <a:t>visibility,  DDP, flexible delivery choice, returns and tracking)</a:t>
            </a:r>
            <a:r>
              <a:rPr lang="en-US" sz="1800" dirty="0">
                <a:solidFill>
                  <a:srgbClr val="002060"/>
                </a:solidFill>
              </a:rPr>
              <a:t> with cross-border items that are not supported by the existing postal models and products; and </a:t>
            </a:r>
          </a:p>
          <a:p>
            <a:pPr marL="644525" lvl="1" indent="-285750" algn="just" eaLnBrk="0" hangingPunct="0">
              <a:buClr>
                <a:srgbClr val="0070C0"/>
              </a:buClr>
              <a:buFont typeface="Wingdings" panose="05000000000000000000" pitchFamily="2" charset="2"/>
              <a:buChar char="Ø"/>
            </a:pPr>
            <a:r>
              <a:rPr lang="en-US" sz="1800" dirty="0">
                <a:solidFill>
                  <a:srgbClr val="002060"/>
                </a:solidFill>
              </a:rPr>
              <a:t>As indicated in a market survey carried out in July 2017 by Transport Intelligence, 75% of respondents believe that conventional express item providers will lose volumes to emerging competitors such as Amazon and Alibaba, which highlights the possible impact that such emerging competitors could have.</a:t>
            </a:r>
          </a:p>
          <a:p>
            <a:pPr marL="285750" lvl="0" indent="-285750" algn="just" eaLnBrk="0" hangingPunct="0">
              <a:spcBef>
                <a:spcPct val="0"/>
              </a:spcBef>
              <a:buClr>
                <a:srgbClr val="0070C0"/>
              </a:buClr>
              <a:buFont typeface="Arial" panose="020B0604020202020204" pitchFamily="34" charset="0"/>
              <a:buChar char="•"/>
            </a:pPr>
            <a:endParaRPr lang="en-GB" sz="1800" dirty="0">
              <a:solidFill>
                <a:srgbClr val="002060"/>
              </a:solidFill>
            </a:endParaRPr>
          </a:p>
          <a:p>
            <a:pPr marL="285750" lvl="0" indent="-285750" algn="just" eaLnBrk="0" hangingPunct="0">
              <a:spcBef>
                <a:spcPct val="0"/>
              </a:spcBef>
              <a:buClr>
                <a:srgbClr val="0070C0"/>
              </a:buClr>
              <a:buFont typeface="Arial" panose="020B0604020202020204" pitchFamily="34" charset="0"/>
              <a:buChar char="•"/>
            </a:pPr>
            <a:r>
              <a:rPr lang="en-GB" sz="1800" dirty="0">
                <a:solidFill>
                  <a:srgbClr val="002060"/>
                </a:solidFill>
              </a:rPr>
              <a:t>HOWEVER…..Developing a product portfolio with services that include visibility,  DDP, flexible delivery choice, returns and tracking on items containing goods </a:t>
            </a:r>
            <a:r>
              <a:rPr lang="en-GB" sz="1800" dirty="0">
                <a:solidFill>
                  <a:srgbClr val="00B050"/>
                </a:solidFill>
              </a:rPr>
              <a:t>will make postal operators a competitive option</a:t>
            </a:r>
            <a:r>
              <a:rPr lang="en-GB" sz="1800" dirty="0">
                <a:solidFill>
                  <a:prstClr val="black"/>
                </a:solidFill>
              </a:rPr>
              <a:t> </a:t>
            </a:r>
            <a:r>
              <a:rPr lang="en-GB" sz="1800" dirty="0">
                <a:solidFill>
                  <a:srgbClr val="002060"/>
                </a:solidFill>
              </a:rPr>
              <a:t>for both customers and cross-border e-commerce businesses</a:t>
            </a:r>
          </a:p>
        </p:txBody>
      </p:sp>
      <p:sp>
        <p:nvSpPr>
          <p:cNvPr id="5" name="Titre 1"/>
          <p:cNvSpPr>
            <a:spLocks noGrp="1"/>
          </p:cNvSpPr>
          <p:nvPr>
            <p:ph type="title"/>
          </p:nvPr>
        </p:nvSpPr>
        <p:spPr>
          <a:xfrm>
            <a:off x="4267201" y="332656"/>
            <a:ext cx="4481264" cy="647700"/>
          </a:xfrm>
        </p:spPr>
        <p:txBody>
          <a:bodyPr lIns="0" tIns="0" rIns="0" bIns="0" anchor="t" anchorCtr="0">
            <a:noAutofit/>
          </a:bodyPr>
          <a:lstStyle>
            <a:lvl1pPr>
              <a:defRPr>
                <a:solidFill>
                  <a:schemeClr val="bg1"/>
                </a:solidFill>
              </a:defRPr>
            </a:lvl1pPr>
          </a:lstStyle>
          <a:p>
            <a:r>
              <a:rPr lang="en-US" sz="2400" dirty="0"/>
              <a:t>5.  market trends</a:t>
            </a:r>
          </a:p>
        </p:txBody>
      </p:sp>
    </p:spTree>
    <p:extLst>
      <p:ext uri="{BB962C8B-B14F-4D97-AF65-F5344CB8AC3E}">
        <p14:creationId xmlns:p14="http://schemas.microsoft.com/office/powerpoint/2010/main" val="303063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9672" y="3645024"/>
            <a:ext cx="6552728" cy="369332"/>
          </a:xfrm>
          <a:prstGeom prst="rect">
            <a:avLst/>
          </a:prstGeom>
        </p:spPr>
        <p:txBody>
          <a:bodyPr wrap="square">
            <a:spAutoFit/>
          </a:bodyPr>
          <a:lstStyle/>
          <a:p>
            <a:pPr fontAlgn="base">
              <a:spcBef>
                <a:spcPct val="0"/>
              </a:spcBef>
              <a:spcAft>
                <a:spcPct val="0"/>
              </a:spcAft>
              <a:defRPr/>
            </a:pPr>
            <a:r>
              <a:rPr lang="en-GB" dirty="0">
                <a:solidFill>
                  <a:prstClr val="white"/>
                </a:solidFill>
                <a:latin typeface="Verdana" panose="020B0604030504040204" pitchFamily="34" charset="0"/>
                <a:ea typeface="Verdana" panose="020B0604030504040204" pitchFamily="34" charset="0"/>
                <a:cs typeface="Verdana" panose="020B0604030504040204" pitchFamily="34" charset="0"/>
              </a:rPr>
              <a:t>POC C 2 RIG Co-Chairs</a:t>
            </a:r>
          </a:p>
        </p:txBody>
      </p:sp>
      <p:sp>
        <p:nvSpPr>
          <p:cNvPr id="5" name="Titre 1"/>
          <p:cNvSpPr>
            <a:spLocks noGrp="1"/>
          </p:cNvSpPr>
          <p:nvPr>
            <p:ph type="ctrTitle"/>
          </p:nvPr>
        </p:nvSpPr>
        <p:spPr>
          <a:xfrm>
            <a:off x="755576" y="3172326"/>
            <a:ext cx="8077199" cy="472698"/>
          </a:xfrm>
        </p:spPr>
        <p:txBody>
          <a:bodyPr>
            <a:noAutofit/>
          </a:bodyPr>
          <a:lstStyle/>
          <a:p>
            <a:pPr marL="88900">
              <a:tabLst>
                <a:tab pos="871538" algn="l"/>
                <a:tab pos="1009650" algn="l"/>
                <a:tab pos="1079897" algn="l"/>
              </a:tabLst>
            </a:pPr>
            <a:r>
              <a:rPr lang="en-US" sz="2000" dirty="0">
                <a:solidFill>
                  <a:schemeClr val="bg1"/>
                </a:solidFill>
              </a:rPr>
              <a:t>2.	Opening remarks and agenda</a:t>
            </a:r>
          </a:p>
        </p:txBody>
      </p:sp>
    </p:spTree>
    <p:extLst>
      <p:ext uri="{BB962C8B-B14F-4D97-AF65-F5344CB8AC3E}">
        <p14:creationId xmlns:p14="http://schemas.microsoft.com/office/powerpoint/2010/main" val="12664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524001"/>
            <a:ext cx="8524056" cy="5181600"/>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rgbClr val="0070C0"/>
              </a:buClr>
              <a:buFont typeface="Arial" panose="020B0604020202020204" pitchFamily="34" charset="0"/>
              <a:buChar char="•"/>
            </a:pPr>
            <a:r>
              <a:rPr lang="en-GB" sz="1800" dirty="0">
                <a:solidFill>
                  <a:srgbClr val="002060"/>
                </a:solidFill>
              </a:rPr>
              <a:t>Activities should be carried out that focus on identifying ways of increasing Posts’ share in the “over 2 kg” market while at the same time consolidating the posts position as a major player in the under 2 kilo market segment;</a:t>
            </a:r>
          </a:p>
          <a:p>
            <a:pPr marL="644525" lvl="1" indent="-285750" algn="just">
              <a:buClr>
                <a:srgbClr val="0070C0"/>
              </a:buClr>
              <a:buFont typeface="Arial" panose="020B0604020202020204" pitchFamily="34" charset="0"/>
              <a:buChar char="•"/>
            </a:pPr>
            <a:endParaRPr lang="en-AU" sz="1800" dirty="0">
              <a:solidFill>
                <a:srgbClr val="002060"/>
              </a:solidFill>
            </a:endParaRPr>
          </a:p>
          <a:p>
            <a:pPr marL="285750" indent="-285750" algn="just">
              <a:buClr>
                <a:srgbClr val="0070C0"/>
              </a:buClr>
              <a:buFont typeface="Arial" panose="020B0604020202020204" pitchFamily="34" charset="0"/>
              <a:buChar char="•"/>
            </a:pPr>
            <a:r>
              <a:rPr lang="en-US" sz="1800" dirty="0">
                <a:solidFill>
                  <a:srgbClr val="002060"/>
                </a:solidFill>
              </a:rPr>
              <a:t>Facilitate new technological needs (such as mobile devices, software modifications, IT infrastructure, cloud based infrastructure, etc.), and develop provisions for a common data framework enabling communication among Posts and between Posts and other stakeholders; </a:t>
            </a:r>
          </a:p>
          <a:p>
            <a:pPr marL="285750" indent="-285750" algn="just">
              <a:buClr>
                <a:srgbClr val="0070C0"/>
              </a:buClr>
              <a:buFont typeface="Arial" panose="020B0604020202020204" pitchFamily="34" charset="0"/>
              <a:buChar char="•"/>
            </a:pPr>
            <a:endParaRPr lang="en-US"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Develop a framework to enable delivery duty paid (DDP) transactions for postal traffic</a:t>
            </a:r>
          </a:p>
          <a:p>
            <a:pPr marL="285750" indent="-285750" algn="just">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AU" sz="1800" b="1" u="sng" dirty="0">
                <a:solidFill>
                  <a:srgbClr val="FF0000"/>
                </a:solidFill>
                <a:latin typeface="Calibri" panose="020F0502020204030204" pitchFamily="34" charset="0"/>
                <a:cs typeface="Calibri" panose="020F0502020204030204" pitchFamily="34" charset="0"/>
              </a:rPr>
              <a:t>Note:</a:t>
            </a:r>
            <a:r>
              <a:rPr lang="en-AU" sz="1800" dirty="0">
                <a:solidFill>
                  <a:srgbClr val="002060"/>
                </a:solidFill>
                <a:latin typeface="Calibri" panose="020F0502020204030204" pitchFamily="34" charset="0"/>
                <a:cs typeface="Calibri" panose="020F0502020204030204" pitchFamily="34" charset="0"/>
              </a:rPr>
              <a:t>  </a:t>
            </a:r>
            <a:r>
              <a:rPr lang="en-AU" sz="1800" dirty="0">
                <a:solidFill>
                  <a:srgbClr val="002060"/>
                </a:solidFill>
                <a:cs typeface="Calibri" panose="020F0502020204030204" pitchFamily="34" charset="0"/>
              </a:rPr>
              <a:t>These recommendations are derived from an analysis of Market Trends that were identified in a </a:t>
            </a:r>
            <a:r>
              <a:rPr lang="en-GB" sz="1800" dirty="0">
                <a:solidFill>
                  <a:srgbClr val="002060"/>
                </a:solidFill>
              </a:rPr>
              <a:t>2018 Accenture Analysis prepared specifically for inclusion in the UPU’s IPP for 2021–2024</a:t>
            </a:r>
            <a:endParaRPr lang="en-GB" sz="1800" dirty="0">
              <a:solidFill>
                <a:srgbClr val="002060"/>
              </a:solidFill>
              <a:cs typeface="Calibri" panose="020F0502020204030204" pitchFamily="34" charset="0"/>
            </a:endParaRPr>
          </a:p>
        </p:txBody>
      </p:sp>
      <p:sp>
        <p:nvSpPr>
          <p:cNvPr id="5" name="Titre 1"/>
          <p:cNvSpPr>
            <a:spLocks noGrp="1"/>
          </p:cNvSpPr>
          <p:nvPr>
            <p:ph type="title"/>
          </p:nvPr>
        </p:nvSpPr>
        <p:spPr>
          <a:xfrm>
            <a:off x="3810000" y="332656"/>
            <a:ext cx="4938465" cy="647700"/>
          </a:xfrm>
        </p:spPr>
        <p:txBody>
          <a:bodyPr lIns="0" tIns="0" rIns="0" bIns="0" anchor="t" anchorCtr="0">
            <a:noAutofit/>
          </a:bodyPr>
          <a:lstStyle>
            <a:lvl1pPr>
              <a:defRPr>
                <a:solidFill>
                  <a:schemeClr val="bg1"/>
                </a:solidFill>
              </a:defRPr>
            </a:lvl1pPr>
          </a:lstStyle>
          <a:p>
            <a:r>
              <a:rPr lang="en-US" sz="2400" dirty="0"/>
              <a:t>6. IPP recommendations – derived from market trends </a:t>
            </a:r>
          </a:p>
        </p:txBody>
      </p:sp>
    </p:spTree>
    <p:extLst>
      <p:ext uri="{BB962C8B-B14F-4D97-AF65-F5344CB8AC3E}">
        <p14:creationId xmlns:p14="http://schemas.microsoft.com/office/powerpoint/2010/main" val="209988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524001"/>
            <a:ext cx="8524056" cy="5181600"/>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rgbClr val="0070C0"/>
              </a:buClr>
              <a:buFont typeface="Arial" panose="020B0604020202020204" pitchFamily="34" charset="0"/>
              <a:buChar char="•"/>
            </a:pPr>
            <a:r>
              <a:rPr lang="en-GB" sz="1800" dirty="0">
                <a:solidFill>
                  <a:srgbClr val="002060"/>
                </a:solidFill>
              </a:rPr>
              <a:t>Considering the capabilities of all member countries, the menu of services provided in the IPP should also clearly define visibility (tracking) standards and expectations, as appropriate, for each level of service while bearing in mind the “menu approach” principle </a:t>
            </a:r>
          </a:p>
          <a:p>
            <a:pPr marL="285750" indent="-285750" algn="just">
              <a:buClr>
                <a:srgbClr val="0070C0"/>
              </a:buClr>
              <a:buFont typeface="Arial" panose="020B0604020202020204" pitchFamily="34" charset="0"/>
              <a:buChar char="•"/>
            </a:pPr>
            <a:endParaRPr lang="en-GB"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Implementation of  activities aimed at improving delivery reliability through optimization of current processes and operations. These activities should include:</a:t>
            </a:r>
          </a:p>
          <a:p>
            <a:pPr lvl="2" algn="just">
              <a:buClr>
                <a:srgbClr val="0070C0"/>
              </a:buClr>
              <a:buFont typeface="Wingdings" panose="05000000000000000000" pitchFamily="2" charset="2"/>
              <a:buChar char="Ø"/>
            </a:pPr>
            <a:r>
              <a:rPr lang="en-US" sz="1800" dirty="0">
                <a:solidFill>
                  <a:srgbClr val="002060"/>
                </a:solidFill>
              </a:rPr>
              <a:t>reviewing and developing solutions to improve label design, address presentation, sizes and dimensions of items, packaging and compliance with UPU regulations</a:t>
            </a:r>
          </a:p>
          <a:p>
            <a:pPr lvl="2" algn="just">
              <a:buClr>
                <a:srgbClr val="0070C0"/>
              </a:buClr>
              <a:buFont typeface="Wingdings" panose="05000000000000000000" pitchFamily="2" charset="2"/>
              <a:buChar char="Ø"/>
            </a:pPr>
            <a:r>
              <a:rPr lang="en-GB" sz="1800" dirty="0">
                <a:solidFill>
                  <a:srgbClr val="002060"/>
                </a:solidFill>
              </a:rPr>
              <a:t>facilitating processes that enable flexible delivery options</a:t>
            </a:r>
          </a:p>
          <a:p>
            <a:pPr marL="285750" indent="-285750" algn="just">
              <a:buClr>
                <a:srgbClr val="0070C0"/>
              </a:buClr>
              <a:buFont typeface="Arial" panose="020B0604020202020204" pitchFamily="34" charset="0"/>
              <a:buChar char="•"/>
            </a:pPr>
            <a:endParaRPr lang="en-GB" sz="1800" dirty="0">
              <a:solidFill>
                <a:srgbClr val="002060"/>
              </a:solidFill>
            </a:endParaRPr>
          </a:p>
          <a:p>
            <a:pPr marL="285750" lvl="0" indent="-285750" algn="just">
              <a:buClr>
                <a:srgbClr val="0070C0"/>
              </a:buClr>
              <a:buFont typeface="Arial" panose="020B0604020202020204" pitchFamily="34" charset="0"/>
              <a:buChar char="•"/>
            </a:pPr>
            <a:r>
              <a:rPr lang="en-GB" sz="1800" dirty="0">
                <a:solidFill>
                  <a:srgbClr val="002060"/>
                </a:solidFill>
              </a:rPr>
              <a:t>Look at improving the current UPU processes for the merchandise returns service with  the aim of making the service more user-friendly, efficient and attractive for customers, e-</a:t>
            </a:r>
            <a:r>
              <a:rPr lang="en-GB" sz="1800" dirty="0" err="1">
                <a:solidFill>
                  <a:srgbClr val="002060"/>
                </a:solidFill>
              </a:rPr>
              <a:t>tailers</a:t>
            </a:r>
            <a:r>
              <a:rPr lang="en-GB" sz="1800" dirty="0">
                <a:solidFill>
                  <a:srgbClr val="002060"/>
                </a:solidFill>
              </a:rPr>
              <a:t> and supply chain stakeholders alike </a:t>
            </a:r>
            <a:endParaRPr lang="en-AU" sz="1800" dirty="0">
              <a:solidFill>
                <a:srgbClr val="002060"/>
              </a:solidFill>
            </a:endParaRPr>
          </a:p>
        </p:txBody>
      </p:sp>
      <p:sp>
        <p:nvSpPr>
          <p:cNvPr id="5" name="Titre 1"/>
          <p:cNvSpPr>
            <a:spLocks noGrp="1"/>
          </p:cNvSpPr>
          <p:nvPr>
            <p:ph type="title"/>
          </p:nvPr>
        </p:nvSpPr>
        <p:spPr>
          <a:xfrm>
            <a:off x="3810000" y="332656"/>
            <a:ext cx="4938465" cy="647700"/>
          </a:xfrm>
        </p:spPr>
        <p:txBody>
          <a:bodyPr lIns="0" tIns="0" rIns="0" bIns="0" anchor="t" anchorCtr="0">
            <a:noAutofit/>
          </a:bodyPr>
          <a:lstStyle>
            <a:lvl1pPr>
              <a:defRPr>
                <a:solidFill>
                  <a:schemeClr val="bg1"/>
                </a:solidFill>
              </a:defRPr>
            </a:lvl1pPr>
          </a:lstStyle>
          <a:p>
            <a:r>
              <a:rPr lang="en-US" sz="2400" dirty="0"/>
              <a:t>6. IPP recommendations – derived from market trends </a:t>
            </a:r>
          </a:p>
        </p:txBody>
      </p:sp>
    </p:spTree>
    <p:extLst>
      <p:ext uri="{BB962C8B-B14F-4D97-AF65-F5344CB8AC3E}">
        <p14:creationId xmlns:p14="http://schemas.microsoft.com/office/powerpoint/2010/main" val="3174424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524001"/>
            <a:ext cx="8524056" cy="5181600"/>
          </a:xfrm>
          <a:prstGeom prst="rect">
            <a:avLst/>
          </a:prstGeom>
        </p:spPr>
        <p:txBody>
          <a:bodyPr vert="horz" lIns="0" tIns="0" rIns="0" bIns="0" rtlCol="0">
            <a:normAutofit fontScale="92500" lnSpcReduction="10000"/>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rgbClr val="0070C0"/>
              </a:buClr>
              <a:buFont typeface="Arial" panose="020B0604020202020204" pitchFamily="34" charset="0"/>
              <a:buChar char="•"/>
            </a:pPr>
            <a:r>
              <a:rPr lang="en-GB" sz="1800" dirty="0">
                <a:solidFill>
                  <a:srgbClr val="002060"/>
                </a:solidFill>
              </a:rPr>
              <a:t>Develop, improve and maintain factors, such as speed of delivery, customer inquiry service, and easy customs clearance, to ensure they meet customer requirements</a:t>
            </a:r>
          </a:p>
          <a:p>
            <a:pPr marL="285750" indent="-285750" algn="just">
              <a:buClr>
                <a:srgbClr val="0070C0"/>
              </a:buClr>
              <a:buFont typeface="Arial" panose="020B0604020202020204" pitchFamily="34" charset="0"/>
              <a:buChar char="•"/>
            </a:pPr>
            <a:endParaRPr lang="en-GB"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E-commerce product market development should continue to be a priority for the next cycle. Development of the traditional letter-post markets should also continue</a:t>
            </a:r>
          </a:p>
          <a:p>
            <a:pPr marL="285750" indent="-285750" algn="just">
              <a:buClr>
                <a:srgbClr val="0070C0"/>
              </a:buClr>
              <a:buFont typeface="Arial" panose="020B0604020202020204" pitchFamily="34" charset="0"/>
              <a:buChar char="•"/>
            </a:pPr>
            <a:endParaRPr lang="en-GB"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Activities relating to the development of parcels, small packets and EMS should ensure that the services align with customer and market requirements for reliability, tracking, network coverage, as speed of delivery, customer inquiry service, and easy customs clearance</a:t>
            </a:r>
          </a:p>
          <a:p>
            <a:pPr marL="285750" indent="-285750" algn="just">
              <a:buClr>
                <a:srgbClr val="0070C0"/>
              </a:buClr>
              <a:buFont typeface="Arial" panose="020B0604020202020204" pitchFamily="34" charset="0"/>
              <a:buChar char="•"/>
            </a:pPr>
            <a:endParaRPr lang="en-GB"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The issue of countries being unsure about when they will be able to exchange  ITMATT messages should be addressed as a priority during the next cycle </a:t>
            </a:r>
            <a:endParaRPr lang="en-US" sz="1800" dirty="0">
              <a:solidFill>
                <a:srgbClr val="002060"/>
              </a:solidFill>
            </a:endParaRPr>
          </a:p>
          <a:p>
            <a:pPr marL="285750" indent="-285750" algn="just">
              <a:buClr>
                <a:srgbClr val="00399D"/>
              </a:buClr>
              <a:buFont typeface="Wingdings" panose="05000000000000000000" pitchFamily="2" charset="2"/>
              <a:buChar char="Ø"/>
            </a:pPr>
            <a:endParaRPr lang="en-AU" sz="1800" dirty="0">
              <a:latin typeface="Calibri" panose="020F0502020204030204" pitchFamily="34" charset="0"/>
              <a:cs typeface="Calibri" panose="020F0502020204030204" pitchFamily="34" charset="0"/>
            </a:endParaRPr>
          </a:p>
          <a:p>
            <a:pPr algn="just">
              <a:buClr>
                <a:srgbClr val="00399D"/>
              </a:buClr>
            </a:pPr>
            <a:r>
              <a:rPr lang="en-AU" sz="1800" b="1" dirty="0">
                <a:solidFill>
                  <a:srgbClr val="FF0000"/>
                </a:solidFill>
              </a:rPr>
              <a:t>Note:</a:t>
            </a:r>
            <a:r>
              <a:rPr lang="en-AU" sz="1800" dirty="0"/>
              <a:t> </a:t>
            </a:r>
            <a:r>
              <a:rPr lang="en-US" sz="1800" dirty="0">
                <a:solidFill>
                  <a:srgbClr val="002060"/>
                </a:solidFill>
              </a:rPr>
              <a:t>The IPP review was sent to all UPU member countries in April 2019. A total of 109 member countries responded to the survey, representing a response rate of 57%. These recommendations are derived from an analysis of the responses to the review </a:t>
            </a:r>
          </a:p>
          <a:p>
            <a:pPr marL="285750" indent="-285750">
              <a:buClr>
                <a:srgbClr val="00399D"/>
              </a:buClr>
              <a:buFont typeface="Wingdings" panose="05000000000000000000" pitchFamily="2" charset="2"/>
              <a:buChar char="Ø"/>
            </a:pPr>
            <a:endParaRPr lang="en-AU" sz="1800" dirty="0">
              <a:latin typeface="Calibri" panose="020F0502020204030204" pitchFamily="34" charset="0"/>
              <a:cs typeface="Calibri" panose="020F0502020204030204" pitchFamily="34" charset="0"/>
            </a:endParaRPr>
          </a:p>
        </p:txBody>
      </p:sp>
      <p:sp>
        <p:nvSpPr>
          <p:cNvPr id="5" name="Titre 1"/>
          <p:cNvSpPr>
            <a:spLocks noGrp="1"/>
          </p:cNvSpPr>
          <p:nvPr>
            <p:ph type="title"/>
          </p:nvPr>
        </p:nvSpPr>
        <p:spPr>
          <a:xfrm>
            <a:off x="3810000" y="332656"/>
            <a:ext cx="4938465" cy="647700"/>
          </a:xfrm>
        </p:spPr>
        <p:txBody>
          <a:bodyPr lIns="0" tIns="0" rIns="0" bIns="0" anchor="t" anchorCtr="0">
            <a:noAutofit/>
          </a:bodyPr>
          <a:lstStyle>
            <a:lvl1pPr>
              <a:defRPr>
                <a:solidFill>
                  <a:schemeClr val="bg1"/>
                </a:solidFill>
              </a:defRPr>
            </a:lvl1pPr>
          </a:lstStyle>
          <a:p>
            <a:r>
              <a:rPr lang="en-US" sz="2400" dirty="0"/>
              <a:t>6. IPP recommendations – derived from IPP review </a:t>
            </a:r>
          </a:p>
        </p:txBody>
      </p:sp>
    </p:spTree>
    <p:extLst>
      <p:ext uri="{BB962C8B-B14F-4D97-AF65-F5344CB8AC3E}">
        <p14:creationId xmlns:p14="http://schemas.microsoft.com/office/powerpoint/2010/main" val="265828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524001"/>
            <a:ext cx="8524056" cy="5181600"/>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rgbClr val="0070C0"/>
              </a:buClr>
              <a:buFont typeface="Arial" panose="020B0604020202020204" pitchFamily="34" charset="0"/>
              <a:buChar char="•"/>
            </a:pPr>
            <a:r>
              <a:rPr lang="en-GB" sz="1800" dirty="0">
                <a:solidFill>
                  <a:srgbClr val="002060"/>
                </a:solidFill>
              </a:rPr>
              <a:t>Continue product development to facilitate efficient compliance with the EAD roadmap implementation; </a:t>
            </a:r>
            <a:endParaRPr lang="en-US" sz="1800" dirty="0">
              <a:solidFill>
                <a:srgbClr val="002060"/>
              </a:solidFill>
            </a:endParaRPr>
          </a:p>
          <a:p>
            <a:pPr marL="285750" indent="-285750" algn="just">
              <a:buClr>
                <a:srgbClr val="0070C0"/>
              </a:buClr>
              <a:buFont typeface="Arial" panose="020B0604020202020204" pitchFamily="34" charset="0"/>
              <a:buChar char="•"/>
            </a:pPr>
            <a:endParaRPr lang="en-GB"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Continue coordinating EAD issues between POC bodies in relation to e-commerce and IPP outreach communications and capacity building; </a:t>
            </a:r>
            <a:endParaRPr lang="en-US" sz="1800" dirty="0">
              <a:solidFill>
                <a:srgbClr val="002060"/>
              </a:solidFill>
            </a:endParaRPr>
          </a:p>
          <a:p>
            <a:pPr marL="285750" indent="-285750" algn="just">
              <a:buClr>
                <a:srgbClr val="0070C0"/>
              </a:buClr>
              <a:buFont typeface="Arial" panose="020B0604020202020204" pitchFamily="34" charset="0"/>
              <a:buChar char="•"/>
            </a:pPr>
            <a:endParaRPr lang="en-GB"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Continue to develop UPU regulations and standards to support compliance with EAD requirements;</a:t>
            </a:r>
            <a:endParaRPr lang="en-US" sz="1800" dirty="0">
              <a:solidFill>
                <a:srgbClr val="002060"/>
              </a:solidFill>
            </a:endParaRPr>
          </a:p>
          <a:p>
            <a:pPr marL="285750" indent="-285750" algn="just">
              <a:buClr>
                <a:srgbClr val="0070C0"/>
              </a:buClr>
              <a:buFont typeface="Arial" panose="020B0604020202020204" pitchFamily="34" charset="0"/>
              <a:buChar char="•"/>
            </a:pPr>
            <a:endParaRPr lang="en-GB"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Develop and implement plans for assessing quality of service and the level of compliance regarding the sending of UPU EDI messaging standard M33 (ITMATT V1); and</a:t>
            </a:r>
            <a:endParaRPr lang="en-US" sz="1800" dirty="0">
              <a:solidFill>
                <a:srgbClr val="002060"/>
              </a:solidFill>
            </a:endParaRPr>
          </a:p>
          <a:p>
            <a:pPr marL="285750" indent="-285750" algn="just">
              <a:buClr>
                <a:srgbClr val="0070C0"/>
              </a:buClr>
              <a:buFont typeface="Arial" panose="020B0604020202020204" pitchFamily="34" charset="0"/>
              <a:buChar char="•"/>
            </a:pPr>
            <a:endParaRPr lang="en-GB" sz="1800" dirty="0">
              <a:solidFill>
                <a:srgbClr val="002060"/>
              </a:solidFill>
            </a:endParaRPr>
          </a:p>
          <a:p>
            <a:pPr marL="285750" indent="-285750" algn="just">
              <a:buClr>
                <a:srgbClr val="0070C0"/>
              </a:buClr>
              <a:buFont typeface="Arial" panose="020B0604020202020204" pitchFamily="34" charset="0"/>
              <a:buChar char="•"/>
            </a:pPr>
            <a:r>
              <a:rPr lang="en-GB" sz="1800" dirty="0">
                <a:solidFill>
                  <a:srgbClr val="002060"/>
                </a:solidFill>
              </a:rPr>
              <a:t>Develop and implement plans in collaboration with the QSF Common Fund to help member countries implement EAD, and especially to help designated operators build bridges for electronic data inter­change with national customs authorities and airlines</a:t>
            </a:r>
            <a:endParaRPr lang="en-US" sz="1800" dirty="0">
              <a:solidFill>
                <a:srgbClr val="002060"/>
              </a:solidFill>
              <a:cs typeface="Calibri" panose="020F0502020204030204" pitchFamily="34" charset="0"/>
            </a:endParaRPr>
          </a:p>
          <a:p>
            <a:pPr marL="285750" indent="-285750">
              <a:buClr>
                <a:srgbClr val="00399D"/>
              </a:buClr>
              <a:buFont typeface="Wingdings" panose="05000000000000000000" pitchFamily="2" charset="2"/>
              <a:buChar char="Ø"/>
            </a:pPr>
            <a:endParaRPr lang="en-AU" sz="1800" dirty="0">
              <a:latin typeface="Calibri" panose="020F0502020204030204" pitchFamily="34" charset="0"/>
              <a:cs typeface="Calibri" panose="020F0502020204030204" pitchFamily="34" charset="0"/>
            </a:endParaRPr>
          </a:p>
        </p:txBody>
      </p:sp>
      <p:sp>
        <p:nvSpPr>
          <p:cNvPr id="5" name="Titre 1"/>
          <p:cNvSpPr>
            <a:spLocks noGrp="1"/>
          </p:cNvSpPr>
          <p:nvPr>
            <p:ph type="title"/>
          </p:nvPr>
        </p:nvSpPr>
        <p:spPr>
          <a:xfrm>
            <a:off x="3581400" y="332656"/>
            <a:ext cx="5410200" cy="647700"/>
          </a:xfrm>
        </p:spPr>
        <p:txBody>
          <a:bodyPr lIns="0" tIns="0" rIns="0" bIns="0" anchor="t" anchorCtr="0">
            <a:noAutofit/>
          </a:bodyPr>
          <a:lstStyle>
            <a:lvl1pPr>
              <a:defRPr>
                <a:solidFill>
                  <a:schemeClr val="bg1"/>
                </a:solidFill>
              </a:defRPr>
            </a:lvl1pPr>
          </a:lstStyle>
          <a:p>
            <a:r>
              <a:rPr lang="en-US" sz="2300" dirty="0"/>
              <a:t>6. IPP recommendations – derived from EAD requirements </a:t>
            </a:r>
          </a:p>
        </p:txBody>
      </p:sp>
    </p:spTree>
    <p:extLst>
      <p:ext uri="{BB962C8B-B14F-4D97-AF65-F5344CB8AC3E}">
        <p14:creationId xmlns:p14="http://schemas.microsoft.com/office/powerpoint/2010/main" val="9567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524001"/>
            <a:ext cx="8524056" cy="5181600"/>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AU" sz="1800" dirty="0">
                <a:solidFill>
                  <a:srgbClr val="002060"/>
                </a:solidFill>
              </a:rPr>
              <a:t>The PGN sets up the implementation of  the IPP  for 2021 to 2024 and instructs the POC to:</a:t>
            </a:r>
          </a:p>
          <a:p>
            <a:pPr algn="just"/>
            <a:endParaRPr lang="en-AU" sz="1800" dirty="0">
              <a:solidFill>
                <a:srgbClr val="002060"/>
              </a:solidFill>
            </a:endParaRPr>
          </a:p>
          <a:p>
            <a:pPr marL="644525" lvl="1" indent="-285750" algn="just">
              <a:buClr>
                <a:srgbClr val="0070C0"/>
              </a:buClr>
              <a:buFont typeface="Arial" panose="020B0604020202020204" pitchFamily="34" charset="0"/>
              <a:buChar char="•"/>
            </a:pPr>
            <a:r>
              <a:rPr lang="en-AU" sz="1800" dirty="0">
                <a:solidFill>
                  <a:srgbClr val="002060"/>
                </a:solidFill>
              </a:rPr>
              <a:t>Ensure that the UPU keeps pace with changes by modernizing the products using an integrated approach;</a:t>
            </a:r>
          </a:p>
          <a:p>
            <a:pPr marL="644525" lvl="1" indent="-285750" algn="just">
              <a:buClr>
                <a:srgbClr val="0070C0"/>
              </a:buClr>
              <a:buFont typeface="Arial" panose="020B0604020202020204" pitchFamily="34" charset="0"/>
              <a:buChar char="•"/>
            </a:pPr>
            <a:r>
              <a:rPr lang="en-AU" sz="1800" dirty="0">
                <a:solidFill>
                  <a:srgbClr val="002060"/>
                </a:solidFill>
              </a:rPr>
              <a:t>Develop and implement POC activities driven by product definition in line with customer, market and supply chain needs;</a:t>
            </a:r>
          </a:p>
          <a:p>
            <a:pPr marL="644525" lvl="1" indent="-285750" algn="just">
              <a:buClr>
                <a:srgbClr val="0070C0"/>
              </a:buClr>
              <a:buFont typeface="Arial" panose="020B0604020202020204" pitchFamily="34" charset="0"/>
              <a:buChar char="•"/>
            </a:pPr>
            <a:r>
              <a:rPr lang="en-AU" sz="1800" dirty="0">
                <a:solidFill>
                  <a:srgbClr val="002060"/>
                </a:solidFill>
              </a:rPr>
              <a:t>Ensure close coordination between the UPU bodies providing a roadmap for implementation of EAD; and</a:t>
            </a:r>
          </a:p>
          <a:p>
            <a:pPr marL="644525" lvl="1" indent="-285750" algn="just">
              <a:buClr>
                <a:srgbClr val="0070C0"/>
              </a:buClr>
              <a:buFont typeface="Arial" panose="020B0604020202020204" pitchFamily="34" charset="0"/>
              <a:buChar char="•"/>
            </a:pPr>
            <a:r>
              <a:rPr lang="en-AU" sz="1800" dirty="0">
                <a:solidFill>
                  <a:srgbClr val="002060"/>
                </a:solidFill>
              </a:rPr>
              <a:t>Ensure the ongoing review of the IPP with a view to summiting an updated version to the 28th Congress in 2024</a:t>
            </a:r>
          </a:p>
          <a:p>
            <a:pPr marL="285750" indent="-285750" algn="just">
              <a:buClr>
                <a:srgbClr val="00399D"/>
              </a:buClr>
              <a:buFont typeface="Wingdings" panose="05000000000000000000" pitchFamily="2" charset="2"/>
              <a:buChar char="§"/>
            </a:pPr>
            <a:endParaRPr lang="en-AU" sz="1800" dirty="0">
              <a:solidFill>
                <a:srgbClr val="002060"/>
              </a:solidFill>
            </a:endParaRPr>
          </a:p>
          <a:p>
            <a:pPr algn="just"/>
            <a:r>
              <a:rPr lang="en-AU" sz="1800" dirty="0">
                <a:solidFill>
                  <a:srgbClr val="002060"/>
                </a:solidFill>
              </a:rPr>
              <a:t>The PGN also instructs the CA to:</a:t>
            </a:r>
          </a:p>
          <a:p>
            <a:pPr algn="just"/>
            <a:endParaRPr lang="en-AU" sz="1800" dirty="0">
              <a:solidFill>
                <a:srgbClr val="002060"/>
              </a:solidFill>
            </a:endParaRPr>
          </a:p>
          <a:p>
            <a:pPr marL="644525" lvl="1" indent="-285750" algn="just">
              <a:buClr>
                <a:srgbClr val="0070C0"/>
              </a:buClr>
              <a:buFont typeface="Arial" panose="020B0604020202020204" pitchFamily="34" charset="0"/>
              <a:buChar char="•"/>
            </a:pPr>
            <a:r>
              <a:rPr lang="en-AU" sz="1800" dirty="0">
                <a:solidFill>
                  <a:srgbClr val="002060"/>
                </a:solidFill>
              </a:rPr>
              <a:t>Ensure issues of government policy and regulatory issues are properly address, discussed and decided in relation to the IPP</a:t>
            </a:r>
          </a:p>
          <a:p>
            <a:pPr marL="285750" indent="-285750" algn="just">
              <a:buClr>
                <a:srgbClr val="00399D"/>
              </a:buClr>
              <a:buFont typeface="Wingdings" panose="05000000000000000000" pitchFamily="2" charset="2"/>
              <a:buChar char="Ø"/>
            </a:pPr>
            <a:endParaRPr lang="en-AU" sz="1800" dirty="0">
              <a:latin typeface="Calibri" panose="020F0502020204030204" pitchFamily="34" charset="0"/>
              <a:cs typeface="Calibri" panose="020F0502020204030204" pitchFamily="34" charset="0"/>
            </a:endParaRPr>
          </a:p>
        </p:txBody>
      </p:sp>
      <p:sp>
        <p:nvSpPr>
          <p:cNvPr id="5" name="Titre 1"/>
          <p:cNvSpPr>
            <a:spLocks noGrp="1"/>
          </p:cNvSpPr>
          <p:nvPr>
            <p:ph type="title"/>
          </p:nvPr>
        </p:nvSpPr>
        <p:spPr>
          <a:xfrm>
            <a:off x="3581400" y="332656"/>
            <a:ext cx="5410200" cy="647700"/>
          </a:xfrm>
        </p:spPr>
        <p:txBody>
          <a:bodyPr lIns="0" tIns="0" rIns="0" bIns="0" anchor="t" anchorCtr="0">
            <a:noAutofit/>
          </a:bodyPr>
          <a:lstStyle>
            <a:lvl1pPr>
              <a:defRPr>
                <a:solidFill>
                  <a:schemeClr val="bg1"/>
                </a:solidFill>
              </a:defRPr>
            </a:lvl1pPr>
          </a:lstStyle>
          <a:p>
            <a:r>
              <a:rPr lang="en-US" sz="2400" dirty="0"/>
              <a:t>7. IPP proposal of a general nature </a:t>
            </a:r>
          </a:p>
        </p:txBody>
      </p:sp>
    </p:spTree>
    <p:extLst>
      <p:ext uri="{BB962C8B-B14F-4D97-AF65-F5344CB8AC3E}">
        <p14:creationId xmlns:p14="http://schemas.microsoft.com/office/powerpoint/2010/main" val="35094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524001"/>
            <a:ext cx="7838256" cy="5181600"/>
          </a:xfrm>
          <a:prstGeom prst="rect">
            <a:avLst/>
          </a:prstGeom>
        </p:spPr>
        <p:txBody>
          <a:bodyPr vert="horz" lIns="0" tIns="0" rIns="0" bIns="0" rtlCol="0">
            <a:normAutofit lnSpcReduction="10000"/>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AU" sz="1800" dirty="0">
                <a:solidFill>
                  <a:srgbClr val="002060"/>
                </a:solidFill>
              </a:rPr>
              <a:t>There are currently 4</a:t>
            </a:r>
            <a:r>
              <a:rPr lang="en-AU" sz="1800" b="1" dirty="0">
                <a:solidFill>
                  <a:srgbClr val="002060"/>
                </a:solidFill>
              </a:rPr>
              <a:t> proposed amendments </a:t>
            </a:r>
            <a:r>
              <a:rPr lang="en-AU" sz="1800" dirty="0">
                <a:solidFill>
                  <a:srgbClr val="002060"/>
                </a:solidFill>
              </a:rPr>
              <a:t>to the Convention:</a:t>
            </a:r>
          </a:p>
          <a:p>
            <a:pPr algn="just"/>
            <a:endParaRPr lang="en-AU" sz="1800" dirty="0">
              <a:solidFill>
                <a:srgbClr val="002060"/>
              </a:solidFill>
            </a:endParaRPr>
          </a:p>
          <a:p>
            <a:pPr algn="just">
              <a:buClr>
                <a:srgbClr val="00399D"/>
              </a:buClr>
            </a:pPr>
            <a:r>
              <a:rPr lang="en-AU" sz="1800" b="1" u="sng" dirty="0">
                <a:solidFill>
                  <a:srgbClr val="002060"/>
                </a:solidFill>
              </a:rPr>
              <a:t>Option 1 </a:t>
            </a:r>
            <a:r>
              <a:rPr lang="en-AU" sz="1800" dirty="0">
                <a:solidFill>
                  <a:srgbClr val="002060"/>
                </a:solidFill>
              </a:rPr>
              <a:t>– makes the tracked delivery service mandatory for inbound and outbound (documents and goods) or</a:t>
            </a:r>
          </a:p>
          <a:p>
            <a:pPr algn="just">
              <a:buClr>
                <a:srgbClr val="00399D"/>
              </a:buClr>
            </a:pPr>
            <a:r>
              <a:rPr lang="en-AU" sz="1800" b="1" u="sng" dirty="0">
                <a:solidFill>
                  <a:srgbClr val="002060"/>
                </a:solidFill>
              </a:rPr>
              <a:t>Option 2 </a:t>
            </a:r>
            <a:r>
              <a:rPr lang="en-AU" sz="1800" dirty="0">
                <a:solidFill>
                  <a:srgbClr val="002060"/>
                </a:solidFill>
              </a:rPr>
              <a:t>– makes the tracked delivery service mandatory for inbound (goods and documents) and optional for outbound (goods and documents) or</a:t>
            </a:r>
          </a:p>
          <a:p>
            <a:pPr algn="just">
              <a:buClr>
                <a:srgbClr val="00399D"/>
              </a:buClr>
            </a:pPr>
            <a:r>
              <a:rPr lang="en-AU" sz="1800" b="1" u="sng" dirty="0">
                <a:solidFill>
                  <a:srgbClr val="002060"/>
                </a:solidFill>
              </a:rPr>
              <a:t>Option 3 </a:t>
            </a:r>
            <a:r>
              <a:rPr lang="en-AU" sz="1800" dirty="0">
                <a:solidFill>
                  <a:srgbClr val="002060"/>
                </a:solidFill>
              </a:rPr>
              <a:t>– makes the tracked delivery service mandatory for inbound and outbound  (goods)  and optional for inbound and outbound (documents) or</a:t>
            </a:r>
          </a:p>
          <a:p>
            <a:pPr algn="just">
              <a:buClr>
                <a:srgbClr val="00399D"/>
              </a:buClr>
            </a:pPr>
            <a:r>
              <a:rPr lang="en-AU" sz="1800" b="1" u="sng" dirty="0">
                <a:solidFill>
                  <a:srgbClr val="002060"/>
                </a:solidFill>
              </a:rPr>
              <a:t>Option 4 </a:t>
            </a:r>
            <a:r>
              <a:rPr lang="en-AU" sz="1800" dirty="0">
                <a:solidFill>
                  <a:srgbClr val="002060"/>
                </a:solidFill>
              </a:rPr>
              <a:t>– makes the tracked delivery service mandatory for inbound (goods) and optional for outbound (goods) and optional for inbound and outbound (documents)</a:t>
            </a:r>
          </a:p>
          <a:p>
            <a:pPr algn="just"/>
            <a:endParaRPr lang="en-AU" sz="1800" b="1" u="sng" dirty="0">
              <a:solidFill>
                <a:srgbClr val="002060"/>
              </a:solidFill>
            </a:endParaRPr>
          </a:p>
          <a:p>
            <a:pPr algn="just"/>
            <a:r>
              <a:rPr lang="en-AU" sz="1800" b="1" u="sng" dirty="0">
                <a:solidFill>
                  <a:srgbClr val="FF0000"/>
                </a:solidFill>
              </a:rPr>
              <a:t>Note</a:t>
            </a:r>
            <a:r>
              <a:rPr lang="en-AU" sz="1800" b="1" u="sng" dirty="0">
                <a:solidFill>
                  <a:srgbClr val="002060"/>
                </a:solidFill>
              </a:rPr>
              <a:t>: </a:t>
            </a:r>
            <a:r>
              <a:rPr lang="en-AU" sz="1800" dirty="0">
                <a:solidFill>
                  <a:srgbClr val="002060"/>
                </a:solidFill>
              </a:rPr>
              <a:t> All proposals to make the tracked delivery service mandatory will be submitted to the Congress with  remuneration responses as a “package”. This is in line with the results of the IPP survey where 90% of members stated that remuneration should be reviewed if the service is to become mandatory.</a:t>
            </a:r>
          </a:p>
        </p:txBody>
      </p:sp>
      <p:sp>
        <p:nvSpPr>
          <p:cNvPr id="5" name="Titre 1"/>
          <p:cNvSpPr>
            <a:spLocks noGrp="1"/>
          </p:cNvSpPr>
          <p:nvPr>
            <p:ph type="title"/>
          </p:nvPr>
        </p:nvSpPr>
        <p:spPr>
          <a:xfrm>
            <a:off x="3581400" y="332656"/>
            <a:ext cx="5410200" cy="647700"/>
          </a:xfrm>
        </p:spPr>
        <p:txBody>
          <a:bodyPr lIns="0" tIns="0" rIns="0" bIns="0" anchor="t" anchorCtr="0">
            <a:noAutofit/>
          </a:bodyPr>
          <a:lstStyle>
            <a:lvl1pPr>
              <a:defRPr>
                <a:solidFill>
                  <a:schemeClr val="bg1"/>
                </a:solidFill>
              </a:defRPr>
            </a:lvl1pPr>
          </a:lstStyle>
          <a:p>
            <a:r>
              <a:rPr lang="en-US" sz="2400" dirty="0"/>
              <a:t>8. IPP-related proposals to amend the Convention</a:t>
            </a:r>
          </a:p>
        </p:txBody>
      </p:sp>
    </p:spTree>
    <p:extLst>
      <p:ext uri="{BB962C8B-B14F-4D97-AF65-F5344CB8AC3E}">
        <p14:creationId xmlns:p14="http://schemas.microsoft.com/office/powerpoint/2010/main" val="303854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524001"/>
            <a:ext cx="8219256" cy="5181600"/>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2438" lvl="1" indent="-452438">
              <a:buClr>
                <a:srgbClr val="0070C0"/>
              </a:buClr>
              <a:buFont typeface="Arial" panose="020B0604020202020204" pitchFamily="34" charset="0"/>
              <a:buChar char="•"/>
            </a:pPr>
            <a:r>
              <a:rPr lang="en-US" sz="1800" dirty="0">
                <a:solidFill>
                  <a:srgbClr val="002060"/>
                </a:solidFill>
              </a:rPr>
              <a:t>The final draft of the IPP for 2021 to 2024 will be submitted to the </a:t>
            </a:r>
            <a:r>
              <a:rPr lang="en-US" sz="1800" b="1" u="sng" dirty="0">
                <a:solidFill>
                  <a:srgbClr val="002060"/>
                </a:solidFill>
              </a:rPr>
              <a:t>S7 POC  and CA </a:t>
            </a:r>
            <a:r>
              <a:rPr lang="en-US" sz="1800" dirty="0">
                <a:solidFill>
                  <a:srgbClr val="002060"/>
                </a:solidFill>
              </a:rPr>
              <a:t>for endorsement</a:t>
            </a:r>
          </a:p>
          <a:p>
            <a:pPr marL="742950" lvl="1" indent="-285750">
              <a:buClr>
                <a:srgbClr val="0070C0"/>
              </a:buClr>
              <a:buFont typeface="Arial" panose="020B0604020202020204" pitchFamily="34" charset="0"/>
              <a:buChar char="•"/>
            </a:pPr>
            <a:endParaRPr lang="en-US" sz="1800" dirty="0">
              <a:solidFill>
                <a:srgbClr val="002060"/>
              </a:solidFill>
            </a:endParaRPr>
          </a:p>
          <a:p>
            <a:pPr marL="452438" lvl="1" indent="-452438">
              <a:buClr>
                <a:srgbClr val="0070C0"/>
              </a:buClr>
              <a:buFont typeface="Arial" panose="020B0604020202020204" pitchFamily="34" charset="0"/>
              <a:buChar char="•"/>
            </a:pPr>
            <a:r>
              <a:rPr lang="en-US" sz="1800" dirty="0">
                <a:solidFill>
                  <a:srgbClr val="002060"/>
                </a:solidFill>
              </a:rPr>
              <a:t>The final version of the IPP for 2021 to 2024 will then be submitted to the Abidjan Congress in August 2020 which will be asked to: </a:t>
            </a:r>
          </a:p>
          <a:p>
            <a:pPr marL="285750" indent="-285750">
              <a:buClr>
                <a:srgbClr val="0070C0"/>
              </a:buClr>
              <a:buFont typeface="Arial" panose="020B0604020202020204" pitchFamily="34" charset="0"/>
              <a:buChar char="•"/>
            </a:pPr>
            <a:endParaRPr lang="en-US" sz="1800" dirty="0">
              <a:solidFill>
                <a:srgbClr val="002060"/>
              </a:solidFill>
            </a:endParaRPr>
          </a:p>
          <a:p>
            <a:pPr marL="985838" lvl="2" indent="-533400">
              <a:buClr>
                <a:srgbClr val="0070C0"/>
              </a:buClr>
              <a:buFont typeface="Wingdings" panose="05000000000000000000" pitchFamily="2" charset="2"/>
              <a:buChar char="Ø"/>
            </a:pPr>
            <a:r>
              <a:rPr lang="en-US" sz="1800" dirty="0">
                <a:solidFill>
                  <a:srgbClr val="002060"/>
                </a:solidFill>
              </a:rPr>
              <a:t>take note of the Congress Doc for the IPP for 2021 to 2024 and of the work carried out to develop the IPP for 2021 to 2024;</a:t>
            </a:r>
          </a:p>
          <a:p>
            <a:pPr marL="985838" lvl="2" indent="-533400">
              <a:buClr>
                <a:srgbClr val="0070C0"/>
              </a:buClr>
              <a:buFont typeface="Wingdings" panose="05000000000000000000" pitchFamily="2" charset="2"/>
              <a:buChar char="Ø"/>
            </a:pPr>
            <a:r>
              <a:rPr lang="en-US" sz="1800" dirty="0">
                <a:solidFill>
                  <a:srgbClr val="002060"/>
                </a:solidFill>
              </a:rPr>
              <a:t>approve the proposal of a general nature (PGN) relating to the implementation of the seventeen recommendations included in the IPP for 2021 to 2024.</a:t>
            </a:r>
          </a:p>
        </p:txBody>
      </p:sp>
      <p:sp>
        <p:nvSpPr>
          <p:cNvPr id="5" name="Titre 1"/>
          <p:cNvSpPr>
            <a:spLocks noGrp="1"/>
          </p:cNvSpPr>
          <p:nvPr>
            <p:ph type="title"/>
          </p:nvPr>
        </p:nvSpPr>
        <p:spPr>
          <a:xfrm>
            <a:off x="3581400" y="332656"/>
            <a:ext cx="5410200" cy="647700"/>
          </a:xfrm>
        </p:spPr>
        <p:txBody>
          <a:bodyPr lIns="0" tIns="0" rIns="0" bIns="0" anchor="t" anchorCtr="0">
            <a:noAutofit/>
          </a:bodyPr>
          <a:lstStyle>
            <a:lvl1pPr>
              <a:defRPr>
                <a:solidFill>
                  <a:schemeClr val="bg1"/>
                </a:solidFill>
              </a:defRPr>
            </a:lvl1pPr>
          </a:lstStyle>
          <a:p>
            <a:r>
              <a:rPr lang="en-US" sz="2400" dirty="0"/>
              <a:t>9. Draft IPP for 2021 to 2024 – Next steps</a:t>
            </a:r>
          </a:p>
        </p:txBody>
      </p:sp>
    </p:spTree>
    <p:extLst>
      <p:ext uri="{BB962C8B-B14F-4D97-AF65-F5344CB8AC3E}">
        <p14:creationId xmlns:p14="http://schemas.microsoft.com/office/powerpoint/2010/main" val="215566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00028" y="6492875"/>
            <a:ext cx="54397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6C95AE-7298-45E1-9514-94AFF5BED89B}" type="slidenum">
              <a:rPr kumimoji="0" lang="en-US" sz="1800" b="0" i="0" u="none" strike="noStrike" kern="1200" cap="none" spc="0" normalizeH="0" baseline="0" noProof="0" smtClean="0">
                <a:ln>
                  <a:noFill/>
                </a:ln>
                <a:solidFill>
                  <a:srgbClr val="000000"/>
                </a:solidFill>
                <a:effectLst/>
                <a:uLnTx/>
                <a:uFillTx/>
                <a:latin typeface="Calibri"/>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rgbClr val="000000"/>
              </a:solidFill>
              <a:effectLst/>
              <a:uLnTx/>
              <a:uFillTx/>
              <a:latin typeface="Calibri"/>
              <a:ea typeface="+mn-ea"/>
              <a:cs typeface="Arial" pitchFamily="34" charset="0"/>
            </a:endParaRPr>
          </a:p>
        </p:txBody>
      </p:sp>
      <p:sp>
        <p:nvSpPr>
          <p:cNvPr id="17" name="Title 1"/>
          <p:cNvSpPr txBox="1">
            <a:spLocks/>
          </p:cNvSpPr>
          <p:nvPr/>
        </p:nvSpPr>
        <p:spPr>
          <a:xfrm>
            <a:off x="2623139" y="106591"/>
            <a:ext cx="6235111" cy="49348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42A5F5">
                  <a:lumMod val="60000"/>
                  <a:lumOff val="40000"/>
                </a:srgbClr>
              </a:solidFill>
              <a:effectLst/>
              <a:uLnTx/>
              <a:uFillTx/>
              <a:latin typeface="Calibri"/>
              <a:ea typeface="+mj-ea"/>
              <a:cs typeface="+mj-cs"/>
            </a:endParaRPr>
          </a:p>
        </p:txBody>
      </p:sp>
      <p:sp>
        <p:nvSpPr>
          <p:cNvPr id="29" name="Rectangle 28"/>
          <p:cNvSpPr/>
          <p:nvPr/>
        </p:nvSpPr>
        <p:spPr>
          <a:xfrm>
            <a:off x="0" y="1315186"/>
            <a:ext cx="9144000" cy="5542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8" name="Title 1"/>
          <p:cNvSpPr txBox="1">
            <a:spLocks/>
          </p:cNvSpPr>
          <p:nvPr/>
        </p:nvSpPr>
        <p:spPr>
          <a:xfrm>
            <a:off x="900000" y="2771956"/>
            <a:ext cx="7344000" cy="131463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altLang="ja-JP" sz="4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MERCI</a:t>
            </a:r>
            <a:br>
              <a:rPr kumimoji="0" lang="en-GB" altLang="ja-JP" sz="4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altLang="ja-JP" sz="4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THANK YOU</a:t>
            </a:r>
            <a:endParaRPr kumimoji="0" lang="en-GB" sz="4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3"/>
          <p:cNvSpPr txBox="1">
            <a:spLocks/>
          </p:cNvSpPr>
          <p:nvPr/>
        </p:nvSpPr>
        <p:spPr bwMode="auto">
          <a:xfrm>
            <a:off x="8534400" y="6564312"/>
            <a:ext cx="380999" cy="182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0" fontAlgn="base" latinLnBrk="0" hangingPunct="0">
              <a:spcBef>
                <a:spcPct val="20000"/>
              </a:spcBef>
              <a:spcAft>
                <a:spcPct val="0"/>
              </a:spcAft>
              <a:buFont typeface="Arial" charset="0"/>
              <a:buChar char="»"/>
              <a:defRPr sz="1200" kern="1200">
                <a:solidFill>
                  <a:schemeClr val="tx1"/>
                </a:solidFill>
                <a:latin typeface="Verdana" pitchFamily="34" charset="0"/>
                <a:ea typeface="Verdana" pitchFamily="34" charset="0"/>
                <a:cs typeface="Verdana" pitchFamily="34" charset="0"/>
              </a:defRPr>
            </a:lvl6pPr>
            <a:lvl7pPr marL="2971800" indent="-228600" algn="l" defTabSz="914400" rtl="0" eaLnBrk="0" fontAlgn="base" latinLnBrk="0" hangingPunct="0">
              <a:spcBef>
                <a:spcPct val="20000"/>
              </a:spcBef>
              <a:spcAft>
                <a:spcPct val="0"/>
              </a:spcAft>
              <a:buFont typeface="Arial" charset="0"/>
              <a:buChar char="»"/>
              <a:defRPr sz="1200" kern="1200">
                <a:solidFill>
                  <a:schemeClr val="tx1"/>
                </a:solidFill>
                <a:latin typeface="Verdana" pitchFamily="34" charset="0"/>
                <a:ea typeface="Verdana" pitchFamily="34" charset="0"/>
                <a:cs typeface="Verdana" pitchFamily="34" charset="0"/>
              </a:defRPr>
            </a:lvl7pPr>
            <a:lvl8pPr marL="3429000" indent="-228600" algn="l" defTabSz="914400" rtl="0" eaLnBrk="0" fontAlgn="base" latinLnBrk="0" hangingPunct="0">
              <a:spcBef>
                <a:spcPct val="20000"/>
              </a:spcBef>
              <a:spcAft>
                <a:spcPct val="0"/>
              </a:spcAft>
              <a:buFont typeface="Arial" charset="0"/>
              <a:buChar char="»"/>
              <a:defRPr sz="1200" kern="1200">
                <a:solidFill>
                  <a:schemeClr val="tx1"/>
                </a:solidFill>
                <a:latin typeface="Verdana" pitchFamily="34" charset="0"/>
                <a:ea typeface="Verdana" pitchFamily="34" charset="0"/>
                <a:cs typeface="Verdana" pitchFamily="34" charset="0"/>
              </a:defRPr>
            </a:lvl8pPr>
            <a:lvl9pPr marL="3886200" indent="-228600" algn="l" defTabSz="914400" rtl="0" eaLnBrk="0" fontAlgn="base" latinLnBrk="0" hangingPunct="0">
              <a:spcBef>
                <a:spcPct val="20000"/>
              </a:spcBef>
              <a:spcAft>
                <a:spcPct val="0"/>
              </a:spcAft>
              <a:buFont typeface="Arial" charset="0"/>
              <a:buChar char="»"/>
              <a:defRPr sz="1200" kern="1200">
                <a:solidFill>
                  <a:schemeClr val="tx1"/>
                </a:solidFill>
                <a:latin typeface="Verdana" pitchFamily="34" charset="0"/>
                <a:ea typeface="Verdana" pitchFamily="34" charset="0"/>
                <a:cs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D598151-8712-4969-BC59-25B252820F50}" type="slidenum">
              <a:rPr kumimoji="0" lang="en-US" altLang="en-US" sz="1000" b="0" i="0" u="none" strike="noStrike" kern="1200" cap="none" spc="0" normalizeH="0" baseline="0" noProof="0" smtClean="0">
                <a:ln>
                  <a:noFill/>
                </a:ln>
                <a:solidFill>
                  <a:srgbClr val="000000"/>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7623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9672" y="3645024"/>
            <a:ext cx="6552728" cy="369332"/>
          </a:xfrm>
          <a:prstGeom prst="rect">
            <a:avLst/>
          </a:prstGeom>
        </p:spPr>
        <p:txBody>
          <a:bodyPr wrap="square">
            <a:spAutoFit/>
          </a:bodyPr>
          <a:lstStyle/>
          <a:p>
            <a:pPr fontAlgn="base">
              <a:spcBef>
                <a:spcPct val="0"/>
              </a:spcBef>
              <a:spcAft>
                <a:spcPct val="0"/>
              </a:spcAft>
              <a:defRPr/>
            </a:pPr>
            <a:r>
              <a:rPr lang="en-GB" dirty="0">
                <a:solidFill>
                  <a:prstClr val="white"/>
                </a:solidFill>
                <a:latin typeface="Verdana" panose="020B0604030504040204" pitchFamily="34" charset="0"/>
                <a:ea typeface="Verdana" panose="020B0604030504040204" pitchFamily="34" charset="0"/>
                <a:cs typeface="Verdana" panose="020B0604030504040204" pitchFamily="34" charset="0"/>
              </a:rPr>
              <a:t>International Bureau</a:t>
            </a:r>
          </a:p>
        </p:txBody>
      </p:sp>
      <p:sp>
        <p:nvSpPr>
          <p:cNvPr id="5" name="Titre 1"/>
          <p:cNvSpPr>
            <a:spLocks noGrp="1"/>
          </p:cNvSpPr>
          <p:nvPr>
            <p:ph type="ctrTitle"/>
          </p:nvPr>
        </p:nvSpPr>
        <p:spPr>
          <a:xfrm>
            <a:off x="755576" y="3172326"/>
            <a:ext cx="8077199" cy="472698"/>
          </a:xfrm>
        </p:spPr>
        <p:txBody>
          <a:bodyPr>
            <a:noAutofit/>
          </a:bodyPr>
          <a:lstStyle/>
          <a:p>
            <a:pPr marL="88900">
              <a:tabLst>
                <a:tab pos="871538" algn="l"/>
                <a:tab pos="1009650" algn="l"/>
                <a:tab pos="1079897" algn="l"/>
              </a:tabLst>
            </a:pPr>
            <a:r>
              <a:rPr lang="en-US" sz="2000" dirty="0">
                <a:solidFill>
                  <a:schemeClr val="bg1"/>
                </a:solidFill>
              </a:rPr>
              <a:t>4.	UPU remuneration in the current cycle</a:t>
            </a:r>
          </a:p>
        </p:txBody>
      </p:sp>
    </p:spTree>
    <p:extLst>
      <p:ext uri="{BB962C8B-B14F-4D97-AF65-F5344CB8AC3E}">
        <p14:creationId xmlns:p14="http://schemas.microsoft.com/office/powerpoint/2010/main" val="2705591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re 1"/>
          <p:cNvSpPr>
            <a:spLocks noGrp="1"/>
          </p:cNvSpPr>
          <p:nvPr>
            <p:ph type="title"/>
          </p:nvPr>
        </p:nvSpPr>
        <p:spPr>
          <a:xfrm>
            <a:off x="827584" y="3212976"/>
            <a:ext cx="7704856" cy="296824"/>
          </a:xfrm>
        </p:spPr>
        <p:txBody>
          <a:bodyPr>
            <a:noAutofit/>
          </a:bodyPr>
          <a:lstStyle/>
          <a:p>
            <a:pPr marL="354013" indent="-354013"/>
            <a:r>
              <a:rPr lang="en-US" dirty="0"/>
              <a:t>4.1	Overview UPU remuneration systems 2018-2021</a:t>
            </a:r>
            <a:endParaRPr lang="en-GB" sz="1600" b="0" dirty="0"/>
          </a:p>
        </p:txBody>
      </p:sp>
    </p:spTree>
    <p:extLst>
      <p:ext uri="{BB962C8B-B14F-4D97-AF65-F5344CB8AC3E}">
        <p14:creationId xmlns:p14="http://schemas.microsoft.com/office/powerpoint/2010/main" val="349315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23528" y="1484784"/>
            <a:ext cx="8534257"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pPr marL="631825" indent="-631825"/>
            <a:r>
              <a:rPr lang="en-GB" sz="1600" dirty="0">
                <a:solidFill>
                  <a:schemeClr val="tx1"/>
                </a:solidFill>
              </a:rPr>
              <a:t>Agenda – 14 January (morning)</a:t>
            </a:r>
            <a:endParaRPr lang="en-GB" sz="1600" b="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80745784"/>
              </p:ext>
            </p:extLst>
          </p:nvPr>
        </p:nvGraphicFramePr>
        <p:xfrm>
          <a:off x="323528" y="1916832"/>
          <a:ext cx="8496944" cy="4804861"/>
        </p:xfrm>
        <a:graphic>
          <a:graphicData uri="http://schemas.openxmlformats.org/drawingml/2006/table">
            <a:tbl>
              <a:tblPr firstRow="1" firstCol="1" bandRow="1"/>
              <a:tblGrid>
                <a:gridCol w="8496944">
                  <a:extLst>
                    <a:ext uri="{9D8B030D-6E8A-4147-A177-3AD203B41FA5}">
                      <a16:colId xmlns:a16="http://schemas.microsoft.com/office/drawing/2014/main" val="2930571554"/>
                    </a:ext>
                  </a:extLst>
                </a:gridCol>
              </a:tblGrid>
              <a:tr h="238622">
                <a:tc>
                  <a:txBody>
                    <a:bodyPr/>
                    <a:lstStyle/>
                    <a:p>
                      <a:pPr marL="357188" indent="-357188" algn="just">
                        <a:lnSpc>
                          <a:spcPts val="1600"/>
                        </a:lnSpc>
                        <a:spcBef>
                          <a:spcPts val="300"/>
                        </a:spcBef>
                        <a:spcAft>
                          <a:spcPts val="300"/>
                        </a:spcAft>
                      </a:pPr>
                      <a:r>
                        <a:rPr lang="en-GB" sz="1600" b="1" dirty="0">
                          <a:effectLst/>
                          <a:latin typeface="Arial" panose="020B0604020202020204" pitchFamily="34" charset="0"/>
                          <a:ea typeface="Calibri" panose="020F0502020204030204" pitchFamily="34" charset="0"/>
                        </a:rPr>
                        <a:t>1. 	Welcome and introduction</a:t>
                      </a:r>
                      <a:endParaRPr lang="en-US" sz="16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0269693"/>
                  </a:ext>
                </a:extLst>
              </a:tr>
              <a:tr h="1126607">
                <a:tc>
                  <a:txBody>
                    <a:bodyPr/>
                    <a:lstStyle/>
                    <a:p>
                      <a:pPr marL="357188" indent="-357188" algn="just">
                        <a:lnSpc>
                          <a:spcPts val="1600"/>
                        </a:lnSpc>
                        <a:spcBef>
                          <a:spcPts val="300"/>
                        </a:spcBef>
                        <a:spcAft>
                          <a:spcPts val="300"/>
                        </a:spcAft>
                      </a:pPr>
                      <a:r>
                        <a:rPr lang="en-GB" sz="1600" b="1" dirty="0">
                          <a:effectLst/>
                          <a:latin typeface="Arial" panose="020B0604020202020204" pitchFamily="34" charset="0"/>
                          <a:ea typeface="Calibri" panose="020F0502020204030204" pitchFamily="34" charset="0"/>
                        </a:rPr>
                        <a:t>2	Opening remarks and agenda </a:t>
                      </a:r>
                      <a:endParaRPr lang="en-US" sz="1600" dirty="0">
                        <a:effectLst/>
                        <a:latin typeface="Arial" panose="020B0604020202020204" pitchFamily="34" charset="0"/>
                        <a:ea typeface="Calibri" panose="020F0502020204030204" pitchFamily="34" charset="0"/>
                      </a:endParaRPr>
                    </a:p>
                    <a:p>
                      <a:pPr marL="809625" indent="-357188" algn="just">
                        <a:lnSpc>
                          <a:spcPts val="1600"/>
                        </a:lnSpc>
                        <a:spcBef>
                          <a:spcPts val="300"/>
                        </a:spcBef>
                        <a:spcAft>
                          <a:spcPts val="300"/>
                        </a:spcAft>
                        <a:tabLst/>
                      </a:pPr>
                      <a:r>
                        <a:rPr lang="en-GB" sz="1400" dirty="0">
                          <a:effectLst/>
                          <a:latin typeface="Arial" panose="020B0604020202020204" pitchFamily="34" charset="0"/>
                          <a:ea typeface="Calibri" panose="020F0502020204030204" pitchFamily="34" charset="0"/>
                        </a:rPr>
                        <a:t>a.	Congresses’ mandates on remuneration </a:t>
                      </a:r>
                      <a:endParaRPr lang="en-US" sz="1400" dirty="0">
                        <a:effectLst/>
                        <a:latin typeface="Arial" panose="020B0604020202020204" pitchFamily="34" charset="0"/>
                        <a:ea typeface="Calibri" panose="020F0502020204030204" pitchFamily="34" charset="0"/>
                      </a:endParaRPr>
                    </a:p>
                    <a:p>
                      <a:pPr marL="809625" indent="-357188" algn="just">
                        <a:lnSpc>
                          <a:spcPts val="1600"/>
                        </a:lnSpc>
                        <a:spcBef>
                          <a:spcPts val="300"/>
                        </a:spcBef>
                        <a:spcAft>
                          <a:spcPts val="300"/>
                        </a:spcAft>
                        <a:tabLst/>
                      </a:pPr>
                      <a:r>
                        <a:rPr lang="en-GB" sz="1400" dirty="0">
                          <a:effectLst/>
                          <a:latin typeface="Arial" panose="020B0604020202020204" pitchFamily="34" charset="0"/>
                          <a:ea typeface="Calibri" panose="020F0502020204030204" pitchFamily="34" charset="0"/>
                        </a:rPr>
                        <a:t>b.	The Integrated Remuneration Plan (IRP): a roadmap for the development of an Integrated Remuneration System (IRS)</a:t>
                      </a:r>
                      <a:endParaRPr lang="en-US" sz="14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4445300"/>
                  </a:ext>
                </a:extLst>
              </a:tr>
              <a:tr h="362963">
                <a:tc>
                  <a:txBody>
                    <a:bodyPr/>
                    <a:lstStyle/>
                    <a:p>
                      <a:pPr marL="357188" indent="-357188" algn="just">
                        <a:lnSpc>
                          <a:spcPts val="1600"/>
                        </a:lnSpc>
                        <a:spcBef>
                          <a:spcPts val="300"/>
                        </a:spcBef>
                        <a:spcAft>
                          <a:spcPts val="300"/>
                        </a:spcAft>
                      </a:pPr>
                      <a:r>
                        <a:rPr lang="en-GB" sz="1600" b="1" dirty="0">
                          <a:effectLst/>
                          <a:latin typeface="Arial" panose="020B0604020202020204" pitchFamily="34" charset="0"/>
                          <a:ea typeface="Calibri" panose="020F0502020204030204" pitchFamily="34" charset="0"/>
                        </a:rPr>
                        <a:t>3.	UPU remuneration in the current cycle  </a:t>
                      </a:r>
                      <a:endParaRPr lang="en-US" sz="16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890942"/>
                  </a:ext>
                </a:extLst>
              </a:tr>
              <a:tr h="340365">
                <a:tc>
                  <a:txBody>
                    <a:bodyPr/>
                    <a:lstStyle/>
                    <a:p>
                      <a:pPr marL="357188" indent="-357188" algn="just">
                        <a:lnSpc>
                          <a:spcPts val="1600"/>
                        </a:lnSpc>
                        <a:spcBef>
                          <a:spcPts val="300"/>
                        </a:spcBef>
                        <a:spcAft>
                          <a:spcPts val="300"/>
                        </a:spcAft>
                      </a:pPr>
                      <a:r>
                        <a:rPr lang="en-GB" sz="1400" dirty="0">
                          <a:effectLst/>
                          <a:latin typeface="Arial" panose="020B0604020202020204" pitchFamily="34" charset="0"/>
                          <a:ea typeface="Calibri" panose="020F0502020204030204" pitchFamily="34" charset="0"/>
                        </a:rPr>
                        <a:t>3.1	Overview of the remuneration systems in current Congress cycle (2018 – 2021)</a:t>
                      </a:r>
                      <a:endParaRPr lang="en-US" sz="14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3617086"/>
                  </a:ext>
                </a:extLst>
              </a:tr>
              <a:tr h="360040">
                <a:tc>
                  <a:txBody>
                    <a:bodyPr/>
                    <a:lstStyle/>
                    <a:p>
                      <a:pPr marL="357188" indent="-357188" algn="just">
                        <a:lnSpc>
                          <a:spcPts val="1600"/>
                        </a:lnSpc>
                        <a:spcBef>
                          <a:spcPts val="300"/>
                        </a:spcBef>
                        <a:spcAft>
                          <a:spcPts val="300"/>
                        </a:spcAft>
                      </a:pPr>
                      <a:r>
                        <a:rPr lang="en-GB" sz="1400" dirty="0">
                          <a:effectLst/>
                          <a:latin typeface="Arial" panose="020B0604020202020204" pitchFamily="34" charset="0"/>
                          <a:ea typeface="Calibri" panose="020F0502020204030204" pitchFamily="34" charset="0"/>
                        </a:rPr>
                        <a:t>3.2	Outcomes of the Third Extraordinary Congress on the review of E format remuneration</a:t>
                      </a:r>
                      <a:endParaRPr lang="en-US" sz="14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902874"/>
                  </a:ext>
                </a:extLst>
              </a:tr>
              <a:tr h="2016224">
                <a:tc>
                  <a:txBody>
                    <a:bodyPr/>
                    <a:lstStyle/>
                    <a:p>
                      <a:pPr marL="357188" indent="-357188" algn="just">
                        <a:lnSpc>
                          <a:spcPts val="1600"/>
                        </a:lnSpc>
                        <a:spcBef>
                          <a:spcPts val="300"/>
                        </a:spcBef>
                        <a:spcAft>
                          <a:spcPts val="300"/>
                        </a:spcAft>
                      </a:pPr>
                      <a:r>
                        <a:rPr lang="en-GB" sz="1400" dirty="0">
                          <a:effectLst/>
                          <a:latin typeface="Arial" panose="020B0604020202020204" pitchFamily="34" charset="0"/>
                          <a:ea typeface="Calibri" panose="020F0502020204030204" pitchFamily="34" charset="0"/>
                        </a:rPr>
                        <a:t>3.3	Implementation of the E format remuneration </a:t>
                      </a:r>
                      <a:endParaRPr lang="en-US" sz="1400" dirty="0">
                        <a:effectLst/>
                        <a:latin typeface="Arial" panose="020B0604020202020204" pitchFamily="34" charset="0"/>
                        <a:ea typeface="Calibri" panose="020F0502020204030204" pitchFamily="34" charset="0"/>
                      </a:endParaRPr>
                    </a:p>
                    <a:p>
                      <a:pPr marL="809625" indent="-357188" algn="just">
                        <a:lnSpc>
                          <a:spcPts val="1600"/>
                        </a:lnSpc>
                        <a:spcBef>
                          <a:spcPts val="300"/>
                        </a:spcBef>
                        <a:spcAft>
                          <a:spcPts val="300"/>
                        </a:spcAft>
                        <a:tabLst>
                          <a:tab pos="546100" algn="l"/>
                        </a:tabLst>
                      </a:pPr>
                      <a:r>
                        <a:rPr lang="en-GB" sz="1400" dirty="0">
                          <a:effectLst/>
                          <a:latin typeface="Arial" panose="020B0604020202020204" pitchFamily="34" charset="0"/>
                          <a:ea typeface="Calibri" panose="020F0502020204030204" pitchFamily="34" charset="0"/>
                        </a:rPr>
                        <a:t>	a. 	Changes to current system parameters in the years 2020 and 2021</a:t>
                      </a:r>
                      <a:endParaRPr lang="en-US" sz="1400" dirty="0">
                        <a:effectLst/>
                        <a:latin typeface="Arial" panose="020B0604020202020204" pitchFamily="34" charset="0"/>
                        <a:ea typeface="Calibri" panose="020F0502020204030204" pitchFamily="34" charset="0"/>
                      </a:endParaRPr>
                    </a:p>
                    <a:p>
                      <a:pPr marL="809625" indent="-357188" algn="just">
                        <a:lnSpc>
                          <a:spcPts val="1600"/>
                        </a:lnSpc>
                        <a:spcBef>
                          <a:spcPts val="300"/>
                        </a:spcBef>
                        <a:spcAft>
                          <a:spcPts val="300"/>
                        </a:spcAft>
                        <a:tabLst>
                          <a:tab pos="539750" algn="l"/>
                        </a:tabLst>
                      </a:pPr>
                      <a:r>
                        <a:rPr lang="en-GB" sz="1400" dirty="0">
                          <a:effectLst/>
                          <a:latin typeface="Arial" panose="020B0604020202020204" pitchFamily="34" charset="0"/>
                          <a:ea typeface="Calibri" panose="020F0502020204030204" pitchFamily="34" charset="0"/>
                        </a:rPr>
                        <a:t>	b.	Self-declaration of E format rates from 2021</a:t>
                      </a:r>
                      <a:endParaRPr lang="en-US" sz="1400" dirty="0">
                        <a:effectLst/>
                        <a:latin typeface="Arial" panose="020B0604020202020204" pitchFamily="34" charset="0"/>
                        <a:ea typeface="Calibri" panose="020F0502020204030204" pitchFamily="34" charset="0"/>
                      </a:endParaRPr>
                    </a:p>
                    <a:p>
                      <a:pPr marL="809625" indent="-357188" algn="just">
                        <a:lnSpc>
                          <a:spcPts val="1600"/>
                        </a:lnSpc>
                        <a:spcBef>
                          <a:spcPts val="300"/>
                        </a:spcBef>
                        <a:spcAft>
                          <a:spcPts val="300"/>
                        </a:spcAft>
                        <a:tabLst>
                          <a:tab pos="539750" algn="l"/>
                        </a:tabLst>
                      </a:pPr>
                      <a:r>
                        <a:rPr lang="en-GB" sz="1400" dirty="0">
                          <a:effectLst/>
                          <a:latin typeface="Arial" panose="020B0604020202020204" pitchFamily="34" charset="0"/>
                          <a:ea typeface="Calibri" panose="020F0502020204030204" pitchFamily="34" charset="0"/>
                        </a:rPr>
                        <a:t>	c.	Accelerated implementation of self-declared E format rates from 1 July 2020</a:t>
                      </a:r>
                      <a:endParaRPr lang="en-US" sz="1400" dirty="0">
                        <a:effectLst/>
                        <a:latin typeface="Arial" panose="020B0604020202020204" pitchFamily="34" charset="0"/>
                        <a:ea typeface="Calibri" panose="020F0502020204030204" pitchFamily="34" charset="0"/>
                      </a:endParaRPr>
                    </a:p>
                    <a:p>
                      <a:pPr marL="809625" indent="-357188" algn="just">
                        <a:lnSpc>
                          <a:spcPts val="1600"/>
                        </a:lnSpc>
                        <a:spcBef>
                          <a:spcPts val="300"/>
                        </a:spcBef>
                        <a:spcAft>
                          <a:spcPts val="300"/>
                        </a:spcAft>
                        <a:tabLst>
                          <a:tab pos="539750" algn="l"/>
                        </a:tabLst>
                      </a:pPr>
                      <a:r>
                        <a:rPr lang="en-GB" sz="1400" dirty="0">
                          <a:effectLst/>
                          <a:latin typeface="Arial" panose="020B0604020202020204" pitchFamily="34" charset="0"/>
                          <a:ea typeface="Calibri" panose="020F0502020204030204" pitchFamily="34" charset="0"/>
                        </a:rPr>
                        <a:t>	d.	Notification requirements and deadlines </a:t>
                      </a:r>
                      <a:endParaRPr lang="en-US" sz="1400" dirty="0">
                        <a:effectLst/>
                        <a:latin typeface="Arial" panose="020B0604020202020204" pitchFamily="34" charset="0"/>
                        <a:ea typeface="Calibri" panose="020F0502020204030204" pitchFamily="34" charset="0"/>
                      </a:endParaRPr>
                    </a:p>
                    <a:p>
                      <a:pPr marL="809625" indent="-357188" algn="just">
                        <a:lnSpc>
                          <a:spcPts val="1600"/>
                        </a:lnSpc>
                        <a:spcBef>
                          <a:spcPts val="300"/>
                        </a:spcBef>
                        <a:spcAft>
                          <a:spcPts val="300"/>
                        </a:spcAft>
                        <a:tabLst>
                          <a:tab pos="539750" algn="l"/>
                        </a:tabLst>
                      </a:pPr>
                      <a:r>
                        <a:rPr lang="en-GB" sz="1400" dirty="0">
                          <a:effectLst/>
                          <a:latin typeface="Arial" panose="020B0604020202020204" pitchFamily="34" charset="0"/>
                          <a:ea typeface="Calibri" panose="020F0502020204030204" pitchFamily="34" charset="0"/>
                        </a:rPr>
                        <a:t>	e.	Further work on the implementation</a:t>
                      </a:r>
                      <a:endParaRPr lang="en-US" sz="1400" dirty="0">
                        <a:effectLst/>
                        <a:latin typeface="Arial" panose="020B0604020202020204" pitchFamily="34" charset="0"/>
                        <a:ea typeface="Calibri" panose="020F0502020204030204" pitchFamily="34" charset="0"/>
                      </a:endParaRPr>
                    </a:p>
                    <a:p>
                      <a:pPr marL="809625" indent="-357188" algn="just">
                        <a:lnSpc>
                          <a:spcPts val="1600"/>
                        </a:lnSpc>
                        <a:spcBef>
                          <a:spcPts val="300"/>
                        </a:spcBef>
                        <a:spcAft>
                          <a:spcPts val="300"/>
                        </a:spcAft>
                        <a:tabLst>
                          <a:tab pos="539750" algn="l"/>
                        </a:tabLst>
                      </a:pPr>
                      <a:r>
                        <a:rPr lang="en-GB" sz="1400" dirty="0">
                          <a:effectLst/>
                          <a:latin typeface="Arial" panose="020B0604020202020204" pitchFamily="34" charset="0"/>
                          <a:ea typeface="Calibri" panose="020F0502020204030204" pitchFamily="34" charset="0"/>
                        </a:rPr>
                        <a:t>	f.	Rate calculation tool </a:t>
                      </a:r>
                      <a:endParaRPr lang="en-US" sz="14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5528634"/>
                  </a:ext>
                </a:extLst>
              </a:tr>
              <a:tr h="360040">
                <a:tc>
                  <a:txBody>
                    <a:bodyPr/>
                    <a:lstStyle/>
                    <a:p>
                      <a:pPr marL="357188" indent="-357188" algn="just">
                        <a:lnSpc>
                          <a:spcPts val="1600"/>
                        </a:lnSpc>
                        <a:spcBef>
                          <a:spcPts val="300"/>
                        </a:spcBef>
                        <a:spcAft>
                          <a:spcPts val="300"/>
                        </a:spcAft>
                      </a:pPr>
                      <a:r>
                        <a:rPr lang="en-GB" sz="1400" dirty="0">
                          <a:effectLst/>
                          <a:latin typeface="Arial" panose="020B0604020202020204" pitchFamily="34" charset="0"/>
                          <a:ea typeface="Calibri" panose="020F0502020204030204" pitchFamily="34" charset="0"/>
                        </a:rPr>
                        <a:t>3.4	Q &amp; A – clarifications and comments</a:t>
                      </a:r>
                      <a:endParaRPr lang="en-US" sz="14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3881072"/>
                  </a:ext>
                </a:extLst>
              </a:tr>
            </a:tbl>
          </a:graphicData>
        </a:graphic>
      </p:graphicFrame>
    </p:spTree>
    <p:extLst>
      <p:ext uri="{BB962C8B-B14F-4D97-AF65-F5344CB8AC3E}">
        <p14:creationId xmlns:p14="http://schemas.microsoft.com/office/powerpoint/2010/main" val="2655985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necteur droit 28"/>
          <p:cNvCxnSpPr/>
          <p:nvPr/>
        </p:nvCxnSpPr>
        <p:spPr>
          <a:xfrm>
            <a:off x="153458" y="2283357"/>
            <a:ext cx="8928992" cy="0"/>
          </a:xfrm>
          <a:prstGeom prst="line">
            <a:avLst/>
          </a:prstGeom>
          <a:noFill/>
          <a:ln w="9525" cap="flat" cmpd="sng" algn="ctr">
            <a:solidFill>
              <a:sysClr val="windowText" lastClr="000000"/>
            </a:solidFill>
            <a:prstDash val="solid"/>
          </a:ln>
          <a:effectLst/>
        </p:spPr>
      </p:cxnSp>
      <p:sp>
        <p:nvSpPr>
          <p:cNvPr id="30" name="Rectangle 29"/>
          <p:cNvSpPr/>
          <p:nvPr/>
        </p:nvSpPr>
        <p:spPr>
          <a:xfrm>
            <a:off x="2619954" y="2355365"/>
            <a:ext cx="2086064" cy="1015663"/>
          </a:xfrm>
          <a:prstGeom prst="rect">
            <a:avLst/>
          </a:prstGeom>
          <a:solidFill>
            <a:sysClr val="windowText" lastClr="000000"/>
          </a:solidFill>
          <a:ln w="25400" cap="flat" cmpd="sng" algn="ctr">
            <a:solidFill>
              <a:schemeClr val="tx1"/>
            </a:solidFill>
            <a:prstDash val="solid"/>
          </a:ln>
          <a:effectLst/>
        </p:spPr>
        <p:txBody>
          <a:bodyPr tIns="180000" rtlCol="0" anchor="t" anchorCtr="0"/>
          <a:lstStyle/>
          <a:p>
            <a:pPr algn="ctr">
              <a:defRPr/>
            </a:pPr>
            <a:r>
              <a:rPr lang="en-GB" sz="1500" kern="0" dirty="0">
                <a:solidFill>
                  <a:prstClr val="white"/>
                </a:solidFill>
                <a:latin typeface="Arial" panose="020B0604020202020204" pitchFamily="34" charset="0"/>
                <a:ea typeface="Verdana" panose="020B0604030504040204" pitchFamily="34" charset="0"/>
                <a:cs typeface="Arial" panose="020B0604020202020204" pitchFamily="34" charset="0"/>
              </a:rPr>
              <a:t>Base rates </a:t>
            </a:r>
            <a:endParaRPr lang="fr-CH" sz="1500" kern="0" dirty="0">
              <a:solidFill>
                <a:prstClr val="white"/>
              </a:solidFill>
              <a:latin typeface="Arial" panose="020B0604020202020204" pitchFamily="34" charset="0"/>
              <a:ea typeface="Verdana" panose="020B0604030504040204" pitchFamily="34" charset="0"/>
              <a:cs typeface="Arial" panose="020B0604020202020204" pitchFamily="34" charset="0"/>
            </a:endParaRPr>
          </a:p>
        </p:txBody>
      </p:sp>
      <p:sp>
        <p:nvSpPr>
          <p:cNvPr id="31" name="Rectangle 30"/>
          <p:cNvSpPr/>
          <p:nvPr/>
        </p:nvSpPr>
        <p:spPr>
          <a:xfrm>
            <a:off x="7005910" y="2366633"/>
            <a:ext cx="2088000" cy="1004396"/>
          </a:xfrm>
          <a:prstGeom prst="rect">
            <a:avLst/>
          </a:prstGeom>
          <a:solidFill>
            <a:sysClr val="windowText" lastClr="000000"/>
          </a:solidFill>
          <a:ln w="25400" cap="flat" cmpd="sng" algn="ctr">
            <a:solidFill>
              <a:schemeClr val="tx1"/>
            </a:solidFill>
            <a:prstDash val="solid"/>
          </a:ln>
          <a:effectLst/>
        </p:spPr>
        <p:txBody>
          <a:bodyPr tIns="180000" rtlCol="0" anchor="t" anchorCtr="0"/>
          <a:lstStyle/>
          <a:p>
            <a:pPr algn="ctr">
              <a:defRPr/>
            </a:pPr>
            <a:r>
              <a:rPr lang="en-GB" sz="1500" kern="0" dirty="0">
                <a:solidFill>
                  <a:prstClr val="white"/>
                </a:solidFill>
                <a:latin typeface="Arial" panose="020B0604020202020204" pitchFamily="34" charset="0"/>
                <a:ea typeface="Verdana" panose="020B0604030504040204" pitchFamily="34" charset="0"/>
                <a:cs typeface="Arial" panose="020B0604020202020204" pitchFamily="34" charset="0"/>
              </a:rPr>
              <a:t>Self-declared rates</a:t>
            </a:r>
            <a:endParaRPr lang="fr-CH" sz="1500" kern="0" dirty="0">
              <a:solidFill>
                <a:prstClr val="white"/>
              </a:solidFill>
              <a:latin typeface="Arial" panose="020B0604020202020204" pitchFamily="34" charset="0"/>
              <a:ea typeface="Verdana" panose="020B0604030504040204" pitchFamily="34" charset="0"/>
              <a:cs typeface="Arial" panose="020B0604020202020204" pitchFamily="34" charset="0"/>
            </a:endParaRPr>
          </a:p>
        </p:txBody>
      </p:sp>
      <p:sp>
        <p:nvSpPr>
          <p:cNvPr id="32" name="ZoneTexte 31"/>
          <p:cNvSpPr txBox="1"/>
          <p:nvPr/>
        </p:nvSpPr>
        <p:spPr>
          <a:xfrm>
            <a:off x="153458" y="2355365"/>
            <a:ext cx="2304256" cy="954107"/>
          </a:xfrm>
          <a:prstGeom prst="rect">
            <a:avLst/>
          </a:prstGeom>
          <a:noFill/>
        </p:spPr>
        <p:txBody>
          <a:bodyPr wrap="square" rtlCol="0">
            <a:spAutoFit/>
          </a:bodyPr>
          <a:lstStyle/>
          <a:p>
            <a:r>
              <a:rPr lang="en-GB" sz="1400" b="1" dirty="0">
                <a:solidFill>
                  <a:prstClr val="black"/>
                </a:solidFill>
                <a:latin typeface="Arial" panose="020B0604020202020204" pitchFamily="34" charset="0"/>
                <a:ea typeface="Verdana" panose="020B0604030504040204" pitchFamily="34" charset="0"/>
                <a:cs typeface="Arial" panose="020B0604020202020204" pitchFamily="34" charset="0"/>
              </a:rPr>
              <a:t>Basic services</a:t>
            </a:r>
          </a:p>
          <a:p>
            <a:r>
              <a:rPr lang="en-US" sz="1400" dirty="0">
                <a:solidFill>
                  <a:prstClr val="black"/>
                </a:solidFill>
                <a:latin typeface="Arial" panose="020B0604020202020204" pitchFamily="34" charset="0"/>
                <a:ea typeface="Verdana" panose="020B0604030504040204" pitchFamily="34" charset="0"/>
                <a:cs typeface="Arial" panose="020B0604020202020204" pitchFamily="34" charset="0"/>
              </a:rPr>
              <a:t>acceptance, handling conveyance and delivery of postal items</a:t>
            </a:r>
            <a:endParaRPr lang="fr-CH" sz="140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cxnSp>
        <p:nvCxnSpPr>
          <p:cNvPr id="33" name="Connecteur droit 32"/>
          <p:cNvCxnSpPr/>
          <p:nvPr/>
        </p:nvCxnSpPr>
        <p:spPr>
          <a:xfrm>
            <a:off x="153458" y="3435485"/>
            <a:ext cx="8928992" cy="0"/>
          </a:xfrm>
          <a:prstGeom prst="line">
            <a:avLst/>
          </a:prstGeom>
          <a:noFill/>
          <a:ln w="9525" cap="flat" cmpd="sng" algn="ctr">
            <a:solidFill>
              <a:sysClr val="window" lastClr="FFFFFF">
                <a:lumMod val="85000"/>
              </a:sysClr>
            </a:solidFill>
            <a:prstDash val="solid"/>
          </a:ln>
          <a:effectLst/>
        </p:spPr>
      </p:cxnSp>
      <p:sp>
        <p:nvSpPr>
          <p:cNvPr id="34" name="ZoneTexte 33"/>
          <p:cNvSpPr txBox="1"/>
          <p:nvPr/>
        </p:nvSpPr>
        <p:spPr>
          <a:xfrm>
            <a:off x="173570" y="3499942"/>
            <a:ext cx="2304256" cy="523220"/>
          </a:xfrm>
          <a:prstGeom prst="rect">
            <a:avLst/>
          </a:prstGeom>
          <a:noFill/>
        </p:spPr>
        <p:txBody>
          <a:bodyPr wrap="square" rtlCol="0">
            <a:spAutoFit/>
          </a:bodyPr>
          <a:lstStyle/>
          <a:p>
            <a:r>
              <a:rPr lang="en-GB" sz="1400" b="1" dirty="0">
                <a:solidFill>
                  <a:prstClr val="black"/>
                </a:solidFill>
                <a:latin typeface="Arial" panose="020B0604020202020204" pitchFamily="34" charset="0"/>
                <a:ea typeface="Verdana" panose="020B0604030504040204" pitchFamily="34" charset="0"/>
                <a:cs typeface="Arial" panose="020B0604020202020204" pitchFamily="34" charset="0"/>
              </a:rPr>
              <a:t>Value-added services</a:t>
            </a:r>
          </a:p>
          <a:p>
            <a:r>
              <a:rPr lang="en-GB" sz="1400" dirty="0">
                <a:solidFill>
                  <a:prstClr val="black"/>
                </a:solidFill>
                <a:latin typeface="Arial" panose="020B0604020202020204" pitchFamily="34" charset="0"/>
                <a:ea typeface="Verdana" panose="020B0604030504040204" pitchFamily="34" charset="0"/>
                <a:cs typeface="Arial" panose="020B0604020202020204" pitchFamily="34" charset="0"/>
              </a:rPr>
              <a:t>liability, signature, etc.  </a:t>
            </a:r>
          </a:p>
        </p:txBody>
      </p:sp>
      <p:sp>
        <p:nvSpPr>
          <p:cNvPr id="35" name="Rectangle 34"/>
          <p:cNvSpPr/>
          <p:nvPr/>
        </p:nvSpPr>
        <p:spPr>
          <a:xfrm>
            <a:off x="2619954" y="3507493"/>
            <a:ext cx="2086064" cy="972000"/>
          </a:xfrm>
          <a:prstGeom prst="rect">
            <a:avLst/>
          </a:prstGeom>
          <a:solidFill>
            <a:schemeClr val="bg1">
              <a:lumMod val="85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Surcharges for </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registered and insured services</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36" name="Rectangle 35"/>
          <p:cNvSpPr/>
          <p:nvPr/>
        </p:nvSpPr>
        <p:spPr>
          <a:xfrm>
            <a:off x="2619954" y="4617240"/>
            <a:ext cx="2086064" cy="972000"/>
          </a:xfrm>
          <a:prstGeom prst="rect">
            <a:avLst/>
          </a:prstGeom>
          <a:solidFill>
            <a:schemeClr val="bg1">
              <a:lumMod val="85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Supplementary remuneration</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37" name="Rectangle 36"/>
          <p:cNvSpPr/>
          <p:nvPr/>
        </p:nvSpPr>
        <p:spPr>
          <a:xfrm>
            <a:off x="2619954" y="5733256"/>
            <a:ext cx="2086064" cy="972000"/>
          </a:xfrm>
          <a:prstGeom prst="rect">
            <a:avLst/>
          </a:prstGeom>
          <a:solidFill>
            <a:schemeClr val="bg1">
              <a:lumMod val="85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Quality of Service Link to Terminal Dues</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cxnSp>
        <p:nvCxnSpPr>
          <p:cNvPr id="38" name="Connecteur droit 37"/>
          <p:cNvCxnSpPr/>
          <p:nvPr/>
        </p:nvCxnSpPr>
        <p:spPr>
          <a:xfrm>
            <a:off x="153458" y="4546761"/>
            <a:ext cx="8928992" cy="0"/>
          </a:xfrm>
          <a:prstGeom prst="line">
            <a:avLst/>
          </a:prstGeom>
          <a:noFill/>
          <a:ln w="9525" cap="flat" cmpd="sng" algn="ctr">
            <a:solidFill>
              <a:sysClr val="window" lastClr="FFFFFF">
                <a:lumMod val="85000"/>
              </a:sysClr>
            </a:solidFill>
            <a:prstDash val="solid"/>
          </a:ln>
          <a:effectLst/>
        </p:spPr>
      </p:cxnSp>
      <p:sp>
        <p:nvSpPr>
          <p:cNvPr id="39" name="ZoneTexte 38"/>
          <p:cNvSpPr txBox="1"/>
          <p:nvPr/>
        </p:nvSpPr>
        <p:spPr>
          <a:xfrm>
            <a:off x="179970" y="4609689"/>
            <a:ext cx="2304256" cy="954107"/>
          </a:xfrm>
          <a:prstGeom prst="rect">
            <a:avLst/>
          </a:prstGeom>
          <a:noFill/>
        </p:spPr>
        <p:txBody>
          <a:bodyPr wrap="square" rtlCol="0">
            <a:spAutoFit/>
          </a:bodyPr>
          <a:lstStyle/>
          <a:p>
            <a:r>
              <a:rPr lang="en-GB" sz="1400" b="1" dirty="0">
                <a:solidFill>
                  <a:prstClr val="black"/>
                </a:solidFill>
                <a:latin typeface="Arial" panose="020B0604020202020204" pitchFamily="34" charset="0"/>
                <a:ea typeface="Verdana" panose="020B0604030504040204" pitchFamily="34" charset="0"/>
                <a:cs typeface="Arial" panose="020B0604020202020204" pitchFamily="34" charset="0"/>
              </a:rPr>
              <a:t>Pay for service features </a:t>
            </a:r>
          </a:p>
          <a:p>
            <a:r>
              <a:rPr lang="en-GB" sz="1400" dirty="0">
                <a:solidFill>
                  <a:prstClr val="black"/>
                </a:solidFill>
                <a:latin typeface="Arial" panose="020B0604020202020204" pitchFamily="34" charset="0"/>
                <a:ea typeface="Verdana" panose="020B0604030504040204" pitchFamily="34" charset="0"/>
                <a:cs typeface="Arial" panose="020B0604020202020204" pitchFamily="34" charset="0"/>
              </a:rPr>
              <a:t>Exchange of electronic tracking data, transmission targets, etc.</a:t>
            </a:r>
          </a:p>
        </p:txBody>
      </p:sp>
      <p:sp>
        <p:nvSpPr>
          <p:cNvPr id="41" name="Rectangle 40"/>
          <p:cNvSpPr/>
          <p:nvPr/>
        </p:nvSpPr>
        <p:spPr>
          <a:xfrm>
            <a:off x="4814738" y="4617240"/>
            <a:ext cx="2088000" cy="972000"/>
          </a:xfrm>
          <a:prstGeom prst="rect">
            <a:avLst/>
          </a:prstGeom>
          <a:solidFill>
            <a:schemeClr val="bg1">
              <a:lumMod val="85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Bonus payments</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43" name="Rectangle 42"/>
          <p:cNvSpPr/>
          <p:nvPr/>
        </p:nvSpPr>
        <p:spPr>
          <a:xfrm>
            <a:off x="4834210" y="5746224"/>
            <a:ext cx="2088000" cy="972000"/>
          </a:xfrm>
          <a:prstGeom prst="rect">
            <a:avLst/>
          </a:prstGeom>
          <a:solidFill>
            <a:sysClr val="window" lastClr="FFFFFF"/>
          </a:solidFill>
          <a:ln w="25400" cap="flat" cmpd="sng" algn="ctr">
            <a:noFill/>
            <a:prstDash val="solid"/>
          </a:ln>
          <a:effectLst/>
        </p:spPr>
        <p:txBody>
          <a:bodyPr rtlCol="0" anchor="ctr"/>
          <a:lstStyle/>
          <a:p>
            <a:pPr algn="ctr">
              <a:defRPr/>
            </a:pPr>
            <a:r>
              <a:rPr lang="en-GB" sz="1500" i="1" kern="0" dirty="0">
                <a:solidFill>
                  <a:prstClr val="black"/>
                </a:solidFill>
                <a:latin typeface="Arial" panose="020B0604020202020204" pitchFamily="34" charset="0"/>
                <a:ea typeface="Verdana" panose="020B0604030504040204" pitchFamily="34" charset="0"/>
                <a:cs typeface="Arial" panose="020B0604020202020204" pitchFamily="34" charset="0"/>
              </a:rPr>
              <a:t>To be developed </a:t>
            </a:r>
            <a:endParaRPr lang="fr-CH" sz="1500" i="1"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44" name="Rectangle 43"/>
          <p:cNvSpPr/>
          <p:nvPr/>
        </p:nvSpPr>
        <p:spPr>
          <a:xfrm>
            <a:off x="4811226" y="2353486"/>
            <a:ext cx="2088000" cy="2140787"/>
          </a:xfrm>
          <a:prstGeom prst="rect">
            <a:avLst/>
          </a:prstGeom>
          <a:solidFill>
            <a:sysClr val="windowText" lastClr="000000"/>
          </a:solidFill>
          <a:ln w="25400" cap="flat" cmpd="sng" algn="ctr">
            <a:solidFill>
              <a:schemeClr val="tx1"/>
            </a:solidFill>
            <a:prstDash val="solid"/>
          </a:ln>
          <a:effectLst/>
        </p:spPr>
        <p:txBody>
          <a:bodyPr tIns="180000" rtlCol="0" anchor="t" anchorCtr="0"/>
          <a:lstStyle/>
          <a:p>
            <a:pPr algn="ctr">
              <a:defRPr/>
            </a:pPr>
            <a:r>
              <a:rPr lang="en-GB" sz="1500" kern="0" dirty="0">
                <a:solidFill>
                  <a:prstClr val="white"/>
                </a:solidFill>
                <a:latin typeface="Arial" panose="020B0604020202020204" pitchFamily="34" charset="0"/>
                <a:ea typeface="Verdana" panose="020B0604030504040204" pitchFamily="34" charset="0"/>
                <a:cs typeface="Arial" panose="020B0604020202020204" pitchFamily="34" charset="0"/>
              </a:rPr>
              <a:t>Base rates</a:t>
            </a:r>
            <a:endParaRPr lang="fr-CH" sz="1500" kern="0" dirty="0">
              <a:solidFill>
                <a:prstClr val="white"/>
              </a:solidFill>
              <a:latin typeface="Arial" panose="020B0604020202020204" pitchFamily="34" charset="0"/>
              <a:ea typeface="Verdana" panose="020B0604030504040204" pitchFamily="34" charset="0"/>
              <a:cs typeface="Arial" panose="020B0604020202020204" pitchFamily="34" charset="0"/>
            </a:endParaRPr>
          </a:p>
        </p:txBody>
      </p:sp>
      <p:sp>
        <p:nvSpPr>
          <p:cNvPr id="45" name="Rectangle 44"/>
          <p:cNvSpPr/>
          <p:nvPr/>
        </p:nvSpPr>
        <p:spPr>
          <a:xfrm>
            <a:off x="6993954" y="5740807"/>
            <a:ext cx="2088000" cy="972000"/>
          </a:xfrm>
          <a:prstGeom prst="rect">
            <a:avLst/>
          </a:prstGeom>
          <a:solidFill>
            <a:sysClr val="window" lastClr="FFFFFF"/>
          </a:solidFill>
          <a:ln w="25400" cap="flat" cmpd="sng" algn="ctr">
            <a:noFill/>
            <a:prstDash val="solid"/>
          </a:ln>
          <a:effectLst/>
        </p:spPr>
        <p:txBody>
          <a:bodyPr rtlCol="0" anchor="ctr"/>
          <a:lstStyle/>
          <a:p>
            <a:pPr algn="ctr">
              <a:defRPr/>
            </a:pPr>
            <a:r>
              <a:rPr lang="en-GB" sz="1500" i="1" kern="0" dirty="0">
                <a:solidFill>
                  <a:prstClr val="black"/>
                </a:solidFill>
                <a:latin typeface="Arial" panose="020B0604020202020204" pitchFamily="34" charset="0"/>
                <a:ea typeface="Verdana" panose="020B0604030504040204" pitchFamily="34" charset="0"/>
                <a:cs typeface="Arial" panose="020B0604020202020204" pitchFamily="34" charset="0"/>
              </a:rPr>
              <a:t>To be developed </a:t>
            </a:r>
            <a:endParaRPr lang="fr-CH" sz="1500" i="1"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46" name="ZoneTexte 45"/>
          <p:cNvSpPr txBox="1"/>
          <p:nvPr/>
        </p:nvSpPr>
        <p:spPr>
          <a:xfrm>
            <a:off x="153458" y="5733256"/>
            <a:ext cx="2338304" cy="738664"/>
          </a:xfrm>
          <a:prstGeom prst="rect">
            <a:avLst/>
          </a:prstGeom>
          <a:noFill/>
        </p:spPr>
        <p:txBody>
          <a:bodyPr wrap="square" rtlCol="0">
            <a:spAutoFit/>
          </a:bodyPr>
          <a:lstStyle/>
          <a:p>
            <a:r>
              <a:rPr lang="en-GB" sz="1400" b="1" dirty="0">
                <a:solidFill>
                  <a:prstClr val="black"/>
                </a:solidFill>
                <a:latin typeface="Arial" panose="020B0604020202020204" pitchFamily="34" charset="0"/>
                <a:ea typeface="Verdana" panose="020B0604030504040204" pitchFamily="34" charset="0"/>
                <a:cs typeface="Arial" panose="020B0604020202020204" pitchFamily="34" charset="0"/>
              </a:rPr>
              <a:t>Pay for service delivery </a:t>
            </a:r>
          </a:p>
          <a:p>
            <a:r>
              <a:rPr lang="en-GB" sz="1400" dirty="0">
                <a:solidFill>
                  <a:prstClr val="black"/>
                </a:solidFill>
                <a:latin typeface="Arial" panose="020B0604020202020204" pitchFamily="34" charset="0"/>
                <a:ea typeface="Verdana" panose="020B0604030504040204" pitchFamily="34" charset="0"/>
                <a:cs typeface="Arial" panose="020B0604020202020204" pitchFamily="34" charset="0"/>
              </a:rPr>
              <a:t>Quality of service: on-time delivery performance</a:t>
            </a:r>
          </a:p>
        </p:txBody>
      </p:sp>
      <p:cxnSp>
        <p:nvCxnSpPr>
          <p:cNvPr id="47" name="Connecteur droit 46"/>
          <p:cNvCxnSpPr/>
          <p:nvPr/>
        </p:nvCxnSpPr>
        <p:spPr>
          <a:xfrm>
            <a:off x="153458" y="5661248"/>
            <a:ext cx="8928992" cy="0"/>
          </a:xfrm>
          <a:prstGeom prst="line">
            <a:avLst/>
          </a:prstGeom>
          <a:noFill/>
          <a:ln w="9525" cap="flat" cmpd="sng" algn="ctr">
            <a:solidFill>
              <a:sysClr val="window" lastClr="FFFFFF">
                <a:lumMod val="85000"/>
              </a:sysClr>
            </a:solidFill>
            <a:prstDash val="solid"/>
          </a:ln>
          <a:effectLst/>
        </p:spPr>
      </p:cxnSp>
      <p:sp>
        <p:nvSpPr>
          <p:cNvPr id="25" name="Rectangle 24"/>
          <p:cNvSpPr/>
          <p:nvPr/>
        </p:nvSpPr>
        <p:spPr>
          <a:xfrm>
            <a:off x="7000170" y="4640384"/>
            <a:ext cx="2088000" cy="972000"/>
          </a:xfrm>
          <a:prstGeom prst="rect">
            <a:avLst/>
          </a:prstGeom>
          <a:solidFill>
            <a:schemeClr val="bg1"/>
          </a:solidFill>
          <a:ln w="25400" cap="flat" cmpd="sng" algn="ctr">
            <a:noFill/>
            <a:prstDash val="solid"/>
          </a:ln>
          <a:effectLst/>
        </p:spPr>
        <p:txBody>
          <a:bodyPr rtlCol="0" anchor="ctr"/>
          <a:lstStyle/>
          <a:p>
            <a:pPr algn="ctr">
              <a:defRPr/>
            </a:pPr>
            <a:r>
              <a:rPr lang="en-GB" sz="1500" i="1" kern="0" dirty="0">
                <a:solidFill>
                  <a:prstClr val="black"/>
                </a:solidFill>
                <a:latin typeface="Arial" panose="020B0604020202020204" pitchFamily="34" charset="0"/>
                <a:ea typeface="Verdana" panose="020B0604030504040204" pitchFamily="34" charset="0"/>
                <a:cs typeface="Arial" panose="020B0604020202020204" pitchFamily="34" charset="0"/>
              </a:rPr>
              <a:t>To be developed</a:t>
            </a:r>
            <a:endParaRPr lang="fr-CH" sz="1500" i="1"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3" name="Rectangle 22"/>
          <p:cNvSpPr/>
          <p:nvPr/>
        </p:nvSpPr>
        <p:spPr>
          <a:xfrm>
            <a:off x="7020504" y="3496122"/>
            <a:ext cx="2088000" cy="972000"/>
          </a:xfrm>
          <a:prstGeom prst="rect">
            <a:avLst/>
          </a:prstGeom>
          <a:solidFill>
            <a:schemeClr val="bg1"/>
          </a:solidFill>
          <a:ln w="25400" cap="flat" cmpd="sng" algn="ctr">
            <a:noFill/>
            <a:prstDash val="solid"/>
          </a:ln>
          <a:effectLst/>
        </p:spPr>
        <p:txBody>
          <a:bodyPr rtlCol="0" anchor="ctr"/>
          <a:lstStyle/>
          <a:p>
            <a:pPr algn="ctr">
              <a:defRPr/>
            </a:pPr>
            <a:r>
              <a:rPr lang="en-GB" sz="1500" i="1" kern="0" dirty="0">
                <a:solidFill>
                  <a:prstClr val="black"/>
                </a:solidFill>
                <a:latin typeface="Arial" panose="020B0604020202020204" pitchFamily="34" charset="0"/>
                <a:ea typeface="Verdana" panose="020B0604030504040204" pitchFamily="34" charset="0"/>
                <a:cs typeface="Arial" panose="020B0604020202020204" pitchFamily="34" charset="0"/>
              </a:rPr>
              <a:t>Either not applicable or covered by the self-declared rates</a:t>
            </a:r>
            <a:endParaRPr lang="fr-CH" sz="1500" i="1"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4" name="Rectangle 23"/>
          <p:cNvSpPr/>
          <p:nvPr/>
        </p:nvSpPr>
        <p:spPr>
          <a:xfrm>
            <a:off x="7004754" y="3309472"/>
            <a:ext cx="2088000" cy="1183138"/>
          </a:xfrm>
          <a:prstGeom prst="rect">
            <a:avLst/>
          </a:prstGeom>
          <a:noFill/>
          <a:ln w="25400" cap="flat" cmpd="sng" algn="ctr">
            <a:solidFill>
              <a:schemeClr val="tx1"/>
            </a:solidFill>
            <a:prstDash val="sysDot"/>
          </a:ln>
          <a:effectLst/>
        </p:spPr>
        <p:txBody>
          <a:bodyPr tIns="180000" rtlCol="0" anchor="t" anchorCtr="0"/>
          <a:lstStyle/>
          <a:p>
            <a:pPr algn="ctr">
              <a:defRPr/>
            </a:pPr>
            <a:endParaRPr lang="fr-CH" sz="1500" kern="0" dirty="0">
              <a:solidFill>
                <a:prstClr val="white"/>
              </a:solidFill>
              <a:latin typeface="Arial" panose="020B0604020202020204" pitchFamily="34" charset="0"/>
              <a:ea typeface="Verdana" panose="020B0604030504040204" pitchFamily="34" charset="0"/>
              <a:cs typeface="Arial" panose="020B0604020202020204" pitchFamily="34" charset="0"/>
            </a:endParaRPr>
          </a:p>
        </p:txBody>
      </p:sp>
      <p:sp>
        <p:nvSpPr>
          <p:cNvPr id="26" name="ZoneTexte 48"/>
          <p:cNvSpPr txBox="1"/>
          <p:nvPr/>
        </p:nvSpPr>
        <p:spPr>
          <a:xfrm>
            <a:off x="2735152" y="1980000"/>
            <a:ext cx="1868999" cy="307777"/>
          </a:xfrm>
          <a:prstGeom prst="rect">
            <a:avLst/>
          </a:prstGeom>
          <a:noFill/>
        </p:spPr>
        <p:txBody>
          <a:bodyPr wrap="square" rtlCol="0">
            <a:spAutoFit/>
          </a:bodyPr>
          <a:lstStyle/>
          <a:p>
            <a:pPr algn="ctr" fontAlgn="auto">
              <a:spcBef>
                <a:spcPts val="0"/>
              </a:spcBef>
              <a:spcAft>
                <a:spcPts val="0"/>
              </a:spcAft>
            </a:pPr>
            <a:r>
              <a:rPr lang="en-GB" sz="1400" b="1" dirty="0">
                <a:solidFill>
                  <a:prstClr val="black"/>
                </a:solidFill>
                <a:latin typeface="Arial" panose="020B0604020202020204" pitchFamily="34" charset="0"/>
                <a:ea typeface="Verdana" panose="020B0604030504040204" pitchFamily="34" charset="0"/>
                <a:cs typeface="Arial" panose="020B0604020202020204" pitchFamily="34" charset="0"/>
              </a:rPr>
              <a:t>Terminal Dues</a:t>
            </a:r>
          </a:p>
        </p:txBody>
      </p:sp>
      <p:sp>
        <p:nvSpPr>
          <p:cNvPr id="27" name="ZoneTexte 49"/>
          <p:cNvSpPr txBox="1"/>
          <p:nvPr/>
        </p:nvSpPr>
        <p:spPr>
          <a:xfrm>
            <a:off x="4939679" y="1980000"/>
            <a:ext cx="1957275" cy="307777"/>
          </a:xfrm>
          <a:prstGeom prst="rect">
            <a:avLst/>
          </a:prstGeom>
          <a:noFill/>
        </p:spPr>
        <p:txBody>
          <a:bodyPr wrap="square" rtlCol="0">
            <a:spAutoFit/>
          </a:bodyPr>
          <a:lstStyle/>
          <a:p>
            <a:pPr algn="ctr" fontAlgn="auto">
              <a:spcBef>
                <a:spcPts val="0"/>
              </a:spcBef>
              <a:spcAft>
                <a:spcPts val="0"/>
              </a:spcAft>
            </a:pPr>
            <a:r>
              <a:rPr lang="en-GB" sz="1400" b="1" dirty="0">
                <a:solidFill>
                  <a:prstClr val="black"/>
                </a:solidFill>
                <a:latin typeface="Arial" panose="020B0604020202020204" pitchFamily="34" charset="0"/>
                <a:ea typeface="Verdana" panose="020B0604030504040204" pitchFamily="34" charset="0"/>
                <a:cs typeface="Arial" panose="020B0604020202020204" pitchFamily="34" charset="0"/>
              </a:rPr>
              <a:t>Inward Land Rates</a:t>
            </a:r>
          </a:p>
        </p:txBody>
      </p:sp>
      <p:sp>
        <p:nvSpPr>
          <p:cNvPr id="28" name="ZoneTexte 50"/>
          <p:cNvSpPr txBox="1"/>
          <p:nvPr/>
        </p:nvSpPr>
        <p:spPr>
          <a:xfrm>
            <a:off x="7269300" y="1980000"/>
            <a:ext cx="1669134" cy="307777"/>
          </a:xfrm>
          <a:prstGeom prst="rect">
            <a:avLst/>
          </a:prstGeom>
          <a:noFill/>
        </p:spPr>
        <p:txBody>
          <a:bodyPr wrap="square" rtlCol="0">
            <a:spAutoFit/>
          </a:bodyPr>
          <a:lstStyle/>
          <a:p>
            <a:pPr algn="ctr" fontAlgn="auto">
              <a:spcBef>
                <a:spcPts val="0"/>
              </a:spcBef>
              <a:spcAft>
                <a:spcPts val="0"/>
              </a:spcAft>
            </a:pPr>
            <a:r>
              <a:rPr lang="en-GB" sz="1400" b="1" dirty="0">
                <a:solidFill>
                  <a:prstClr val="black"/>
                </a:solidFill>
                <a:latin typeface="Arial" panose="020B0604020202020204" pitchFamily="34" charset="0"/>
                <a:ea typeface="Verdana" panose="020B0604030504040204" pitchFamily="34" charset="0"/>
                <a:cs typeface="Arial" panose="020B0604020202020204" pitchFamily="34" charset="0"/>
              </a:rPr>
              <a:t>ECOMPRO Rates</a:t>
            </a:r>
          </a:p>
        </p:txBody>
      </p:sp>
      <p:sp>
        <p:nvSpPr>
          <p:cNvPr id="40" name="Titre 1"/>
          <p:cNvSpPr>
            <a:spLocks noGrp="1"/>
          </p:cNvSpPr>
          <p:nvPr>
            <p:ph type="title"/>
          </p:nvPr>
        </p:nvSpPr>
        <p:spPr>
          <a:xfrm>
            <a:off x="287338" y="1556792"/>
            <a:ext cx="8532662" cy="296824"/>
          </a:xfrm>
        </p:spPr>
        <p:txBody>
          <a:bodyPr>
            <a:noAutofit/>
          </a:bodyPr>
          <a:lstStyle/>
          <a:p>
            <a:pPr marL="354013" indent="-354013"/>
            <a:r>
              <a:rPr lang="en-US" dirty="0"/>
              <a:t>Overview UPU remuneration systems 2018-2021</a:t>
            </a:r>
            <a:endParaRPr lang="en-GB" sz="1600" b="0" dirty="0"/>
          </a:p>
        </p:txBody>
      </p:sp>
    </p:spTree>
    <p:extLst>
      <p:ext uri="{BB962C8B-B14F-4D97-AF65-F5344CB8AC3E}">
        <p14:creationId xmlns:p14="http://schemas.microsoft.com/office/powerpoint/2010/main" val="2691873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spect="1" noChangeArrowheads="1"/>
          </p:cNvSpPr>
          <p:nvPr/>
        </p:nvSpPr>
        <p:spPr bwMode="auto">
          <a:xfrm>
            <a:off x="287338" y="2060848"/>
            <a:ext cx="874871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r>
              <a:rPr lang="en-US" sz="1500" b="1" dirty="0">
                <a:solidFill>
                  <a:srgbClr val="000000"/>
                </a:solidFill>
                <a:latin typeface="Verdana" panose="020B0604030504040204" pitchFamily="34" charset="0"/>
                <a:ea typeface="Verdana" panose="020B0604030504040204" pitchFamily="34" charset="0"/>
                <a:cs typeface="Verdana" panose="020B0604030504040204" pitchFamily="34" charset="0"/>
              </a:rPr>
              <a:t>Base rates: </a:t>
            </a:r>
          </a:p>
          <a:p>
            <a:pPr marL="287338" indent="-285750">
              <a:spcBef>
                <a:spcPts val="600"/>
              </a:spcBef>
              <a:buFont typeface="Verdana" panose="020B0604030504040204" pitchFamily="34" charset="0"/>
              <a:buChar char="−"/>
              <a:defRPr/>
            </a:pP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Terminal Dues (letter-post items from 0 to 2 kg) </a:t>
            </a:r>
          </a:p>
          <a:p>
            <a:pPr marL="287338" indent="-285750">
              <a:spcBef>
                <a:spcPts val="600"/>
              </a:spcBef>
              <a:buFont typeface="Verdana" panose="020B0604030504040204" pitchFamily="34" charset="0"/>
              <a:buChar char="−"/>
              <a:defRPr/>
            </a:pP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Inward Land Rates (parcel-post items from 0 to 20kg / 30kg)</a:t>
            </a:r>
          </a:p>
          <a:p>
            <a:pPr marL="287338" indent="-285750">
              <a:spcBef>
                <a:spcPts val="600"/>
              </a:spcBef>
              <a:buFont typeface="Verdana" panose="020B0604030504040204" pitchFamily="34" charset="0"/>
              <a:buChar char="−"/>
              <a:defRPr/>
            </a:pP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ECOMPRO rates (subcategory of parcel-post items from 0 to 30Kg)</a:t>
            </a:r>
          </a:p>
          <a:p>
            <a:pPr marL="287338" indent="-285750">
              <a:spcBef>
                <a:spcPts val="600"/>
              </a:spcBef>
              <a:buFont typeface="Verdana" panose="020B0604030504040204" pitchFamily="34" charset="0"/>
              <a:buChar char="−"/>
              <a:defRPr/>
            </a:pP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EMS rates (express mail service for messages and merchandise from 0 to 30 Kg)</a:t>
            </a:r>
          </a:p>
          <a:p>
            <a:pPr marL="1588">
              <a:defRPr/>
            </a:pPr>
            <a:endPar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588">
              <a:defRPr/>
            </a:pPr>
            <a:r>
              <a:rPr lang="en-GB" sz="1500" b="1" dirty="0">
                <a:solidFill>
                  <a:srgbClr val="000000"/>
                </a:solidFill>
                <a:latin typeface="Verdana" panose="020B0604030504040204" pitchFamily="34" charset="0"/>
                <a:ea typeface="Verdana" panose="020B0604030504040204" pitchFamily="34" charset="0"/>
                <a:cs typeface="Verdana" panose="020B0604030504040204" pitchFamily="34" charset="0"/>
              </a:rPr>
              <a:t>Surcharges</a:t>
            </a: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 for supplementary services: registered and insured items</a:t>
            </a:r>
          </a:p>
          <a:p>
            <a:pPr marL="1588">
              <a:defRPr/>
            </a:pPr>
            <a:endPar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588">
              <a:defRPr/>
            </a:pPr>
            <a:r>
              <a:rPr lang="en-GB" sz="1500" b="1" dirty="0">
                <a:solidFill>
                  <a:srgbClr val="000000"/>
                </a:solidFill>
                <a:latin typeface="Verdana" panose="020B0604030504040204" pitchFamily="34" charset="0"/>
                <a:ea typeface="Verdana" panose="020B0604030504040204" pitchFamily="34" charset="0"/>
                <a:cs typeface="Verdana" panose="020B0604030504040204" pitchFamily="34" charset="0"/>
              </a:rPr>
              <a:t>Pay-for-performance </a:t>
            </a:r>
            <a:endPar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7338" indent="-285750">
              <a:spcBef>
                <a:spcPts val="300"/>
              </a:spcBef>
              <a:buFont typeface="Arial" panose="020B0604020202020204" pitchFamily="34" charset="0"/>
              <a:buChar char="•"/>
              <a:defRPr/>
            </a:pP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Quality of Service Link to Terminal Dues (priority letter services)</a:t>
            </a:r>
          </a:p>
          <a:p>
            <a:pPr marL="287338" indent="-285750">
              <a:spcBef>
                <a:spcPts val="300"/>
              </a:spcBef>
              <a:buFont typeface="Arial" panose="020B0604020202020204" pitchFamily="34" charset="0"/>
              <a:buChar char="•"/>
              <a:defRPr/>
            </a:pP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Supplementary Remuneration Programme for Registered, Insured and Tracked items (supplementary letter services)</a:t>
            </a:r>
          </a:p>
          <a:p>
            <a:pPr marL="287338" indent="-285750">
              <a:spcBef>
                <a:spcPts val="300"/>
              </a:spcBef>
              <a:buFont typeface="Arial" panose="020B0604020202020204" pitchFamily="34" charset="0"/>
              <a:buChar char="•"/>
              <a:defRPr/>
            </a:pP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Inward Land Rates bonuses (air and surface parcels)</a:t>
            </a:r>
          </a:p>
          <a:p>
            <a:pPr marL="1588">
              <a:defRPr/>
            </a:pPr>
            <a:endPar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588">
              <a:defRPr/>
            </a:pPr>
            <a:r>
              <a:rPr lang="en-GB" sz="1500" b="1" dirty="0">
                <a:solidFill>
                  <a:srgbClr val="000000"/>
                </a:solidFill>
                <a:latin typeface="Verdana" panose="020B0604030504040204" pitchFamily="34" charset="0"/>
                <a:ea typeface="Verdana" panose="020B0604030504040204" pitchFamily="34" charset="0"/>
                <a:cs typeface="Verdana" panose="020B0604030504040204" pitchFamily="34" charset="0"/>
              </a:rPr>
              <a:t>Other remunerations</a:t>
            </a: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 transit charges, </a:t>
            </a:r>
            <a:r>
              <a:rPr lang="en-GB" sz="1500" dirty="0" err="1">
                <a:solidFill>
                  <a:srgbClr val="000000"/>
                </a:solidFill>
                <a:latin typeface="Verdana" panose="020B0604030504040204" pitchFamily="34" charset="0"/>
                <a:ea typeface="Verdana" panose="020B0604030504040204" pitchFamily="34" charset="0"/>
                <a:cs typeface="Verdana" panose="020B0604030504040204" pitchFamily="34" charset="0"/>
              </a:rPr>
              <a:t>missent</a:t>
            </a:r>
            <a:r>
              <a:rPr lang="en-GB" sz="1500" dirty="0">
                <a:solidFill>
                  <a:srgbClr val="000000"/>
                </a:solidFill>
                <a:latin typeface="Verdana" panose="020B0604030504040204" pitchFamily="34" charset="0"/>
                <a:ea typeface="Verdana" panose="020B0604030504040204" pitchFamily="34" charset="0"/>
                <a:cs typeface="Verdana" panose="020B0604030504040204" pitchFamily="34" charset="0"/>
              </a:rPr>
              <a:t> or misrouted items, returned items, internal air conveyance (IAC), International Business Reply Service (IBRS), M bags, etc. </a:t>
            </a:r>
          </a:p>
        </p:txBody>
      </p:sp>
      <p:sp>
        <p:nvSpPr>
          <p:cNvPr id="8" name="Titre 1"/>
          <p:cNvSpPr>
            <a:spLocks noGrp="1"/>
          </p:cNvSpPr>
          <p:nvPr>
            <p:ph type="title"/>
          </p:nvPr>
        </p:nvSpPr>
        <p:spPr>
          <a:xfrm>
            <a:off x="287338" y="1556792"/>
            <a:ext cx="8532662" cy="296824"/>
          </a:xfrm>
        </p:spPr>
        <p:txBody>
          <a:bodyPr>
            <a:noAutofit/>
          </a:bodyPr>
          <a:lstStyle/>
          <a:p>
            <a:pPr marL="354013" indent="-354013"/>
            <a:r>
              <a:rPr lang="en-US" dirty="0"/>
              <a:t>Overview UPU remuneration systems 2018-2021</a:t>
            </a:r>
            <a:endParaRPr lang="en-GB" sz="1600" b="0" dirty="0"/>
          </a:p>
        </p:txBody>
      </p:sp>
    </p:spTree>
    <p:extLst>
      <p:ext uri="{BB962C8B-B14F-4D97-AF65-F5344CB8AC3E}">
        <p14:creationId xmlns:p14="http://schemas.microsoft.com/office/powerpoint/2010/main" val="3349420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179512" y="1642551"/>
            <a:ext cx="8784976" cy="50988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ts val="6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ts val="6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ts val="6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990600" indent="-990600" algn="just" eaLnBrk="1" hangingPunct="1">
              <a:spcBef>
                <a:spcPct val="20000"/>
              </a:spcBef>
            </a:pPr>
            <a:r>
              <a:rPr lang="en-US" altLang="fr-FR" b="1" dirty="0">
                <a:cs typeface="Arial" panose="020B0604020202020204" pitchFamily="34" charset="0"/>
              </a:rPr>
              <a:t>Main milestones Terminal Dues (by Congress)</a:t>
            </a:r>
          </a:p>
          <a:p>
            <a:pPr marL="990600" indent="-990600" algn="just" eaLnBrk="1" hangingPunct="1"/>
            <a:endParaRPr lang="en-GB" altLang="fr-FR" sz="1200" b="1" dirty="0">
              <a:cs typeface="Arial" panose="020B0604020202020204" pitchFamily="34" charset="0"/>
            </a:endParaRPr>
          </a:p>
          <a:p>
            <a:pPr marL="804863" indent="-804863" algn="just" eaLnBrk="1" hangingPunct="1"/>
            <a:r>
              <a:rPr lang="en-GB" altLang="fr-FR" sz="1550" b="1" dirty="0">
                <a:cs typeface="Arial" panose="020B0604020202020204" pitchFamily="34" charset="0"/>
              </a:rPr>
              <a:t>1874</a:t>
            </a:r>
            <a:r>
              <a:rPr lang="en-GB" altLang="fr-FR" sz="1550" dirty="0">
                <a:cs typeface="Arial" panose="020B0604020202020204" pitchFamily="34" charset="0"/>
              </a:rPr>
              <a:t> 	Creation of the UPU: no TDs </a:t>
            </a:r>
          </a:p>
          <a:p>
            <a:pPr marL="804863" indent="-804863" algn="just" eaLnBrk="1" hangingPunct="1">
              <a:spcBef>
                <a:spcPct val="20000"/>
              </a:spcBef>
            </a:pPr>
            <a:r>
              <a:rPr lang="en-GB" altLang="fr-FR" sz="1550" b="1" dirty="0">
                <a:cs typeface="Arial" panose="020B0604020202020204" pitchFamily="34" charset="0"/>
              </a:rPr>
              <a:t>1969</a:t>
            </a:r>
            <a:r>
              <a:rPr lang="en-GB" altLang="fr-FR" sz="1550" dirty="0">
                <a:cs typeface="Arial" panose="020B0604020202020204" pitchFamily="34" charset="0"/>
              </a:rPr>
              <a:t> 	First implementation of TDs to address imbalances in mail flows</a:t>
            </a:r>
          </a:p>
          <a:p>
            <a:pPr marL="804863" indent="-804863" algn="just" eaLnBrk="1" hangingPunct="1">
              <a:spcBef>
                <a:spcPct val="20000"/>
              </a:spcBef>
            </a:pPr>
            <a:r>
              <a:rPr lang="en-GB" altLang="fr-FR" sz="1550" b="1" dirty="0">
                <a:cs typeface="Arial" panose="020B0604020202020204" pitchFamily="34" charset="0"/>
              </a:rPr>
              <a:t>1999</a:t>
            </a:r>
            <a:r>
              <a:rPr lang="en-GB" altLang="fr-FR" sz="1550" dirty="0">
                <a:cs typeface="Arial" panose="020B0604020202020204" pitchFamily="34" charset="0"/>
              </a:rPr>
              <a:t> 	Introduction of a country specific UPU-IC system of TDs.</a:t>
            </a:r>
          </a:p>
          <a:p>
            <a:pPr marL="804863" indent="-804863" algn="just" eaLnBrk="1" hangingPunct="1">
              <a:spcBef>
                <a:spcPct val="20000"/>
              </a:spcBef>
              <a:buFontTx/>
              <a:buNone/>
            </a:pPr>
            <a:r>
              <a:rPr lang="en-GB" altLang="fr-FR" sz="1550" dirty="0">
                <a:cs typeface="Arial" panose="020B0604020202020204" pitchFamily="34" charset="0"/>
              </a:rPr>
              <a:t>	Introduction of a QS Link to TDs for ICs and QSF for DCs and LDCs </a:t>
            </a:r>
          </a:p>
          <a:p>
            <a:pPr marL="804863" indent="-804863" algn="just" eaLnBrk="1" hangingPunct="1">
              <a:spcBef>
                <a:spcPct val="20000"/>
              </a:spcBef>
            </a:pPr>
            <a:r>
              <a:rPr lang="en-US" altLang="fr-FR" sz="1550" b="1" dirty="0">
                <a:cs typeface="Arial" panose="020B0604020202020204" pitchFamily="34" charset="0"/>
              </a:rPr>
              <a:t>2008</a:t>
            </a:r>
            <a:r>
              <a:rPr lang="en-US" altLang="fr-FR" sz="1550" dirty="0">
                <a:cs typeface="Arial" panose="020B0604020202020204" pitchFamily="34" charset="0"/>
              </a:rPr>
              <a:t> 	Introduction of a new country-classification of 6 groups - Groups 1.2 and 2 joined the target system in 2010 and 2012 respectively. </a:t>
            </a:r>
          </a:p>
          <a:p>
            <a:pPr marL="804863" indent="-804863" algn="just" eaLnBrk="1" hangingPunct="1">
              <a:spcBef>
                <a:spcPct val="20000"/>
              </a:spcBef>
            </a:pPr>
            <a:r>
              <a:rPr lang="en-US" altLang="fr-FR" sz="1550" b="1" dirty="0">
                <a:cs typeface="Arial" panose="020B0604020202020204" pitchFamily="34" charset="0"/>
              </a:rPr>
              <a:t>2012 	</a:t>
            </a:r>
            <a:r>
              <a:rPr lang="en-US" altLang="fr-FR" sz="1550" dirty="0">
                <a:cs typeface="Arial" panose="020B0604020202020204" pitchFamily="34" charset="0"/>
              </a:rPr>
              <a:t>Introduction of a new linearization methodology using 2 rate points </a:t>
            </a:r>
          </a:p>
          <a:p>
            <a:pPr marL="804863" indent="-804863" algn="just" eaLnBrk="1" hangingPunct="1">
              <a:spcBef>
                <a:spcPct val="20000"/>
              </a:spcBef>
            </a:pPr>
            <a:r>
              <a:rPr lang="en-US" altLang="fr-FR" sz="1550" b="1" dirty="0">
                <a:cs typeface="Arial" panose="020B0604020202020204" pitchFamily="34" charset="0"/>
              </a:rPr>
              <a:t>2016</a:t>
            </a:r>
            <a:r>
              <a:rPr lang="en-US" altLang="fr-FR" sz="1550" dirty="0">
                <a:cs typeface="Arial" panose="020B0604020202020204" pitchFamily="34" charset="0"/>
              </a:rPr>
              <a:t> 	Groups III countries enter the target system, full application of target system provisions from 2018</a:t>
            </a:r>
          </a:p>
          <a:p>
            <a:pPr marL="804863" indent="-804863" algn="just" eaLnBrk="1" hangingPunct="1">
              <a:spcBef>
                <a:spcPct val="20000"/>
              </a:spcBef>
            </a:pPr>
            <a:r>
              <a:rPr lang="en-GB" altLang="fr-FR" sz="1550" dirty="0">
                <a:cs typeface="Arial" panose="020B0604020202020204" pitchFamily="34" charset="0"/>
              </a:rPr>
              <a:t>	</a:t>
            </a:r>
            <a:r>
              <a:rPr lang="en-US" altLang="fr-FR" sz="1550" dirty="0">
                <a:cs typeface="Arial" panose="020B0604020202020204" pitchFamily="34" charset="0"/>
              </a:rPr>
              <a:t>Remuneration by format (P/G and E-format) and content (documents vs goods). Transition to single target system progresses with simplification country classification system -&gt; 4 groups. </a:t>
            </a:r>
          </a:p>
          <a:p>
            <a:pPr marL="804863" indent="-804863" algn="just" eaLnBrk="1" hangingPunct="1">
              <a:spcBef>
                <a:spcPct val="20000"/>
              </a:spcBef>
            </a:pPr>
            <a:r>
              <a:rPr lang="en-GB" altLang="fr-FR" sz="1550" b="1" dirty="0">
                <a:cs typeface="Arial" panose="020B0604020202020204" pitchFamily="34" charset="0"/>
              </a:rPr>
              <a:t>2018</a:t>
            </a:r>
            <a:r>
              <a:rPr lang="en-GB" altLang="fr-FR" sz="1550" dirty="0">
                <a:cs typeface="Arial" panose="020B0604020202020204" pitchFamily="34" charset="0"/>
              </a:rPr>
              <a:t>	Extraordinary Congress adopts Integrated Remuneration Plan (IRP)</a:t>
            </a:r>
            <a:endParaRPr lang="en-US" altLang="fr-FR" sz="1550" dirty="0">
              <a:cs typeface="Arial" panose="020B0604020202020204" pitchFamily="34" charset="0"/>
            </a:endParaRPr>
          </a:p>
          <a:p>
            <a:pPr marL="804863" indent="-804863" algn="just" eaLnBrk="1" hangingPunct="1">
              <a:spcBef>
                <a:spcPct val="20000"/>
              </a:spcBef>
            </a:pPr>
            <a:r>
              <a:rPr lang="en-GB" altLang="fr-FR" sz="1550" b="1" dirty="0">
                <a:cs typeface="Arial" panose="020B0604020202020204" pitchFamily="34" charset="0"/>
              </a:rPr>
              <a:t>2019</a:t>
            </a:r>
            <a:r>
              <a:rPr lang="en-GB" altLang="fr-FR" sz="1550" dirty="0">
                <a:cs typeface="Arial" panose="020B0604020202020204" pitchFamily="34" charset="0"/>
              </a:rPr>
              <a:t>	Extraordinary Congress adopts new terminal dues system based on self-declaration of rates for E format items from 2020/2021</a:t>
            </a:r>
          </a:p>
          <a:p>
            <a:pPr marL="804863" indent="-804863" algn="just" eaLnBrk="1" hangingPunct="1">
              <a:spcBef>
                <a:spcPct val="20000"/>
              </a:spcBef>
            </a:pPr>
            <a:r>
              <a:rPr lang="en-GB" altLang="fr-FR" sz="1550" b="1" dirty="0">
                <a:cs typeface="Arial" panose="020B0604020202020204" pitchFamily="34" charset="0"/>
              </a:rPr>
              <a:t>2020</a:t>
            </a:r>
            <a:r>
              <a:rPr lang="en-GB" altLang="fr-FR" sz="1550" dirty="0">
                <a:cs typeface="Arial" panose="020B0604020202020204" pitchFamily="34" charset="0"/>
              </a:rPr>
              <a:t>	Abidjan Congress to decide on proposals for IRS (integrated remuneration system)</a:t>
            </a:r>
            <a:endParaRPr lang="en-US" altLang="fr-FR" sz="1550" dirty="0">
              <a:cs typeface="Arial" panose="020B0604020202020204" pitchFamily="34" charset="0"/>
            </a:endParaRPr>
          </a:p>
        </p:txBody>
      </p:sp>
      <p:sp>
        <p:nvSpPr>
          <p:cNvPr id="11268" name="Espace réservé du numéro de diapositive 2"/>
          <p:cNvSpPr txBox="1">
            <a:spLocks/>
          </p:cNvSpPr>
          <p:nvPr/>
        </p:nvSpPr>
        <p:spPr bwMode="auto">
          <a:xfrm>
            <a:off x="8531225" y="6597650"/>
            <a:ext cx="6492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ts val="6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ts val="6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ts val="6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r" eaLnBrk="1" hangingPunct="1">
              <a:buFontTx/>
              <a:buNone/>
            </a:pPr>
            <a:fld id="{17418888-3CC7-406B-B9B6-B75451E9686E}" type="slidenum">
              <a:rPr lang="fr-FR" altLang="en-US" sz="900">
                <a:solidFill>
                  <a:srgbClr val="4F5150"/>
                </a:solidFill>
                <a:ea typeface="MS PGothic" panose="020B0600070205080204" pitchFamily="34" charset="-128"/>
              </a:rPr>
              <a:pPr algn="r" eaLnBrk="1" hangingPunct="1">
                <a:buFontTx/>
                <a:buNone/>
              </a:pPr>
              <a:t>32</a:t>
            </a:fld>
            <a:endParaRPr lang="fr-FR" altLang="en-US" sz="900">
              <a:solidFill>
                <a:srgbClr val="4F5150"/>
              </a:solidFill>
              <a:ea typeface="MS PGothic" panose="020B0600070205080204" pitchFamily="34" charset="-128"/>
            </a:endParaRPr>
          </a:p>
        </p:txBody>
      </p:sp>
    </p:spTree>
    <p:extLst>
      <p:ext uri="{BB962C8B-B14F-4D97-AF65-F5344CB8AC3E}">
        <p14:creationId xmlns:p14="http://schemas.microsoft.com/office/powerpoint/2010/main" val="862476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13"/>
          <p:cNvSpPr>
            <a:spLocks noChangeAspect="1" noChangeArrowheads="1"/>
          </p:cNvSpPr>
          <p:nvPr/>
        </p:nvSpPr>
        <p:spPr bwMode="auto">
          <a:xfrm>
            <a:off x="287338" y="2205038"/>
            <a:ext cx="8748712" cy="446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r>
              <a:rPr lang="en-GB" sz="1500" b="1" dirty="0">
                <a:latin typeface="Verdana" panose="020B0604030504040204" pitchFamily="34" charset="0"/>
                <a:ea typeface="Verdana" panose="020B0604030504040204" pitchFamily="34" charset="0"/>
                <a:cs typeface="Verdana" panose="020B0604030504040204" pitchFamily="34" charset="0"/>
              </a:rPr>
              <a:t>Country classification and transition </a:t>
            </a:r>
            <a:r>
              <a:rPr lang="en-GB" sz="1500" dirty="0">
                <a:latin typeface="Verdana" panose="020B0604030504040204" pitchFamily="34" charset="0"/>
                <a:ea typeface="Verdana" panose="020B0604030504040204" pitchFamily="34" charset="0"/>
                <a:cs typeface="Verdana" panose="020B0604030504040204" pitchFamily="34" charset="0"/>
              </a:rPr>
              <a:t>– countries are classified in groups on the basis of their postal economic development (groups I to IV)</a:t>
            </a:r>
            <a:endParaRPr lang="en-GB" sz="1500" b="1" dirty="0">
              <a:latin typeface="Verdana" panose="020B0604030504040204" pitchFamily="34" charset="0"/>
              <a:ea typeface="Verdana" panose="020B0604030504040204" pitchFamily="34" charset="0"/>
              <a:cs typeface="Verdana" panose="020B0604030504040204" pitchFamily="34" charset="0"/>
            </a:endParaRPr>
          </a:p>
          <a:p>
            <a:pPr>
              <a:spcBef>
                <a:spcPts val="1200"/>
              </a:spcBef>
              <a:defRPr/>
            </a:pPr>
            <a:r>
              <a:rPr lang="en-GB" sz="1500" b="1" dirty="0">
                <a:latin typeface="Verdana" panose="020B0604030504040204" pitchFamily="34" charset="0"/>
                <a:ea typeface="Verdana" panose="020B0604030504040204" pitchFamily="34" charset="0"/>
                <a:cs typeface="Verdana" panose="020B0604030504040204" pitchFamily="34" charset="0"/>
              </a:rPr>
              <a:t>Classification of items – </a:t>
            </a:r>
            <a:r>
              <a:rPr lang="en-GB" sz="1500" dirty="0">
                <a:latin typeface="Verdana" panose="020B0604030504040204" pitchFamily="34" charset="0"/>
                <a:ea typeface="Verdana" panose="020B0604030504040204" pitchFamily="34" charset="0"/>
                <a:cs typeface="Verdana" panose="020B0604030504040204" pitchFamily="34" charset="0"/>
              </a:rPr>
              <a:t>letter-post items by format and content (P, G and E)</a:t>
            </a:r>
          </a:p>
          <a:p>
            <a:pPr>
              <a:spcBef>
                <a:spcPts val="1200"/>
              </a:spcBef>
              <a:defRPr/>
            </a:pPr>
            <a:r>
              <a:rPr lang="en-GB" sz="1500" b="1" dirty="0">
                <a:latin typeface="Verdana" panose="020B0604030504040204" pitchFamily="34" charset="0"/>
                <a:ea typeface="Verdana" panose="020B0604030504040204" pitchFamily="34" charset="0"/>
                <a:cs typeface="Verdana" panose="020B0604030504040204" pitchFamily="34" charset="0"/>
              </a:rPr>
              <a:t>Country-specific rates – </a:t>
            </a:r>
            <a:r>
              <a:rPr lang="en-GB" sz="1500" dirty="0">
                <a:latin typeface="Verdana" panose="020B0604030504040204" pitchFamily="34" charset="0"/>
                <a:ea typeface="Verdana" panose="020B0604030504040204" pitchFamily="34" charset="0"/>
                <a:cs typeface="Verdana" panose="020B0604030504040204" pitchFamily="34" charset="0"/>
              </a:rPr>
              <a:t>terminal dues rates are based on domestic tariffs, which are used as a proxy for costs </a:t>
            </a:r>
            <a:endParaRPr lang="en-GB" sz="1500" b="1" dirty="0">
              <a:latin typeface="Verdana" panose="020B0604030504040204" pitchFamily="34" charset="0"/>
              <a:ea typeface="Verdana" panose="020B0604030504040204" pitchFamily="34" charset="0"/>
              <a:cs typeface="Verdana" panose="020B0604030504040204" pitchFamily="34" charset="0"/>
            </a:endParaRPr>
          </a:p>
          <a:p>
            <a:pPr>
              <a:spcBef>
                <a:spcPts val="1200"/>
              </a:spcBef>
              <a:defRPr/>
            </a:pPr>
            <a:r>
              <a:rPr lang="en-GB" sz="1500" b="1" dirty="0">
                <a:latin typeface="Verdana" panose="020B0604030504040204" pitchFamily="34" charset="0"/>
                <a:ea typeface="Verdana" panose="020B0604030504040204" pitchFamily="34" charset="0"/>
                <a:cs typeface="Verdana" panose="020B0604030504040204" pitchFamily="34" charset="0"/>
              </a:rPr>
              <a:t>Cost-to-tariff ratio – </a:t>
            </a:r>
            <a:r>
              <a:rPr lang="en-US" sz="1500" dirty="0">
                <a:latin typeface="Verdana" panose="020B0604030504040204" pitchFamily="34" charset="0"/>
                <a:ea typeface="Verdana" panose="020B0604030504040204" pitchFamily="34" charset="0"/>
                <a:cs typeface="Verdana" panose="020B0604030504040204" pitchFamily="34" charset="0"/>
              </a:rPr>
              <a:t>reductions to domestic retail tariffs for avoided costs</a:t>
            </a:r>
            <a:endParaRPr lang="en-GB" sz="1500" b="1" dirty="0">
              <a:latin typeface="Verdana" panose="020B0604030504040204" pitchFamily="34" charset="0"/>
              <a:ea typeface="Verdana" panose="020B0604030504040204" pitchFamily="34" charset="0"/>
              <a:cs typeface="Verdana" panose="020B0604030504040204" pitchFamily="34" charset="0"/>
            </a:endParaRPr>
          </a:p>
          <a:p>
            <a:pPr>
              <a:spcBef>
                <a:spcPts val="1200"/>
              </a:spcBef>
              <a:defRPr/>
            </a:pPr>
            <a:r>
              <a:rPr lang="en-GB" sz="1500" b="1" dirty="0">
                <a:latin typeface="Verdana" panose="020B0604030504040204" pitchFamily="34" charset="0"/>
                <a:ea typeface="Verdana" panose="020B0604030504040204" pitchFamily="34" charset="0"/>
                <a:cs typeface="Verdana" panose="020B0604030504040204" pitchFamily="34" charset="0"/>
              </a:rPr>
              <a:t>Item-to-kg ratio – </a:t>
            </a:r>
            <a:r>
              <a:rPr lang="en-GB" sz="1500" dirty="0">
                <a:latin typeface="Verdana" panose="020B0604030504040204" pitchFamily="34" charset="0"/>
                <a:ea typeface="Verdana" panose="020B0604030504040204" pitchFamily="34" charset="0"/>
                <a:cs typeface="Verdana" panose="020B0604030504040204" pitchFamily="34" charset="0"/>
              </a:rPr>
              <a:t>flexibility to determine item and kg rate </a:t>
            </a:r>
            <a:endParaRPr lang="en-GB" sz="1500" b="1" dirty="0">
              <a:latin typeface="Verdana" panose="020B0604030504040204" pitchFamily="34" charset="0"/>
              <a:ea typeface="Verdana" panose="020B0604030504040204" pitchFamily="34" charset="0"/>
              <a:cs typeface="Verdana" panose="020B0604030504040204" pitchFamily="34" charset="0"/>
            </a:endParaRPr>
          </a:p>
          <a:p>
            <a:pPr>
              <a:spcBef>
                <a:spcPts val="1200"/>
              </a:spcBef>
              <a:defRPr/>
            </a:pPr>
            <a:r>
              <a:rPr lang="en-GB" sz="1500" b="1" dirty="0">
                <a:latin typeface="Verdana" panose="020B0604030504040204" pitchFamily="34" charset="0"/>
                <a:ea typeface="Verdana" panose="020B0604030504040204" pitchFamily="34" charset="0"/>
                <a:cs typeface="Verdana" panose="020B0604030504040204" pitchFamily="34" charset="0"/>
              </a:rPr>
              <a:t>Cap and floor rates – </a:t>
            </a:r>
            <a:r>
              <a:rPr lang="en-GB" sz="1500" dirty="0">
                <a:latin typeface="Verdana" panose="020B0604030504040204" pitchFamily="34" charset="0"/>
                <a:ea typeface="Verdana" panose="020B0604030504040204" pitchFamily="34" charset="0"/>
                <a:cs typeface="Verdana" panose="020B0604030504040204" pitchFamily="34" charset="0"/>
              </a:rPr>
              <a:t>protection mechanisms to ensure system is equitable </a:t>
            </a:r>
          </a:p>
          <a:p>
            <a:pPr>
              <a:spcBef>
                <a:spcPts val="1200"/>
              </a:spcBef>
              <a:defRPr/>
            </a:pPr>
            <a:r>
              <a:rPr lang="en-GB" sz="1500" b="1" dirty="0">
                <a:latin typeface="Verdana" panose="020B0604030504040204" pitchFamily="34" charset="0"/>
                <a:ea typeface="Verdana" panose="020B0604030504040204" pitchFamily="34" charset="0"/>
                <a:cs typeface="Verdana" panose="020B0604030504040204" pitchFamily="34" charset="0"/>
              </a:rPr>
              <a:t>Ceiling rates – </a:t>
            </a:r>
            <a:r>
              <a:rPr lang="en-GB" sz="1500" dirty="0">
                <a:latin typeface="Verdana" panose="020B0604030504040204" pitchFamily="34" charset="0"/>
                <a:ea typeface="Verdana" panose="020B0604030504040204" pitchFamily="34" charset="0"/>
                <a:cs typeface="Verdana" panose="020B0604030504040204" pitchFamily="34" charset="0"/>
              </a:rPr>
              <a:t>country-specific rates based on domestic tariffs under which rates can be self-declared</a:t>
            </a:r>
            <a:endParaRPr lang="en-GB" sz="1500" b="1" dirty="0">
              <a:latin typeface="Verdana" panose="020B0604030504040204" pitchFamily="34" charset="0"/>
              <a:ea typeface="Verdana" panose="020B0604030504040204" pitchFamily="34" charset="0"/>
              <a:cs typeface="Verdana" panose="020B0604030504040204" pitchFamily="34" charset="0"/>
            </a:endParaRPr>
          </a:p>
          <a:p>
            <a:pPr>
              <a:spcBef>
                <a:spcPts val="1200"/>
              </a:spcBef>
              <a:defRPr/>
            </a:pPr>
            <a:r>
              <a:rPr lang="en-GB" sz="1500" b="1" dirty="0">
                <a:latin typeface="Verdana" panose="020B0604030504040204" pitchFamily="34" charset="0"/>
                <a:ea typeface="Verdana" panose="020B0604030504040204" pitchFamily="34" charset="0"/>
                <a:cs typeface="Verdana" panose="020B0604030504040204" pitchFamily="34" charset="0"/>
              </a:rPr>
              <a:t>Maximum annual increases – </a:t>
            </a:r>
            <a:r>
              <a:rPr lang="en-GB" sz="1500" dirty="0">
                <a:latin typeface="Verdana" panose="020B0604030504040204" pitchFamily="34" charset="0"/>
                <a:ea typeface="Verdana" panose="020B0604030504040204" pitchFamily="34" charset="0"/>
                <a:cs typeface="Verdana" panose="020B0604030504040204" pitchFamily="34" charset="0"/>
              </a:rPr>
              <a:t>to ensure gradual increases to rates and avoid price shocks</a:t>
            </a:r>
            <a:endParaRPr lang="en-GB" sz="1500" b="1" dirty="0">
              <a:latin typeface="Verdana" panose="020B0604030504040204" pitchFamily="34" charset="0"/>
              <a:ea typeface="Verdana" panose="020B0604030504040204" pitchFamily="34" charset="0"/>
              <a:cs typeface="Verdana" panose="020B0604030504040204" pitchFamily="34" charset="0"/>
            </a:endParaRPr>
          </a:p>
          <a:p>
            <a:pPr>
              <a:spcBef>
                <a:spcPts val="1200"/>
              </a:spcBef>
              <a:defRPr/>
            </a:pPr>
            <a:r>
              <a:rPr lang="en-GB" sz="1500" b="1" dirty="0">
                <a:latin typeface="Verdana" panose="020B0604030504040204" pitchFamily="34" charset="0"/>
                <a:ea typeface="Verdana" panose="020B0604030504040204" pitchFamily="34" charset="0"/>
                <a:cs typeface="Verdana" panose="020B0604030504040204" pitchFamily="34" charset="0"/>
              </a:rPr>
              <a:t>Format separation/ sampling – </a:t>
            </a:r>
            <a:r>
              <a:rPr lang="en-GB" sz="1500" dirty="0">
                <a:latin typeface="Verdana" panose="020B0604030504040204" pitchFamily="34" charset="0"/>
                <a:ea typeface="Verdana" panose="020B0604030504040204" pitchFamily="34" charset="0"/>
                <a:cs typeface="Verdana" panose="020B0604030504040204" pitchFamily="34" charset="0"/>
              </a:rPr>
              <a:t>below volume thresholds, countries do not need to send mail in separate formats and receiving DO can charge kilogram rates </a:t>
            </a:r>
            <a:endParaRPr lang="en-GB" sz="15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Titre 1"/>
          <p:cNvSpPr txBox="1">
            <a:spLocks/>
          </p:cNvSpPr>
          <p:nvPr/>
        </p:nvSpPr>
        <p:spPr>
          <a:xfrm>
            <a:off x="179512" y="1548000"/>
            <a:ext cx="8640488" cy="440840"/>
          </a:xfrm>
          <a:prstGeom prst="rect">
            <a:avLst/>
          </a:prstGeom>
        </p:spPr>
        <p:txBody>
          <a:bodyPr>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pPr marL="541338" indent="-541338"/>
            <a:r>
              <a:rPr lang="en-US" dirty="0"/>
              <a:t>Terminal dues system</a:t>
            </a:r>
            <a:endParaRPr lang="en-GB" sz="1600" b="0" dirty="0"/>
          </a:p>
        </p:txBody>
      </p:sp>
    </p:spTree>
    <p:extLst>
      <p:ext uri="{BB962C8B-B14F-4D97-AF65-F5344CB8AC3E}">
        <p14:creationId xmlns:p14="http://schemas.microsoft.com/office/powerpoint/2010/main" val="344979799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628800"/>
            <a:ext cx="8749158" cy="5647700"/>
          </a:xfrm>
          <a:prstGeom prst="rect">
            <a:avLst/>
          </a:prstGeom>
          <a:noFill/>
        </p:spPr>
        <p:txBody>
          <a:bodyPr wrap="square" rtlCol="0">
            <a:spAutoFit/>
          </a:bodyPr>
          <a:lstStyle/>
          <a:p>
            <a:pPr algn="just"/>
            <a:r>
              <a:rPr lang="en-GB" sz="1600" b="1" dirty="0">
                <a:latin typeface="Verdana" panose="020B0604030504040204" pitchFamily="34" charset="0"/>
                <a:ea typeface="Verdana" panose="020B0604030504040204" pitchFamily="34" charset="0"/>
                <a:cs typeface="Verdana" panose="020B0604030504040204" pitchFamily="34" charset="0"/>
              </a:rPr>
              <a:t>Country classification </a:t>
            </a:r>
          </a:p>
          <a:p>
            <a:pPr algn="just"/>
            <a:endParaRPr lang="en-GB" sz="1500" b="1" dirty="0">
              <a:latin typeface="Verdana" panose="020B0604030504040204" pitchFamily="34" charset="0"/>
              <a:ea typeface="Verdana" panose="020B0604030504040204" pitchFamily="34" charset="0"/>
              <a:cs typeface="Verdana" panose="020B0604030504040204" pitchFamily="34" charset="0"/>
            </a:endParaRPr>
          </a:p>
          <a:p>
            <a:pPr algn="just"/>
            <a:r>
              <a:rPr lang="en-US" sz="1500" dirty="0">
                <a:latin typeface="Verdana" panose="020B0604030504040204" pitchFamily="34" charset="0"/>
                <a:ea typeface="Verdana" panose="020B0604030504040204" pitchFamily="34" charset="0"/>
                <a:cs typeface="Verdana" panose="020B0604030504040204" pitchFamily="34" charset="0"/>
              </a:rPr>
              <a:t>Congress decides on country classification: resolution C 7/2016, countries are classified in groups I, II, III and IV for terminal dues and QSF purposes;</a:t>
            </a:r>
          </a:p>
          <a:p>
            <a:pPr algn="just"/>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r>
              <a:rPr lang="en-US" sz="1500" dirty="0">
                <a:latin typeface="Verdana" panose="020B0604030504040204" pitchFamily="34" charset="0"/>
                <a:ea typeface="Verdana" panose="020B0604030504040204" pitchFamily="34" charset="0"/>
                <a:cs typeface="Verdana" panose="020B0604030504040204" pitchFamily="34" charset="0"/>
              </a:rPr>
              <a:t>Purpose is to gradual transition of all countries from the transitional system to a single target system in which country-specific, cost-based rates are applied</a:t>
            </a:r>
          </a:p>
          <a:p>
            <a:pPr algn="just">
              <a:spcBef>
                <a:spcPts val="1800"/>
              </a:spcBef>
            </a:pPr>
            <a:r>
              <a:rPr lang="en-US" sz="1500" b="1" dirty="0">
                <a:latin typeface="Verdana" panose="020B0604030504040204" pitchFamily="34" charset="0"/>
                <a:ea typeface="Verdana" panose="020B0604030504040204" pitchFamily="34" charset="0"/>
                <a:cs typeface="Verdana" panose="020B0604030504040204" pitchFamily="34" charset="0"/>
              </a:rPr>
              <a:t>GROUP I </a:t>
            </a:r>
            <a:r>
              <a:rPr lang="en-US" sz="1500" dirty="0">
                <a:latin typeface="Verdana" panose="020B0604030504040204" pitchFamily="34" charset="0"/>
                <a:ea typeface="Verdana" panose="020B0604030504040204" pitchFamily="34" charset="0"/>
                <a:cs typeface="Verdana" panose="020B0604030504040204" pitchFamily="34" charset="0"/>
              </a:rPr>
              <a:t>– Countries and territories that were in the target system prior to 2010 and will apply the target system in the 2018–2021 period</a:t>
            </a:r>
          </a:p>
          <a:p>
            <a:pPr algn="just">
              <a:spcBef>
                <a:spcPts val="1800"/>
              </a:spcBef>
            </a:pPr>
            <a:r>
              <a:rPr lang="en-US" sz="1500" b="1" dirty="0">
                <a:latin typeface="Verdana" panose="020B0604030504040204" pitchFamily="34" charset="0"/>
                <a:ea typeface="Verdana" panose="020B0604030504040204" pitchFamily="34" charset="0"/>
                <a:cs typeface="Verdana" panose="020B0604030504040204" pitchFamily="34" charset="0"/>
              </a:rPr>
              <a:t>GROUP II</a:t>
            </a:r>
            <a:r>
              <a:rPr lang="en-US" sz="1500" dirty="0">
                <a:latin typeface="Verdana" panose="020B0604030504040204" pitchFamily="34" charset="0"/>
                <a:ea typeface="Verdana" panose="020B0604030504040204" pitchFamily="34" charset="0"/>
                <a:cs typeface="Verdana" panose="020B0604030504040204" pitchFamily="34" charset="0"/>
              </a:rPr>
              <a:t> – Countries and territories that joined the target system in 2010 (formerly group 1.2) and 2012 (formerly group 2) and will apply the target system in the 2018–2021 period</a:t>
            </a:r>
          </a:p>
          <a:p>
            <a:pPr algn="just">
              <a:spcBef>
                <a:spcPts val="1800"/>
              </a:spcBef>
            </a:pPr>
            <a:r>
              <a:rPr lang="en-US" sz="1500" b="1" dirty="0">
                <a:latin typeface="Verdana" panose="020B0604030504040204" pitchFamily="34" charset="0"/>
                <a:ea typeface="Verdana" panose="020B0604030504040204" pitchFamily="34" charset="0"/>
                <a:cs typeface="Verdana" panose="020B0604030504040204" pitchFamily="34" charset="0"/>
              </a:rPr>
              <a:t>GROUP III</a:t>
            </a:r>
            <a:r>
              <a:rPr lang="en-US" sz="1500" dirty="0">
                <a:latin typeface="Verdana" panose="020B0604030504040204" pitchFamily="34" charset="0"/>
                <a:ea typeface="Verdana" panose="020B0604030504040204" pitchFamily="34" charset="0"/>
                <a:cs typeface="Verdana" panose="020B0604030504040204" pitchFamily="34" charset="0"/>
              </a:rPr>
              <a:t> – Countries and territories that joined the target system in 2016 and will apply the target system in the 2018–2021 period</a:t>
            </a:r>
          </a:p>
          <a:p>
            <a:pPr algn="just">
              <a:spcBef>
                <a:spcPts val="1800"/>
              </a:spcBef>
            </a:pPr>
            <a:r>
              <a:rPr lang="en-US" sz="1500" b="1" dirty="0">
                <a:latin typeface="Verdana" panose="020B0604030504040204" pitchFamily="34" charset="0"/>
                <a:ea typeface="Verdana" panose="020B0604030504040204" pitchFamily="34" charset="0"/>
                <a:cs typeface="Verdana" panose="020B0604030504040204" pitchFamily="34" charset="0"/>
              </a:rPr>
              <a:t>GROUP IV </a:t>
            </a:r>
            <a:r>
              <a:rPr lang="en-US" sz="1500" dirty="0">
                <a:latin typeface="Verdana" panose="020B0604030504040204" pitchFamily="34" charset="0"/>
                <a:ea typeface="Verdana" panose="020B0604030504040204" pitchFamily="34" charset="0"/>
                <a:cs typeface="Verdana" panose="020B0604030504040204" pitchFamily="34" charset="0"/>
              </a:rPr>
              <a:t>(formerly groups 4 and 5) – Countries and territories that will apply the transition terminal dues system in the 2018–2021 period</a:t>
            </a:r>
          </a:p>
          <a:p>
            <a:pPr algn="just">
              <a:spcBef>
                <a:spcPts val="1800"/>
              </a:spcBef>
            </a:pPr>
            <a:endParaRPr lang="en-GB" sz="1500" dirty="0">
              <a:latin typeface="Verdana" panose="020B0604030504040204" pitchFamily="34" charset="0"/>
              <a:ea typeface="Verdana" panose="020B0604030504040204" pitchFamily="34" charset="0"/>
              <a:cs typeface="Verdana" panose="020B0604030504040204" pitchFamily="34" charset="0"/>
            </a:endParaRPr>
          </a:p>
          <a:p>
            <a:pPr algn="just">
              <a:spcBef>
                <a:spcPts val="1800"/>
              </a:spcBef>
            </a:pPr>
            <a:endParaRPr lang="fr-CH" sz="1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8872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349817372"/>
              </p:ext>
            </p:extLst>
          </p:nvPr>
        </p:nvGraphicFramePr>
        <p:xfrm>
          <a:off x="395535" y="2852936"/>
          <a:ext cx="6840761" cy="3384378"/>
        </p:xfrm>
        <a:graphic>
          <a:graphicData uri="http://schemas.openxmlformats.org/drawingml/2006/table">
            <a:tbl>
              <a:tblPr firstRow="1" bandRow="1">
                <a:tableStyleId>{5940675A-B579-460E-94D1-54222C63F5DA}</a:tableStyleId>
              </a:tblPr>
              <a:tblGrid>
                <a:gridCol w="2345405">
                  <a:extLst>
                    <a:ext uri="{9D8B030D-6E8A-4147-A177-3AD203B41FA5}">
                      <a16:colId xmlns:a16="http://schemas.microsoft.com/office/drawing/2014/main" val="20000"/>
                    </a:ext>
                  </a:extLst>
                </a:gridCol>
                <a:gridCol w="2345403">
                  <a:extLst>
                    <a:ext uri="{9D8B030D-6E8A-4147-A177-3AD203B41FA5}">
                      <a16:colId xmlns:a16="http://schemas.microsoft.com/office/drawing/2014/main" val="20001"/>
                    </a:ext>
                  </a:extLst>
                </a:gridCol>
                <a:gridCol w="2149953">
                  <a:extLst>
                    <a:ext uri="{9D8B030D-6E8A-4147-A177-3AD203B41FA5}">
                      <a16:colId xmlns:a16="http://schemas.microsoft.com/office/drawing/2014/main" val="20002"/>
                    </a:ext>
                  </a:extLst>
                </a:gridCol>
              </a:tblGrid>
              <a:tr h="719898">
                <a:tc>
                  <a:txBody>
                    <a:bodyPr/>
                    <a:lstStyle/>
                    <a:p>
                      <a:r>
                        <a:rPr lang="fr-CH" sz="1600" b="1" dirty="0">
                          <a:latin typeface="Verdana" panose="020B0604030504040204" pitchFamily="34" charset="0"/>
                          <a:ea typeface="Verdana" panose="020B0604030504040204" pitchFamily="34" charset="0"/>
                          <a:cs typeface="Verdana" panose="020B0604030504040204" pitchFamily="34" charset="0"/>
                        </a:rPr>
                        <a:t>Classification group</a:t>
                      </a:r>
                    </a:p>
                  </a:txBody>
                  <a:tcPr anchor="ctr"/>
                </a:tc>
                <a:tc>
                  <a:txBody>
                    <a:bodyPr/>
                    <a:lstStyle/>
                    <a:p>
                      <a:pPr algn="r"/>
                      <a:r>
                        <a:rPr lang="fr-CH" sz="1600" b="1" dirty="0">
                          <a:latin typeface="Verdana" panose="020B0604030504040204" pitchFamily="34" charset="0"/>
                          <a:ea typeface="Verdana" panose="020B0604030504040204" pitchFamily="34" charset="0"/>
                          <a:cs typeface="Verdana" panose="020B0604030504040204" pitchFamily="34" charset="0"/>
                        </a:rPr>
                        <a:t>UPU</a:t>
                      </a:r>
                    </a:p>
                  </a:txBody>
                  <a:tcPr anchor="ctr"/>
                </a:tc>
                <a:tc>
                  <a:txBody>
                    <a:bodyPr/>
                    <a:lstStyle/>
                    <a:p>
                      <a:pPr algn="r"/>
                      <a:r>
                        <a:rPr lang="fr-CH" sz="1600" b="1" dirty="0">
                          <a:latin typeface="Verdana" panose="020B0604030504040204" pitchFamily="34" charset="0"/>
                          <a:ea typeface="Verdana" panose="020B0604030504040204" pitchFamily="34" charset="0"/>
                          <a:cs typeface="Verdana" panose="020B0604030504040204" pitchFamily="34" charset="0"/>
                        </a:rPr>
                        <a:t>%</a:t>
                      </a:r>
                    </a:p>
                  </a:txBody>
                  <a:tcPr anchor="ctr"/>
                </a:tc>
                <a:extLst>
                  <a:ext uri="{0D108BD9-81ED-4DB2-BD59-A6C34878D82A}">
                    <a16:rowId xmlns:a16="http://schemas.microsoft.com/office/drawing/2014/main" val="10000"/>
                  </a:ext>
                </a:extLst>
              </a:tr>
              <a:tr h="532896">
                <a:tc>
                  <a:txBody>
                    <a:bodyPr/>
                    <a:lstStyle/>
                    <a:p>
                      <a:r>
                        <a:rPr lang="fr-CH" sz="1600" dirty="0">
                          <a:latin typeface="Verdana" panose="020B0604030504040204" pitchFamily="34" charset="0"/>
                          <a:ea typeface="Verdana" panose="020B0604030504040204" pitchFamily="34" charset="0"/>
                          <a:cs typeface="Verdana" panose="020B0604030504040204" pitchFamily="34" charset="0"/>
                        </a:rPr>
                        <a:t>Group</a:t>
                      </a:r>
                      <a:r>
                        <a:rPr lang="fr-CH" sz="1600" baseline="0" dirty="0">
                          <a:latin typeface="Verdana" panose="020B0604030504040204" pitchFamily="34" charset="0"/>
                          <a:ea typeface="Verdana" panose="020B0604030504040204" pitchFamily="34" charset="0"/>
                          <a:cs typeface="Verdana" panose="020B0604030504040204" pitchFamily="34" charset="0"/>
                        </a:rPr>
                        <a:t> I</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fr-CH" sz="1600" dirty="0">
                          <a:latin typeface="Verdana" panose="020B0604030504040204" pitchFamily="34" charset="0"/>
                          <a:ea typeface="Verdana" panose="020B0604030504040204" pitchFamily="34" charset="0"/>
                          <a:cs typeface="Verdana" panose="020B0604030504040204" pitchFamily="34" charset="0"/>
                        </a:rPr>
                        <a:t>41</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fr-CH" sz="1600" dirty="0">
                          <a:latin typeface="Verdana" panose="020B0604030504040204" pitchFamily="34" charset="0"/>
                          <a:ea typeface="Verdana" panose="020B0604030504040204" pitchFamily="34" charset="0"/>
                          <a:cs typeface="Verdana" panose="020B0604030504040204" pitchFamily="34" charset="0"/>
                        </a:rPr>
                        <a:t>18.6%</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532896">
                <a:tc>
                  <a:txBody>
                    <a:bodyPr/>
                    <a:lstStyle/>
                    <a:p>
                      <a:r>
                        <a:rPr lang="fr-CH" sz="1600" dirty="0">
                          <a:latin typeface="Verdana" panose="020B0604030504040204" pitchFamily="34" charset="0"/>
                          <a:ea typeface="Verdana" panose="020B0604030504040204" pitchFamily="34" charset="0"/>
                          <a:cs typeface="Verdana" panose="020B0604030504040204" pitchFamily="34" charset="0"/>
                        </a:rPr>
                        <a:t>Group II</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fr-CH" sz="1600" dirty="0">
                          <a:latin typeface="Verdana" panose="020B0604030504040204" pitchFamily="34" charset="0"/>
                          <a:ea typeface="Verdana" panose="020B0604030504040204" pitchFamily="34" charset="0"/>
                          <a:cs typeface="Verdana" panose="020B0604030504040204" pitchFamily="34" charset="0"/>
                        </a:rPr>
                        <a:t>35</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fr-CH" sz="1600" b="0" dirty="0">
                          <a:latin typeface="Verdana" panose="020B0604030504040204" pitchFamily="34" charset="0"/>
                          <a:ea typeface="Verdana" panose="020B0604030504040204" pitchFamily="34" charset="0"/>
                          <a:cs typeface="Verdana" panose="020B0604030504040204" pitchFamily="34" charset="0"/>
                        </a:rPr>
                        <a:t>15.9%</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532896">
                <a:tc>
                  <a:txBody>
                    <a:bodyPr/>
                    <a:lstStyle/>
                    <a:p>
                      <a:r>
                        <a:rPr lang="fr-CH" sz="1600" dirty="0">
                          <a:latin typeface="Verdana" panose="020B0604030504040204" pitchFamily="34" charset="0"/>
                          <a:ea typeface="Verdana" panose="020B0604030504040204" pitchFamily="34" charset="0"/>
                          <a:cs typeface="Verdana" panose="020B0604030504040204" pitchFamily="34" charset="0"/>
                        </a:rPr>
                        <a:t>Group III</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fr-CH" sz="1600" dirty="0">
                          <a:latin typeface="Verdana" panose="020B0604030504040204" pitchFamily="34" charset="0"/>
                          <a:ea typeface="Verdana" panose="020B0604030504040204" pitchFamily="34" charset="0"/>
                          <a:cs typeface="Verdana" panose="020B0604030504040204" pitchFamily="34" charset="0"/>
                        </a:rPr>
                        <a:t>39</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fr-CH" sz="1600" b="0" dirty="0">
                          <a:latin typeface="Verdana" panose="020B0604030504040204" pitchFamily="34" charset="0"/>
                          <a:ea typeface="Verdana" panose="020B0604030504040204" pitchFamily="34" charset="0"/>
                          <a:cs typeface="Verdana" panose="020B0604030504040204" pitchFamily="34" charset="0"/>
                        </a:rPr>
                        <a:t>17.7%</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532896">
                <a:tc>
                  <a:txBody>
                    <a:bodyPr/>
                    <a:lstStyle/>
                    <a:p>
                      <a:r>
                        <a:rPr lang="fr-CH" sz="1600" dirty="0">
                          <a:latin typeface="Verdana" panose="020B0604030504040204" pitchFamily="34" charset="0"/>
                          <a:ea typeface="Verdana" panose="020B0604030504040204" pitchFamily="34" charset="0"/>
                          <a:cs typeface="Verdana" panose="020B0604030504040204" pitchFamily="34" charset="0"/>
                        </a:rPr>
                        <a:t>Group IV</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fr-CH" sz="1600" dirty="0">
                          <a:latin typeface="Verdana" panose="020B0604030504040204" pitchFamily="34" charset="0"/>
                          <a:ea typeface="Verdana" panose="020B0604030504040204" pitchFamily="34" charset="0"/>
                          <a:cs typeface="Verdana" panose="020B0604030504040204" pitchFamily="34" charset="0"/>
                        </a:rPr>
                        <a:t>105</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fr-CH" sz="1600" b="0" dirty="0">
                          <a:latin typeface="Verdana" panose="020B0604030504040204" pitchFamily="34" charset="0"/>
                          <a:ea typeface="Verdana" panose="020B0604030504040204" pitchFamily="34" charset="0"/>
                          <a:cs typeface="Verdana" panose="020B0604030504040204" pitchFamily="34" charset="0"/>
                        </a:rPr>
                        <a:t>47.7%</a:t>
                      </a:r>
                      <a:endParaRPr lang="fr-CH" sz="16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r h="532896">
                <a:tc>
                  <a:txBody>
                    <a:bodyPr/>
                    <a:lstStyle/>
                    <a:p>
                      <a:r>
                        <a:rPr lang="fr-CH" sz="1600" b="1" dirty="0">
                          <a:latin typeface="Verdana" panose="020B0604030504040204" pitchFamily="34" charset="0"/>
                          <a:ea typeface="Verdana" panose="020B0604030504040204" pitchFamily="34" charset="0"/>
                          <a:cs typeface="Verdana" panose="020B0604030504040204" pitchFamily="34" charset="0"/>
                        </a:rPr>
                        <a:t>Total</a:t>
                      </a:r>
                    </a:p>
                  </a:txBody>
                  <a:tcPr anchor="ctr"/>
                </a:tc>
                <a:tc>
                  <a:txBody>
                    <a:bodyPr/>
                    <a:lstStyle/>
                    <a:p>
                      <a:pPr algn="r"/>
                      <a:r>
                        <a:rPr lang="fr-CH" sz="1600" b="1" dirty="0">
                          <a:latin typeface="Verdana" panose="020B0604030504040204" pitchFamily="34" charset="0"/>
                          <a:ea typeface="Verdana" panose="020B0604030504040204" pitchFamily="34" charset="0"/>
                          <a:cs typeface="Verdana" panose="020B0604030504040204" pitchFamily="34" charset="0"/>
                        </a:rPr>
                        <a:t>220</a:t>
                      </a:r>
                    </a:p>
                  </a:txBody>
                  <a:tcPr anchor="ctr"/>
                </a:tc>
                <a:tc>
                  <a:txBody>
                    <a:bodyPr/>
                    <a:lstStyle/>
                    <a:p>
                      <a:pPr algn="r"/>
                      <a:r>
                        <a:rPr lang="fr-CH" sz="1600" b="1" dirty="0">
                          <a:latin typeface="Verdana" panose="020B0604030504040204" pitchFamily="34" charset="0"/>
                          <a:ea typeface="Verdana" panose="020B0604030504040204" pitchFamily="34" charset="0"/>
                          <a:cs typeface="Verdana" panose="020B0604030504040204" pitchFamily="34" charset="0"/>
                        </a:rPr>
                        <a:t>100%</a:t>
                      </a:r>
                    </a:p>
                  </a:txBody>
                  <a:tcPr anchor="ctr"/>
                </a:tc>
                <a:extLst>
                  <a:ext uri="{0D108BD9-81ED-4DB2-BD59-A6C34878D82A}">
                    <a16:rowId xmlns:a16="http://schemas.microsoft.com/office/drawing/2014/main" val="10005"/>
                  </a:ext>
                </a:extLst>
              </a:tr>
            </a:tbl>
          </a:graphicData>
        </a:graphic>
      </p:graphicFrame>
      <p:sp>
        <p:nvSpPr>
          <p:cNvPr id="5" name="Rectangle 13"/>
          <p:cNvSpPr>
            <a:spLocks noChangeAspect="1" noChangeArrowheads="1"/>
          </p:cNvSpPr>
          <p:nvPr/>
        </p:nvSpPr>
        <p:spPr bwMode="auto">
          <a:xfrm>
            <a:off x="431800" y="2133396"/>
            <a:ext cx="8748712" cy="43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90600" indent="-990600">
              <a:buFont typeface="Arial" charset="0"/>
              <a:defRPr sz="1600">
                <a:solidFill>
                  <a:schemeClr val="tx1"/>
                </a:solidFill>
                <a:latin typeface="Verdana" pitchFamily="34" charset="0"/>
                <a:ea typeface="Verdana" pitchFamily="34" charset="0"/>
                <a:cs typeface="Verdana" pitchFamily="34" charset="0"/>
              </a:defRPr>
            </a:lvl1pPr>
            <a:lvl2pPr marL="742950" indent="-285750">
              <a:spcBef>
                <a:spcPts val="600"/>
              </a:spcBef>
              <a:buFont typeface="Arial" charset="0"/>
              <a:buChar char="–"/>
              <a:defRPr sz="1600">
                <a:solidFill>
                  <a:schemeClr val="tx1"/>
                </a:solidFill>
                <a:latin typeface="Verdana" pitchFamily="34" charset="0"/>
                <a:ea typeface="Verdana" pitchFamily="34" charset="0"/>
                <a:cs typeface="Verdana" pitchFamily="34" charset="0"/>
              </a:defRPr>
            </a:lvl2pPr>
            <a:lvl3pPr marL="1143000" indent="-228600">
              <a:spcBef>
                <a:spcPts val="600"/>
              </a:spcBef>
              <a:buFont typeface="Arial" charset="0"/>
              <a:buChar char="•"/>
              <a:defRPr sz="1600">
                <a:solidFill>
                  <a:schemeClr val="tx1"/>
                </a:solidFill>
                <a:latin typeface="Verdana" pitchFamily="34" charset="0"/>
                <a:ea typeface="Verdana" pitchFamily="34" charset="0"/>
                <a:cs typeface="Verdana" pitchFamily="34" charset="0"/>
              </a:defRPr>
            </a:lvl3pPr>
            <a:lvl4pPr marL="1600200" indent="-228600">
              <a:spcBef>
                <a:spcPts val="600"/>
              </a:spcBef>
              <a:buFont typeface="Arial" charset="0"/>
              <a:buChar char="–"/>
              <a:defRPr sz="1600">
                <a:solidFill>
                  <a:schemeClr val="tx1"/>
                </a:solidFill>
                <a:latin typeface="Verdana" pitchFamily="34" charset="0"/>
                <a:ea typeface="Verdana" pitchFamily="34" charset="0"/>
                <a:cs typeface="Verdana" pitchFamily="34" charset="0"/>
              </a:defRPr>
            </a:lvl4pPr>
            <a:lvl5pPr marL="2057400" indent="-228600">
              <a:spcBef>
                <a:spcPct val="20000"/>
              </a:spcBef>
              <a:buFont typeface="Arial" charset="0"/>
              <a:buChar char="»"/>
              <a:defRPr sz="16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Verdana" pitchFamily="34" charset="0"/>
                <a:ea typeface="Verdana" pitchFamily="34" charset="0"/>
                <a:cs typeface="Verdana" pitchFamily="34" charset="0"/>
              </a:defRPr>
            </a:lvl9pPr>
          </a:lstStyle>
          <a:p>
            <a:pPr eaLnBrk="1" hangingPunct="1">
              <a:spcAft>
                <a:spcPts val="1200"/>
              </a:spcAft>
            </a:pPr>
            <a:r>
              <a:rPr lang="en-GB" altLang="fr-FR" b="1" dirty="0">
                <a:solidFill>
                  <a:srgbClr val="000000"/>
                </a:solidFill>
              </a:rPr>
              <a:t>Country classification</a:t>
            </a:r>
          </a:p>
          <a:p>
            <a:pPr eaLnBrk="1" hangingPunct="1">
              <a:buFontTx/>
              <a:buNone/>
            </a:pPr>
            <a:endParaRPr lang="en-US" altLang="fr-FR" dirty="0">
              <a:solidFill>
                <a:srgbClr val="000000"/>
              </a:solidFill>
            </a:endParaRPr>
          </a:p>
        </p:txBody>
      </p:sp>
    </p:spTree>
    <p:extLst>
      <p:ext uri="{BB962C8B-B14F-4D97-AF65-F5344CB8AC3E}">
        <p14:creationId xmlns:p14="http://schemas.microsoft.com/office/powerpoint/2010/main" val="4179120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916832"/>
            <a:ext cx="8734689" cy="4555093"/>
          </a:xfrm>
          <a:prstGeom prst="rect">
            <a:avLst/>
          </a:prstGeom>
          <a:noFill/>
        </p:spPr>
        <p:txBody>
          <a:bodyPr wrap="square" rtlCol="0">
            <a:spAutoFit/>
          </a:bodyPr>
          <a:lstStyle/>
          <a:p>
            <a:pPr algn="just"/>
            <a:r>
              <a:rPr lang="en-US" sz="1600" b="1" dirty="0">
                <a:latin typeface="Verdana" panose="020B0604030504040204" pitchFamily="34" charset="0"/>
                <a:ea typeface="Verdana" panose="020B0604030504040204" pitchFamily="34" charset="0"/>
                <a:cs typeface="Verdana" panose="020B0604030504040204" pitchFamily="34" charset="0"/>
              </a:rPr>
              <a:t>Target system: main principles</a:t>
            </a:r>
          </a:p>
          <a:p>
            <a:pPr algn="just"/>
            <a:endParaRPr lang="en-US" sz="1600" dirty="0">
              <a:latin typeface="Verdana" panose="020B0604030504040204" pitchFamily="34" charset="0"/>
              <a:ea typeface="Verdana" panose="020B0604030504040204" pitchFamily="34" charset="0"/>
              <a:cs typeface="Verdana" panose="020B0604030504040204" pitchFamily="34" charset="0"/>
            </a:endParaRPr>
          </a:p>
          <a:p>
            <a:pPr marL="444500" indent="-357188" algn="just">
              <a:spcBef>
                <a:spcPts val="600"/>
              </a:spcBef>
              <a:spcAft>
                <a:spcPts val="300"/>
              </a:spcAft>
              <a:buFont typeface="Symbol" panose="05050102010706020507" pitchFamily="18" charset="2"/>
              <a:buChar char=""/>
            </a:pPr>
            <a:r>
              <a:rPr lang="en-US" sz="1600" dirty="0">
                <a:latin typeface="Verdana" panose="020B0604030504040204" pitchFamily="34" charset="0"/>
                <a:ea typeface="Verdana" panose="020B0604030504040204" pitchFamily="34" charset="0"/>
                <a:cs typeface="Verdana" panose="020B0604030504040204" pitchFamily="34" charset="0"/>
              </a:rPr>
              <a:t>DOs of member countries in Groups I, II and III</a:t>
            </a:r>
          </a:p>
          <a:p>
            <a:pPr marL="444500" indent="-357188" algn="just">
              <a:spcBef>
                <a:spcPts val="600"/>
              </a:spcBef>
              <a:spcAft>
                <a:spcPts val="300"/>
              </a:spcAft>
              <a:buFont typeface="Symbol" panose="05050102010706020507" pitchFamily="18" charset="2"/>
              <a:buChar char=""/>
            </a:pPr>
            <a:r>
              <a:rPr lang="en-US" sz="1600" dirty="0">
                <a:latin typeface="Verdana" panose="020B0604030504040204" pitchFamily="34" charset="0"/>
                <a:ea typeface="Verdana" panose="020B0604030504040204" pitchFamily="34" charset="0"/>
                <a:cs typeface="Verdana" panose="020B0604030504040204" pitchFamily="34" charset="0"/>
              </a:rPr>
              <a:t>Payment for letter-post items on the basis of rates per item and per kg reflecting the handling costs in the country of destination </a:t>
            </a:r>
          </a:p>
          <a:p>
            <a:pPr marL="901700" lvl="1" indent="-357188" algn="just">
              <a:spcBef>
                <a:spcPts val="600"/>
              </a:spcBef>
              <a:spcAft>
                <a:spcPts val="300"/>
              </a:spcAft>
              <a:buFont typeface="Symbol" panose="05050102010706020507" pitchFamily="18" charset="2"/>
              <a:buChar char=""/>
            </a:pPr>
            <a:r>
              <a:rPr lang="en-US" sz="1600" dirty="0">
                <a:latin typeface="Verdana" panose="020B0604030504040204" pitchFamily="34" charset="0"/>
                <a:ea typeface="Verdana" panose="020B0604030504040204" pitchFamily="34" charset="0"/>
                <a:cs typeface="Verdana" panose="020B0604030504040204" pitchFamily="34" charset="0"/>
              </a:rPr>
              <a:t>Total rate per kg calculated on combining the P/G and E format item and kg rates below relevant thresholds </a:t>
            </a:r>
          </a:p>
          <a:p>
            <a:pPr marL="444500" indent="-357188" algn="just">
              <a:spcBef>
                <a:spcPts val="600"/>
              </a:spcBef>
              <a:spcAft>
                <a:spcPts val="300"/>
              </a:spcAft>
              <a:buFont typeface="Symbol" panose="05050102010706020507" pitchFamily="18" charset="2"/>
              <a:buChar char=""/>
            </a:pPr>
            <a:r>
              <a:rPr lang="en-US" sz="1600" dirty="0">
                <a:latin typeface="Verdana" panose="020B0604030504040204" pitchFamily="34" charset="0"/>
                <a:ea typeface="Verdana" panose="020B0604030504040204" pitchFamily="34" charset="0"/>
                <a:cs typeface="Verdana" panose="020B0604030504040204" pitchFamily="34" charset="0"/>
              </a:rPr>
              <a:t>Charges corresponding to priority items in the domestic service which are part of the universal service are used as basis for calculating TD rates</a:t>
            </a:r>
          </a:p>
          <a:p>
            <a:pPr marL="444500" indent="-357188" algn="just">
              <a:spcBef>
                <a:spcPts val="600"/>
              </a:spcBef>
              <a:spcAft>
                <a:spcPts val="300"/>
              </a:spcAft>
              <a:buFont typeface="Symbol" panose="05050102010706020507" pitchFamily="18" charset="2"/>
              <a:buChar char=""/>
            </a:pPr>
            <a:r>
              <a:rPr lang="en-US" sz="1600" dirty="0">
                <a:latin typeface="Verdana" panose="020B0604030504040204" pitchFamily="34" charset="0"/>
                <a:ea typeface="Verdana" panose="020B0604030504040204" pitchFamily="34" charset="0"/>
                <a:cs typeface="Verdana" panose="020B0604030504040204" pitchFamily="34" charset="0"/>
              </a:rPr>
              <a:t>The TD rates in the target system shall be calculated taking into account, where applicable in the domestic service, the classification of items based on their format and content (P, G and E format)</a:t>
            </a:r>
          </a:p>
          <a:p>
            <a:pPr marL="444500" indent="-357188" algn="just">
              <a:spcBef>
                <a:spcPts val="600"/>
              </a:spcBef>
              <a:spcAft>
                <a:spcPts val="300"/>
              </a:spcAft>
              <a:buFont typeface="Symbol" panose="05050102010706020507" pitchFamily="18" charset="2"/>
              <a:buChar char=""/>
            </a:pPr>
            <a:r>
              <a:rPr lang="en-US" sz="1600" dirty="0">
                <a:latin typeface="Verdana" panose="020B0604030504040204" pitchFamily="34" charset="0"/>
                <a:ea typeface="Verdana" panose="020B0604030504040204" pitchFamily="34" charset="0"/>
                <a:cs typeface="Verdana" panose="020B0604030504040204" pitchFamily="34" charset="0"/>
              </a:rPr>
              <a:t>DO in the target system shall exchange format-separated mails in accordance with the conditions specified in the Regulations</a:t>
            </a:r>
          </a:p>
          <a:p>
            <a:pPr marL="444500" indent="-357188" algn="just">
              <a:spcBef>
                <a:spcPts val="600"/>
              </a:spcBef>
              <a:spcAft>
                <a:spcPts val="300"/>
              </a:spcAft>
              <a:buFont typeface="Symbol" panose="05050102010706020507" pitchFamily="18" charset="2"/>
              <a:buChar char=""/>
            </a:pPr>
            <a:r>
              <a:rPr lang="en-GB" sz="1600" dirty="0">
                <a:latin typeface="Verdana" panose="020B0604030504040204" pitchFamily="34" charset="0"/>
                <a:ea typeface="Verdana" panose="020B0604030504040204" pitchFamily="34" charset="0"/>
                <a:cs typeface="Verdana" panose="020B0604030504040204" pitchFamily="34" charset="0"/>
              </a:rPr>
              <a:t>Sampling and format-separation thresholds apply</a:t>
            </a:r>
          </a:p>
        </p:txBody>
      </p:sp>
    </p:spTree>
    <p:extLst>
      <p:ext uri="{BB962C8B-B14F-4D97-AF65-F5344CB8AC3E}">
        <p14:creationId xmlns:p14="http://schemas.microsoft.com/office/powerpoint/2010/main" val="2220872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772816"/>
            <a:ext cx="8734689" cy="4824398"/>
          </a:xfrm>
          <a:prstGeom prst="rect">
            <a:avLst/>
          </a:prstGeom>
          <a:noFill/>
        </p:spPr>
        <p:txBody>
          <a:bodyPr wrap="square" rtlCol="0">
            <a:spAutoFit/>
          </a:bodyPr>
          <a:lstStyle/>
          <a:p>
            <a:pPr algn="just"/>
            <a:r>
              <a:rPr lang="en-US" sz="1500" b="1" dirty="0">
                <a:latin typeface="Verdana" panose="020B0604030504040204" pitchFamily="34" charset="0"/>
                <a:ea typeface="Verdana" panose="020B0604030504040204" pitchFamily="34" charset="0"/>
                <a:cs typeface="Verdana" panose="020B0604030504040204" pitchFamily="34" charset="0"/>
              </a:rPr>
              <a:t>Transition system: main principles</a:t>
            </a:r>
          </a:p>
          <a:p>
            <a:pPr algn="just"/>
            <a:endParaRPr lang="en-US" sz="1500" dirty="0">
              <a:latin typeface="Verdana" panose="020B0604030504040204" pitchFamily="34" charset="0"/>
              <a:ea typeface="Verdana" panose="020B0604030504040204" pitchFamily="34" charset="0"/>
              <a:cs typeface="Verdana" panose="020B0604030504040204" pitchFamily="34" charset="0"/>
            </a:endParaRPr>
          </a:p>
          <a:p>
            <a:pPr marL="444500" indent="-357188" algn="just">
              <a:spcAft>
                <a:spcPts val="300"/>
              </a:spcAft>
              <a:buFont typeface="Symbol" panose="05050102010706020507" pitchFamily="18" charset="2"/>
              <a:buChar char=""/>
            </a:pPr>
            <a:r>
              <a:rPr lang="en-US" sz="1500" dirty="0">
                <a:latin typeface="Verdana" panose="020B0604030504040204" pitchFamily="34" charset="0"/>
                <a:ea typeface="Verdana" panose="020B0604030504040204" pitchFamily="34" charset="0"/>
                <a:cs typeface="Verdana" panose="020B0604030504040204" pitchFamily="34" charset="0"/>
              </a:rPr>
              <a:t>DOs of member countries in Groups IV</a:t>
            </a:r>
          </a:p>
          <a:p>
            <a:pPr marL="444500" indent="-357188" algn="just">
              <a:spcBef>
                <a:spcPts val="600"/>
              </a:spcBef>
              <a:spcAft>
                <a:spcPts val="300"/>
              </a:spcAft>
              <a:buFont typeface="Symbol" panose="05050102010706020507" pitchFamily="18" charset="2"/>
              <a:buChar char=""/>
            </a:pPr>
            <a:r>
              <a:rPr lang="en-GB" sz="1500" dirty="0">
                <a:latin typeface="Verdana" panose="020B0604030504040204" pitchFamily="34" charset="0"/>
                <a:ea typeface="Verdana" panose="020B0604030504040204" pitchFamily="34" charset="0"/>
                <a:cs typeface="Verdana" panose="020B0604030504040204" pitchFamily="34" charset="0"/>
              </a:rPr>
              <a:t>Beneficiaries of QSF receipts (20% LDCs, 10% other Group IV countries) from countries in the target system </a:t>
            </a:r>
          </a:p>
          <a:p>
            <a:pPr marL="444500" indent="-357188" algn="just">
              <a:spcBef>
                <a:spcPts val="600"/>
              </a:spcBef>
              <a:spcAft>
                <a:spcPts val="300"/>
              </a:spcAft>
              <a:buFont typeface="Symbol" panose="05050102010706020507" pitchFamily="18" charset="2"/>
              <a:buChar char=""/>
            </a:pPr>
            <a:r>
              <a:rPr lang="en-GB" sz="1500" dirty="0">
                <a:latin typeface="Verdana" panose="020B0604030504040204" pitchFamily="34" charset="0"/>
                <a:ea typeface="Verdana" panose="020B0604030504040204" pitchFamily="34" charset="0"/>
                <a:cs typeface="Verdana" panose="020B0604030504040204" pitchFamily="34" charset="0"/>
              </a:rPr>
              <a:t>In 2018/ 2019 countries in Group IV:</a:t>
            </a:r>
          </a:p>
          <a:p>
            <a:pPr marL="901700" lvl="1" indent="-357188" algn="just">
              <a:spcBef>
                <a:spcPts val="600"/>
              </a:spcBef>
              <a:spcAft>
                <a:spcPts val="300"/>
              </a:spcAft>
              <a:buFont typeface="Symbol" panose="05050102010706020507" pitchFamily="18" charset="2"/>
              <a:buChar char=""/>
            </a:pPr>
            <a:r>
              <a:rPr lang="en-GB" sz="1500" dirty="0">
                <a:latin typeface="Verdana" panose="020B0604030504040204" pitchFamily="34" charset="0"/>
                <a:ea typeface="Verdana" panose="020B0604030504040204" pitchFamily="34" charset="0"/>
                <a:cs typeface="Verdana" panose="020B0604030504040204" pitchFamily="34" charset="0"/>
              </a:rPr>
              <a:t>Paid and received total rate per kg at the floor (minimum) rates</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901700" lvl="1" indent="-357188" algn="just">
              <a:spcBef>
                <a:spcPts val="600"/>
              </a:spcBef>
              <a:spcAft>
                <a:spcPts val="300"/>
              </a:spcAft>
              <a:buFont typeface="Symbol" panose="05050102010706020507" pitchFamily="18" charset="2"/>
              <a:buChar char=""/>
            </a:pPr>
            <a:r>
              <a:rPr lang="en-US" sz="1500" dirty="0">
                <a:latin typeface="Verdana" panose="020B0604030504040204" pitchFamily="34" charset="0"/>
                <a:ea typeface="Verdana" panose="020B0604030504040204" pitchFamily="34" charset="0"/>
                <a:cs typeface="Verdana" panose="020B0604030504040204" pitchFamily="34" charset="0"/>
              </a:rPr>
              <a:t>No operational requirements of format separation and sampling</a:t>
            </a:r>
          </a:p>
          <a:p>
            <a:pPr marL="444500" indent="-357188" algn="just">
              <a:spcBef>
                <a:spcPts val="600"/>
              </a:spcBef>
              <a:spcAft>
                <a:spcPts val="300"/>
              </a:spcAft>
              <a:buFont typeface="Symbol" panose="05050102010706020507" pitchFamily="18" charset="2"/>
              <a:buChar char=""/>
            </a:pPr>
            <a:r>
              <a:rPr lang="en-GB" sz="1500" dirty="0">
                <a:latin typeface="Verdana" panose="020B0604030504040204" pitchFamily="34" charset="0"/>
                <a:ea typeface="Verdana" panose="020B0604030504040204" pitchFamily="34" charset="0"/>
                <a:cs typeface="Verdana" panose="020B0604030504040204" pitchFamily="34" charset="0"/>
              </a:rPr>
              <a:t>From 2020 countries in Group IV: </a:t>
            </a:r>
          </a:p>
          <a:p>
            <a:pPr marL="901700" lvl="1" indent="-357188" algn="just">
              <a:spcBef>
                <a:spcPts val="600"/>
              </a:spcBef>
              <a:spcAft>
                <a:spcPts val="300"/>
              </a:spcAft>
              <a:buFont typeface="Symbol" panose="05050102010706020507" pitchFamily="18" charset="2"/>
              <a:buChar char=""/>
            </a:pPr>
            <a:r>
              <a:rPr lang="en-GB" sz="1500" dirty="0">
                <a:latin typeface="Verdana" panose="020B0604030504040204" pitchFamily="34" charset="0"/>
                <a:ea typeface="Verdana" panose="020B0604030504040204" pitchFamily="34" charset="0"/>
                <a:cs typeface="Verdana" panose="020B0604030504040204" pitchFamily="34" charset="0"/>
              </a:rPr>
              <a:t>Pay and receive country specific terminal dues for E format items</a:t>
            </a:r>
          </a:p>
          <a:p>
            <a:pPr marL="901700" lvl="1" indent="-357188" algn="just">
              <a:spcBef>
                <a:spcPts val="600"/>
              </a:spcBef>
              <a:spcAft>
                <a:spcPts val="300"/>
              </a:spcAft>
              <a:buFont typeface="Symbol" panose="05050102010706020507" pitchFamily="18" charset="2"/>
              <a:buChar char=""/>
            </a:pPr>
            <a:r>
              <a:rPr lang="en-GB" sz="1500" dirty="0">
                <a:latin typeface="Verdana" panose="020B0604030504040204" pitchFamily="34" charset="0"/>
                <a:ea typeface="Verdana" panose="020B0604030504040204" pitchFamily="34" charset="0"/>
                <a:cs typeface="Verdana" panose="020B0604030504040204" pitchFamily="34" charset="0"/>
              </a:rPr>
              <a:t>Below 100t, based on the world average IPK, the floor P/G item and kg floor rates and the country-specific E format rates are used (current system)</a:t>
            </a:r>
          </a:p>
          <a:p>
            <a:pPr marL="901700" lvl="1" indent="-357188" algn="just">
              <a:spcBef>
                <a:spcPts val="600"/>
              </a:spcBef>
              <a:spcAft>
                <a:spcPts val="300"/>
              </a:spcAft>
              <a:buFont typeface="Symbol" panose="05050102010706020507" pitchFamily="18" charset="2"/>
              <a:buChar char=""/>
            </a:pPr>
            <a:r>
              <a:rPr lang="en-US" sz="1500" dirty="0">
                <a:latin typeface="Verdana" panose="020B0604030504040204" pitchFamily="34" charset="0"/>
                <a:ea typeface="Verdana" panose="020B0604030504040204" pitchFamily="34" charset="0"/>
                <a:cs typeface="Verdana" panose="020B0604030504040204" pitchFamily="34" charset="0"/>
              </a:rPr>
              <a:t>From 2021, for flows below 100t, if destination DO in target system self-declares its E format rates, then the sending country in group IV pays floor kg rate</a:t>
            </a:r>
          </a:p>
          <a:p>
            <a:pPr marL="444500" indent="-357188" algn="just">
              <a:spcBef>
                <a:spcPts val="600"/>
              </a:spcBef>
              <a:spcAft>
                <a:spcPts val="300"/>
              </a:spcAft>
              <a:buFont typeface="Symbol" panose="05050102010706020507" pitchFamily="18" charset="2"/>
              <a:buChar char=""/>
            </a:pPr>
            <a:r>
              <a:rPr lang="en-US" sz="1500" dirty="0">
                <a:latin typeface="Verdana" panose="020B0604030504040204" pitchFamily="34" charset="0"/>
                <a:ea typeface="Verdana" panose="020B0604030504040204" pitchFamily="34" charset="0"/>
                <a:cs typeface="Verdana" panose="020B0604030504040204" pitchFamily="34" charset="0"/>
              </a:rPr>
              <a:t>Mandatory participation in the QS Link to terminal dues</a:t>
            </a:r>
          </a:p>
        </p:txBody>
      </p:sp>
    </p:spTree>
    <p:extLst>
      <p:ext uri="{BB962C8B-B14F-4D97-AF65-F5344CB8AC3E}">
        <p14:creationId xmlns:p14="http://schemas.microsoft.com/office/powerpoint/2010/main" val="3673593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p:cNvCxnSpPr/>
          <p:nvPr/>
        </p:nvCxnSpPr>
        <p:spPr>
          <a:xfrm>
            <a:off x="144016" y="4680000"/>
            <a:ext cx="8999984" cy="0"/>
          </a:xfrm>
          <a:prstGeom prst="line">
            <a:avLst/>
          </a:prstGeom>
          <a:noFill/>
          <a:ln w="9525" cap="flat" cmpd="sng" algn="ctr">
            <a:solidFill>
              <a:schemeClr val="bg1">
                <a:lumMod val="85000"/>
              </a:schemeClr>
            </a:solidFill>
            <a:prstDash val="solid"/>
          </a:ln>
          <a:effectLst/>
        </p:spPr>
      </p:cxnSp>
      <p:cxnSp>
        <p:nvCxnSpPr>
          <p:cNvPr id="18" name="Connecteur droit 17"/>
          <p:cNvCxnSpPr/>
          <p:nvPr/>
        </p:nvCxnSpPr>
        <p:spPr>
          <a:xfrm>
            <a:off x="144016" y="5688000"/>
            <a:ext cx="8999984" cy="0"/>
          </a:xfrm>
          <a:prstGeom prst="line">
            <a:avLst/>
          </a:prstGeom>
          <a:noFill/>
          <a:ln w="9525" cap="flat" cmpd="sng" algn="ctr">
            <a:solidFill>
              <a:schemeClr val="bg1">
                <a:lumMod val="85000"/>
              </a:schemeClr>
            </a:solidFill>
            <a:prstDash val="solid"/>
          </a:ln>
          <a:effectLst/>
        </p:spPr>
      </p:cxnSp>
      <p:cxnSp>
        <p:nvCxnSpPr>
          <p:cNvPr id="29" name="Connecteur droit 28"/>
          <p:cNvCxnSpPr/>
          <p:nvPr/>
        </p:nvCxnSpPr>
        <p:spPr>
          <a:xfrm>
            <a:off x="144015" y="3645024"/>
            <a:ext cx="8999985" cy="0"/>
          </a:xfrm>
          <a:prstGeom prst="line">
            <a:avLst/>
          </a:prstGeom>
          <a:noFill/>
          <a:ln w="9525" cap="flat" cmpd="sng" algn="ctr">
            <a:solidFill>
              <a:sysClr val="windowText" lastClr="000000"/>
            </a:solidFill>
            <a:prstDash val="solid"/>
          </a:ln>
          <a:effectLst/>
        </p:spPr>
      </p:cxnSp>
      <p:sp>
        <p:nvSpPr>
          <p:cNvPr id="30" name="Rectangle 29"/>
          <p:cNvSpPr/>
          <p:nvPr/>
        </p:nvSpPr>
        <p:spPr>
          <a:xfrm>
            <a:off x="4490457" y="3736167"/>
            <a:ext cx="2160000" cy="905094"/>
          </a:xfrm>
          <a:prstGeom prst="rect">
            <a:avLst/>
          </a:prstGeom>
          <a:solidFill>
            <a:schemeClr val="bg1">
              <a:lumMod val="85000"/>
            </a:schemeClr>
          </a:solidFill>
          <a:ln w="25400" cap="flat" cmpd="sng" algn="ctr">
            <a:noFill/>
            <a:prstDash val="solid"/>
          </a:ln>
          <a:effectLst/>
        </p:spPr>
        <p:txBody>
          <a:bodyPr tIns="180000" rtlCol="0" anchor="t" anchorCtr="0"/>
          <a:lstStyle/>
          <a:p>
            <a:pPr algn="ctr">
              <a:defRPr/>
            </a:pPr>
            <a:r>
              <a:rPr lang="en-GB" sz="1500" b="1" kern="0" dirty="0">
                <a:latin typeface="Arial" panose="020B0604020202020204" pitchFamily="34" charset="0"/>
                <a:ea typeface="Verdana" panose="020B0604030504040204" pitchFamily="34" charset="0"/>
                <a:cs typeface="Arial" panose="020B0604020202020204" pitchFamily="34" charset="0"/>
              </a:rPr>
              <a:t>small letter</a:t>
            </a:r>
          </a:p>
          <a:p>
            <a:pPr algn="ctr">
              <a:defRPr/>
            </a:pPr>
            <a:r>
              <a:rPr lang="en-GB" sz="1500" b="1" kern="0" dirty="0">
                <a:latin typeface="Arial" panose="020B0604020202020204" pitchFamily="34" charset="0"/>
                <a:ea typeface="Verdana" panose="020B0604030504040204" pitchFamily="34" charset="0"/>
                <a:cs typeface="Arial" panose="020B0604020202020204" pitchFamily="34" charset="0"/>
              </a:rPr>
              <a:t>(P)</a:t>
            </a:r>
            <a:endParaRPr lang="fr-CH" sz="1500" b="1" kern="0" dirty="0">
              <a:latin typeface="Arial" panose="020B0604020202020204" pitchFamily="34" charset="0"/>
              <a:ea typeface="Verdana" panose="020B0604030504040204" pitchFamily="34" charset="0"/>
              <a:cs typeface="Arial" panose="020B0604020202020204" pitchFamily="34" charset="0"/>
            </a:endParaRPr>
          </a:p>
        </p:txBody>
      </p:sp>
      <p:sp>
        <p:nvSpPr>
          <p:cNvPr id="32" name="ZoneTexte 31"/>
          <p:cNvSpPr txBox="1"/>
          <p:nvPr/>
        </p:nvSpPr>
        <p:spPr>
          <a:xfrm>
            <a:off x="144015" y="3842464"/>
            <a:ext cx="4354315"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P-format: </a:t>
            </a:r>
            <a:r>
              <a:rPr lang="en-GB" sz="1400" dirty="0">
                <a:latin typeface="Arial" panose="020B0604020202020204" pitchFamily="34" charset="0"/>
                <a:cs typeface="Arial" panose="020B0604020202020204" pitchFamily="34" charset="0"/>
              </a:rPr>
              <a:t>Minimum dimensions: 90 x 140 mm; maximum dimensions: 165 x 245 mm; maximum weight: 100 g; maximum thickness: 5 mm</a:t>
            </a:r>
            <a:endParaRPr lang="en-US" sz="1400" b="1" i="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49" name="ZoneTexte 48"/>
          <p:cNvSpPr txBox="1"/>
          <p:nvPr/>
        </p:nvSpPr>
        <p:spPr>
          <a:xfrm>
            <a:off x="215516" y="1748009"/>
            <a:ext cx="8424936" cy="830997"/>
          </a:xfrm>
          <a:prstGeom prst="rect">
            <a:avLst/>
          </a:prstGeom>
          <a:noFill/>
        </p:spPr>
        <p:txBody>
          <a:bodyPr wrap="square" rtlCol="0">
            <a:spAutoFit/>
          </a:bodyPr>
          <a:lstStyle/>
          <a:p>
            <a:r>
              <a:rPr lang="en-GB" sz="1600" b="1" dirty="0">
                <a:solidFill>
                  <a:prstClr val="black"/>
                </a:solidFill>
                <a:latin typeface="Verdana" panose="020B0604030504040204" pitchFamily="34" charset="0"/>
                <a:ea typeface="Verdana" panose="020B0604030504040204" pitchFamily="34" charset="0"/>
                <a:cs typeface="Verdana" panose="020B0604030504040204" pitchFamily="34" charset="0"/>
              </a:rPr>
              <a:t>From 2018: Classification of items by format </a:t>
            </a:r>
            <a:r>
              <a:rPr lang="en-GB"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and</a:t>
            </a:r>
            <a:r>
              <a:rPr lang="en-GB" sz="1600" b="1" dirty="0">
                <a:solidFill>
                  <a:prstClr val="black"/>
                </a:solidFill>
                <a:latin typeface="Verdana" panose="020B0604030504040204" pitchFamily="34" charset="0"/>
                <a:ea typeface="Verdana" panose="020B0604030504040204" pitchFamily="34" charset="0"/>
                <a:cs typeface="Verdana" panose="020B0604030504040204" pitchFamily="34" charset="0"/>
              </a:rPr>
              <a:t> content</a:t>
            </a:r>
          </a:p>
          <a:p>
            <a:endParaRPr lang="en-GB"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Determinant criterion to assign the corresponding remuneration is content</a:t>
            </a:r>
          </a:p>
        </p:txBody>
      </p:sp>
      <p:sp>
        <p:nvSpPr>
          <p:cNvPr id="26" name="Rectangle 25"/>
          <p:cNvSpPr/>
          <p:nvPr/>
        </p:nvSpPr>
        <p:spPr>
          <a:xfrm>
            <a:off x="4490457" y="4737794"/>
            <a:ext cx="2160000" cy="905094"/>
          </a:xfrm>
          <a:prstGeom prst="rect">
            <a:avLst/>
          </a:prstGeom>
          <a:solidFill>
            <a:schemeClr val="bg1">
              <a:lumMod val="85000"/>
            </a:schemeClr>
          </a:solidFill>
          <a:ln w="25400" cap="flat" cmpd="sng" algn="ctr">
            <a:noFill/>
            <a:prstDash val="solid"/>
          </a:ln>
          <a:effectLst/>
        </p:spPr>
        <p:txBody>
          <a:bodyPr tIns="180000" rtlCol="0" anchor="t" anchorCtr="0"/>
          <a:lstStyle/>
          <a:p>
            <a:pPr algn="ctr">
              <a:defRPr/>
            </a:pPr>
            <a:r>
              <a:rPr lang="en-GB" sz="1500" b="1" kern="0" dirty="0">
                <a:latin typeface="Arial" panose="020B0604020202020204" pitchFamily="34" charset="0"/>
                <a:ea typeface="Verdana" panose="020B0604030504040204" pitchFamily="34" charset="0"/>
                <a:cs typeface="Arial" panose="020B0604020202020204" pitchFamily="34" charset="0"/>
              </a:rPr>
              <a:t>large letter</a:t>
            </a:r>
          </a:p>
          <a:p>
            <a:pPr algn="ctr">
              <a:defRPr/>
            </a:pPr>
            <a:r>
              <a:rPr lang="en-GB" sz="1500" b="1" kern="0" dirty="0">
                <a:latin typeface="Arial" panose="020B0604020202020204" pitchFamily="34" charset="0"/>
                <a:ea typeface="Verdana" panose="020B0604030504040204" pitchFamily="34" charset="0"/>
                <a:cs typeface="Arial" panose="020B0604020202020204" pitchFamily="34" charset="0"/>
              </a:rPr>
              <a:t>(G)</a:t>
            </a:r>
            <a:endParaRPr lang="fr-CH" sz="1500" b="1" kern="0" dirty="0">
              <a:latin typeface="Arial" panose="020B0604020202020204" pitchFamily="34" charset="0"/>
              <a:ea typeface="Verdana" panose="020B0604030504040204" pitchFamily="34" charset="0"/>
              <a:cs typeface="Arial" panose="020B0604020202020204" pitchFamily="34" charset="0"/>
            </a:endParaRPr>
          </a:p>
        </p:txBody>
      </p:sp>
      <p:sp>
        <p:nvSpPr>
          <p:cNvPr id="27" name="Rectangle 26"/>
          <p:cNvSpPr/>
          <p:nvPr/>
        </p:nvSpPr>
        <p:spPr>
          <a:xfrm>
            <a:off x="4472233" y="5745906"/>
            <a:ext cx="2160000" cy="905094"/>
          </a:xfrm>
          <a:prstGeom prst="rect">
            <a:avLst/>
          </a:prstGeom>
          <a:solidFill>
            <a:schemeClr val="tx1">
              <a:lumMod val="75000"/>
              <a:lumOff val="25000"/>
            </a:schemeClr>
          </a:solidFill>
          <a:ln w="25400" cap="flat" cmpd="sng" algn="ctr">
            <a:noFill/>
            <a:prstDash val="solid"/>
          </a:ln>
          <a:effectLst/>
        </p:spPr>
        <p:txBody>
          <a:bodyPr tIns="180000" rtlCol="0" anchor="t" anchorCtr="0"/>
          <a:lstStyle/>
          <a:p>
            <a:pPr algn="ctr">
              <a:defRPr/>
            </a:pPr>
            <a:r>
              <a:rPr lang="en-GB" sz="1500" b="1" kern="0" dirty="0">
                <a:solidFill>
                  <a:schemeClr val="bg1"/>
                </a:solidFill>
                <a:latin typeface="Arial" panose="020B0604020202020204" pitchFamily="34" charset="0"/>
                <a:ea typeface="Verdana" panose="020B0604030504040204" pitchFamily="34" charset="0"/>
                <a:cs typeface="Arial" panose="020B0604020202020204" pitchFamily="34" charset="0"/>
              </a:rPr>
              <a:t>bulky letter</a:t>
            </a:r>
          </a:p>
          <a:p>
            <a:pPr algn="ctr">
              <a:defRPr/>
            </a:pPr>
            <a:r>
              <a:rPr lang="en-GB" sz="1500" b="1" kern="0" dirty="0">
                <a:solidFill>
                  <a:schemeClr val="bg1"/>
                </a:solidFill>
                <a:latin typeface="Arial" panose="020B0604020202020204" pitchFamily="34" charset="0"/>
                <a:ea typeface="Verdana" panose="020B0604030504040204" pitchFamily="34" charset="0"/>
                <a:cs typeface="Arial" panose="020B0604020202020204" pitchFamily="34" charset="0"/>
              </a:rPr>
              <a:t>(E)</a:t>
            </a:r>
            <a:endParaRPr lang="fr-CH" sz="1500" b="1" kern="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4" name="Rectangle 23"/>
          <p:cNvSpPr/>
          <p:nvPr/>
        </p:nvSpPr>
        <p:spPr>
          <a:xfrm>
            <a:off x="4427984" y="3142421"/>
            <a:ext cx="2268000" cy="3611598"/>
          </a:xfrm>
          <a:prstGeom prst="rect">
            <a:avLst/>
          </a:prstGeom>
          <a:noFill/>
          <a:ln w="25400" cap="flat" cmpd="sng" algn="ctr">
            <a:solidFill>
              <a:schemeClr val="tx1"/>
            </a:solidFill>
            <a:prstDash val="sysDot"/>
          </a:ln>
          <a:effectLst/>
        </p:spPr>
        <p:txBody>
          <a:bodyPr tIns="180000" rtlCol="0" anchor="t" anchorCtr="0"/>
          <a:lstStyle/>
          <a:p>
            <a:pPr algn="ctr">
              <a:defRPr/>
            </a:pPr>
            <a:r>
              <a:rPr lang="en-US" sz="1500" i="1" kern="0" dirty="0">
                <a:latin typeface="Arial" panose="020B0604020202020204" pitchFamily="34" charset="0"/>
                <a:ea typeface="Verdana" panose="020B0604030504040204" pitchFamily="34" charset="0"/>
                <a:cs typeface="Arial" panose="020B0604020202020204" pitchFamily="34" charset="0"/>
              </a:rPr>
              <a:t>Documents</a:t>
            </a:r>
            <a:endParaRPr lang="fr-CH" sz="1500" i="1" kern="0" dirty="0">
              <a:latin typeface="Arial" panose="020B0604020202020204" pitchFamily="34" charset="0"/>
              <a:ea typeface="Verdana" panose="020B0604030504040204" pitchFamily="34" charset="0"/>
              <a:cs typeface="Arial" panose="020B0604020202020204" pitchFamily="34" charset="0"/>
            </a:endParaRPr>
          </a:p>
        </p:txBody>
      </p:sp>
      <p:sp>
        <p:nvSpPr>
          <p:cNvPr id="48" name="Rectangle 47"/>
          <p:cNvSpPr/>
          <p:nvPr/>
        </p:nvSpPr>
        <p:spPr>
          <a:xfrm>
            <a:off x="6866114" y="5739421"/>
            <a:ext cx="2160000" cy="905094"/>
          </a:xfrm>
          <a:prstGeom prst="rect">
            <a:avLst/>
          </a:prstGeom>
          <a:solidFill>
            <a:schemeClr val="tx1">
              <a:lumMod val="75000"/>
              <a:lumOff val="25000"/>
            </a:schemeClr>
          </a:solidFill>
          <a:ln w="25400" cap="flat" cmpd="sng" algn="ctr">
            <a:noFill/>
            <a:prstDash val="solid"/>
          </a:ln>
          <a:effectLst/>
        </p:spPr>
        <p:txBody>
          <a:bodyPr tIns="180000" rtlCol="0" anchor="t" anchorCtr="0"/>
          <a:lstStyle/>
          <a:p>
            <a:pPr algn="ctr">
              <a:defRPr/>
            </a:pPr>
            <a:r>
              <a:rPr lang="en-GB" sz="1500" b="1" kern="0" dirty="0">
                <a:solidFill>
                  <a:schemeClr val="bg1"/>
                </a:solidFill>
                <a:latin typeface="Arial" panose="020B0604020202020204" pitchFamily="34" charset="0"/>
                <a:ea typeface="Verdana" panose="020B0604030504040204" pitchFamily="34" charset="0"/>
                <a:cs typeface="Arial" panose="020B0604020202020204" pitchFamily="34" charset="0"/>
              </a:rPr>
              <a:t>small packet </a:t>
            </a:r>
          </a:p>
          <a:p>
            <a:pPr algn="ctr">
              <a:defRPr/>
            </a:pPr>
            <a:r>
              <a:rPr lang="en-GB" sz="1500" b="1" kern="0" dirty="0">
                <a:solidFill>
                  <a:schemeClr val="bg1"/>
                </a:solidFill>
                <a:latin typeface="Arial" panose="020B0604020202020204" pitchFamily="34" charset="0"/>
                <a:ea typeface="Verdana" panose="020B0604030504040204" pitchFamily="34" charset="0"/>
                <a:cs typeface="Arial" panose="020B0604020202020204" pitchFamily="34" charset="0"/>
              </a:rPr>
              <a:t>(E)</a:t>
            </a:r>
            <a:endParaRPr lang="fr-CH" sz="1500" b="1" kern="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52" name="Rectangle 51"/>
          <p:cNvSpPr/>
          <p:nvPr/>
        </p:nvSpPr>
        <p:spPr>
          <a:xfrm>
            <a:off x="6804248" y="3140969"/>
            <a:ext cx="2268000" cy="3611598"/>
          </a:xfrm>
          <a:prstGeom prst="rect">
            <a:avLst/>
          </a:prstGeom>
          <a:noFill/>
          <a:ln w="25400" cap="flat" cmpd="sng" algn="ctr">
            <a:solidFill>
              <a:schemeClr val="tx1"/>
            </a:solidFill>
            <a:prstDash val="sysDot"/>
          </a:ln>
          <a:effectLst/>
        </p:spPr>
        <p:txBody>
          <a:bodyPr tIns="180000" rtlCol="0" anchor="t" anchorCtr="0"/>
          <a:lstStyle/>
          <a:p>
            <a:pPr algn="ctr">
              <a:defRPr/>
            </a:pPr>
            <a:r>
              <a:rPr lang="en-US" sz="1500" i="1" kern="0" dirty="0">
                <a:latin typeface="Arial" panose="020B0604020202020204" pitchFamily="34" charset="0"/>
                <a:ea typeface="Verdana" panose="020B0604030504040204" pitchFamily="34" charset="0"/>
                <a:cs typeface="Arial" panose="020B0604020202020204" pitchFamily="34" charset="0"/>
              </a:rPr>
              <a:t>Goods</a:t>
            </a:r>
            <a:endParaRPr lang="fr-CH" sz="1500" i="1" kern="0" dirty="0">
              <a:latin typeface="Arial" panose="020B0604020202020204" pitchFamily="34" charset="0"/>
              <a:ea typeface="Verdana" panose="020B0604030504040204" pitchFamily="34" charset="0"/>
              <a:cs typeface="Arial" panose="020B0604020202020204" pitchFamily="34" charset="0"/>
            </a:endParaRPr>
          </a:p>
        </p:txBody>
      </p:sp>
      <p:sp>
        <p:nvSpPr>
          <p:cNvPr id="53" name="Rectangle 52"/>
          <p:cNvSpPr/>
          <p:nvPr/>
        </p:nvSpPr>
        <p:spPr>
          <a:xfrm>
            <a:off x="6866114" y="3736167"/>
            <a:ext cx="2160000" cy="905094"/>
          </a:xfrm>
          <a:prstGeom prst="rect">
            <a:avLst/>
          </a:prstGeom>
          <a:solidFill>
            <a:schemeClr val="tx1">
              <a:lumMod val="75000"/>
              <a:lumOff val="25000"/>
            </a:schemeClr>
          </a:solidFill>
          <a:ln w="25400" cap="flat" cmpd="sng" algn="ctr">
            <a:noFill/>
            <a:prstDash val="solid"/>
          </a:ln>
          <a:effectLst/>
        </p:spPr>
        <p:txBody>
          <a:bodyPr tIns="180000" rtlCol="0" anchor="t" anchorCtr="0"/>
          <a:lstStyle/>
          <a:p>
            <a:pPr algn="ctr">
              <a:defRPr/>
            </a:pPr>
            <a:r>
              <a:rPr lang="en-GB" sz="1500" b="1" kern="0" dirty="0">
                <a:solidFill>
                  <a:schemeClr val="bg1"/>
                </a:solidFill>
                <a:latin typeface="Arial" panose="020B0604020202020204" pitchFamily="34" charset="0"/>
                <a:ea typeface="Verdana" panose="020B0604030504040204" pitchFamily="34" charset="0"/>
                <a:cs typeface="Arial" panose="020B0604020202020204" pitchFamily="34" charset="0"/>
              </a:rPr>
              <a:t>small packet</a:t>
            </a:r>
          </a:p>
          <a:p>
            <a:pPr algn="ctr">
              <a:defRPr/>
            </a:pPr>
            <a:r>
              <a:rPr lang="en-GB" sz="1500" b="1" kern="0" dirty="0">
                <a:solidFill>
                  <a:schemeClr val="bg1"/>
                </a:solidFill>
                <a:latin typeface="Arial" panose="020B0604020202020204" pitchFamily="34" charset="0"/>
                <a:ea typeface="Verdana" panose="020B0604030504040204" pitchFamily="34" charset="0"/>
                <a:cs typeface="Arial" panose="020B0604020202020204" pitchFamily="34" charset="0"/>
              </a:rPr>
              <a:t>(E)</a:t>
            </a:r>
          </a:p>
        </p:txBody>
      </p:sp>
      <p:sp>
        <p:nvSpPr>
          <p:cNvPr id="54" name="Rectangle 53"/>
          <p:cNvSpPr/>
          <p:nvPr/>
        </p:nvSpPr>
        <p:spPr>
          <a:xfrm>
            <a:off x="6866114" y="4737794"/>
            <a:ext cx="2160000" cy="905094"/>
          </a:xfrm>
          <a:prstGeom prst="rect">
            <a:avLst/>
          </a:prstGeom>
          <a:solidFill>
            <a:schemeClr val="tx1">
              <a:lumMod val="75000"/>
              <a:lumOff val="25000"/>
            </a:schemeClr>
          </a:solidFill>
          <a:ln w="25400" cap="flat" cmpd="sng" algn="ctr">
            <a:noFill/>
            <a:prstDash val="solid"/>
          </a:ln>
          <a:effectLst/>
        </p:spPr>
        <p:txBody>
          <a:bodyPr tIns="180000" rtlCol="0" anchor="t" anchorCtr="0"/>
          <a:lstStyle/>
          <a:p>
            <a:pPr algn="ctr">
              <a:defRPr/>
            </a:pPr>
            <a:r>
              <a:rPr lang="en-GB" sz="1500" b="1" kern="0" dirty="0">
                <a:solidFill>
                  <a:schemeClr val="bg1"/>
                </a:solidFill>
                <a:latin typeface="Arial" panose="020B0604020202020204" pitchFamily="34" charset="0"/>
                <a:ea typeface="Verdana" panose="020B0604030504040204" pitchFamily="34" charset="0"/>
                <a:cs typeface="Arial" panose="020B0604020202020204" pitchFamily="34" charset="0"/>
              </a:rPr>
              <a:t>small packet</a:t>
            </a:r>
          </a:p>
          <a:p>
            <a:pPr algn="ctr">
              <a:defRPr/>
            </a:pPr>
            <a:r>
              <a:rPr lang="en-GB" sz="1500" b="1" kern="0" dirty="0">
                <a:solidFill>
                  <a:schemeClr val="bg1"/>
                </a:solidFill>
                <a:latin typeface="Arial" panose="020B0604020202020204" pitchFamily="34" charset="0"/>
                <a:ea typeface="Verdana" panose="020B0604030504040204" pitchFamily="34" charset="0"/>
                <a:cs typeface="Arial" panose="020B0604020202020204" pitchFamily="34" charset="0"/>
              </a:rPr>
              <a:t>(E)</a:t>
            </a:r>
          </a:p>
        </p:txBody>
      </p:sp>
      <p:sp>
        <p:nvSpPr>
          <p:cNvPr id="14" name="ZoneTexte 13"/>
          <p:cNvSpPr txBox="1"/>
          <p:nvPr/>
        </p:nvSpPr>
        <p:spPr>
          <a:xfrm>
            <a:off x="144015" y="4821009"/>
            <a:ext cx="4354315"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G-format: </a:t>
            </a:r>
            <a:r>
              <a:rPr lang="en-GB" sz="1400" dirty="0">
                <a:latin typeface="Arial" panose="020B0604020202020204" pitchFamily="34" charset="0"/>
                <a:cs typeface="Arial" panose="020B0604020202020204" pitchFamily="34" charset="0"/>
              </a:rPr>
              <a:t>Minimum dimensions 90 x 140 mm, maximum dimensions 305 x 381 mm, maximum weight: 500 g and maximum thickness: 20 mm</a:t>
            </a:r>
            <a:endParaRPr lang="en-US" sz="1400" b="1" i="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6" name="ZoneTexte 15"/>
          <p:cNvSpPr txBox="1"/>
          <p:nvPr/>
        </p:nvSpPr>
        <p:spPr>
          <a:xfrm>
            <a:off x="144015" y="5733256"/>
            <a:ext cx="4354315" cy="95410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E-format: </a:t>
            </a:r>
            <a:r>
              <a:rPr lang="en-GB" sz="1400" dirty="0">
                <a:latin typeface="Arial" panose="020B0604020202020204" pitchFamily="34" charset="0"/>
                <a:cs typeface="Arial" panose="020B0604020202020204" pitchFamily="34" charset="0"/>
              </a:rPr>
              <a:t>Minimum dimensions: 90 x 140 mm; maximum dimensions: 900 mm for length, width and depth combined, with the greatest dimension not exceeding 600 mm; maximum weight: 2 kg</a:t>
            </a:r>
            <a:endParaRPr lang="en-US" sz="1400" b="1" i="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52606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13"/>
          <p:cNvSpPr>
            <a:spLocks noChangeAspect="1" noChangeArrowheads="1"/>
          </p:cNvSpPr>
          <p:nvPr/>
        </p:nvSpPr>
        <p:spPr bwMode="auto">
          <a:xfrm>
            <a:off x="179704" y="1844824"/>
            <a:ext cx="8605142" cy="288032"/>
          </a:xfrm>
          <a:prstGeom prst="rect">
            <a:avLst/>
          </a:prstGeom>
          <a:solidFill>
            <a:schemeClr val="bg1"/>
          </a:solidFill>
          <a:ln>
            <a:noFill/>
          </a:ln>
        </p:spPr>
        <p:txBody>
          <a:bodyPr lIns="0" tIns="0" rIns="0" bIns="0"/>
          <a:lstStyle/>
          <a:p>
            <a:pPr>
              <a:defRPr/>
            </a:pPr>
            <a:r>
              <a:rPr lang="en-GB" sz="1600" b="1" dirty="0">
                <a:latin typeface="Verdana" panose="020B0604030504040204" pitchFamily="34" charset="0"/>
                <a:ea typeface="Verdana" panose="020B0604030504040204" pitchFamily="34" charset="0"/>
                <a:cs typeface="Verdana" panose="020B0604030504040204" pitchFamily="34" charset="0"/>
              </a:rPr>
              <a:t>Terminal dues rates 2018-2021</a:t>
            </a:r>
          </a:p>
          <a:p>
            <a:pPr>
              <a:defRPr/>
            </a:pPr>
            <a:endParaRPr lang="en-GB" sz="1500" b="1" dirty="0">
              <a:latin typeface="Verdana" panose="020B0604030504040204" pitchFamily="34" charset="0"/>
              <a:ea typeface="Verdana" panose="020B0604030504040204" pitchFamily="34" charset="0"/>
              <a:cs typeface="Verdana" panose="020B0604030504040204" pitchFamily="34" charset="0"/>
            </a:endParaRPr>
          </a:p>
          <a:p>
            <a:pPr>
              <a:defRPr/>
            </a:pP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704" y="3321120"/>
            <a:ext cx="1728000" cy="792000"/>
          </a:xfrm>
          <a:prstGeom prst="rect">
            <a:avLst/>
          </a:prstGeom>
          <a:solidFill>
            <a:schemeClr val="tx2">
              <a:lumMod val="20000"/>
              <a:lumOff val="8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PG – transitional system</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3"/>
          <p:cNvSpPr/>
          <p:nvPr/>
        </p:nvSpPr>
        <p:spPr>
          <a:xfrm>
            <a:off x="1979904" y="3321120"/>
            <a:ext cx="1728000" cy="792000"/>
          </a:xfrm>
          <a:prstGeom prst="rect">
            <a:avLst/>
          </a:prstGeom>
          <a:solidFill>
            <a:schemeClr val="tx2">
              <a:lumMod val="20000"/>
              <a:lumOff val="8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PG – target system</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5" name="Rectangle 4"/>
          <p:cNvSpPr/>
          <p:nvPr/>
        </p:nvSpPr>
        <p:spPr>
          <a:xfrm>
            <a:off x="3776630" y="3321120"/>
            <a:ext cx="1728000" cy="792000"/>
          </a:xfrm>
          <a:prstGeom prst="rect">
            <a:avLst/>
          </a:prstGeom>
          <a:solidFill>
            <a:schemeClr val="accent3">
              <a:lumMod val="9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E format – current system</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5"/>
          <p:cNvSpPr/>
          <p:nvPr/>
        </p:nvSpPr>
        <p:spPr>
          <a:xfrm>
            <a:off x="5580304" y="3321120"/>
            <a:ext cx="1728000" cy="792000"/>
          </a:xfrm>
          <a:prstGeom prst="rect">
            <a:avLst/>
          </a:prstGeom>
          <a:solidFill>
            <a:schemeClr val="accent3">
              <a:lumMod val="9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E format self-declared rate system</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p:cNvSpPr/>
          <p:nvPr/>
        </p:nvSpPr>
        <p:spPr>
          <a:xfrm>
            <a:off x="7380504" y="3321120"/>
            <a:ext cx="1728000" cy="792000"/>
          </a:xfrm>
          <a:prstGeom prst="rect">
            <a:avLst/>
          </a:prstGeom>
          <a:solidFill>
            <a:schemeClr val="accent3">
              <a:lumMod val="9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E format self-declared for flows to/ from the US</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179704" y="2466112"/>
            <a:ext cx="3528200" cy="792000"/>
          </a:xfrm>
          <a:prstGeom prst="rect">
            <a:avLst/>
          </a:prstGeom>
          <a:solidFill>
            <a:schemeClr val="tx2">
              <a:lumMod val="20000"/>
              <a:lumOff val="8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P/G format</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9" name="Rectangle 8"/>
          <p:cNvSpPr/>
          <p:nvPr/>
        </p:nvSpPr>
        <p:spPr>
          <a:xfrm>
            <a:off x="3776630" y="2466112"/>
            <a:ext cx="5331874" cy="792000"/>
          </a:xfrm>
          <a:prstGeom prst="rect">
            <a:avLst/>
          </a:prstGeom>
          <a:solidFill>
            <a:schemeClr val="accent3">
              <a:lumMod val="9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E format</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0" name="Rectangle 9"/>
          <p:cNvSpPr/>
          <p:nvPr/>
        </p:nvSpPr>
        <p:spPr>
          <a:xfrm>
            <a:off x="179512" y="5517320"/>
            <a:ext cx="8928800" cy="792000"/>
          </a:xfrm>
          <a:prstGeom prst="rect">
            <a:avLst/>
          </a:prstGeom>
          <a:solidFill>
            <a:schemeClr val="bg1">
              <a:lumMod val="85000"/>
            </a:schemeClr>
          </a:solidFill>
          <a:ln w="25400" cap="flat" cmpd="sng" algn="ctr">
            <a:solidFill>
              <a:schemeClr val="tx1"/>
            </a:solidFill>
            <a:prstDash val="solid"/>
          </a:ln>
          <a:effectLst/>
        </p:spPr>
        <p:txBody>
          <a:bodyPr rtlCol="0" anchor="ctr"/>
          <a:lstStyle/>
          <a:p>
            <a:pPr lvl="1">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Combined KG rate on basis of worldwide average composition of mail (2018-2021 period): </a:t>
            </a:r>
          </a:p>
          <a:p>
            <a:pPr marL="809625" lvl="1" indent="-269875">
              <a:buFont typeface="Arial" panose="020B0604020202020204" pitchFamily="34" charset="0"/>
              <a:buChar cha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8.16 PG format items weighing 0.31 kg</a:t>
            </a:r>
          </a:p>
          <a:p>
            <a:pPr marL="809625" lvl="1" indent="-269875">
              <a:buFont typeface="Arial" panose="020B0604020202020204" pitchFamily="34" charset="0"/>
              <a:buChar cha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2.72 E format items weighing 0.69 kg</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p:cNvSpPr/>
          <p:nvPr/>
        </p:nvSpPr>
        <p:spPr>
          <a:xfrm>
            <a:off x="179512" y="4194304"/>
            <a:ext cx="1728000" cy="792000"/>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2018-2021 period</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2" name="Rectangle 11"/>
          <p:cNvSpPr/>
          <p:nvPr/>
        </p:nvSpPr>
        <p:spPr>
          <a:xfrm>
            <a:off x="1979712" y="4194304"/>
            <a:ext cx="1728000" cy="792000"/>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2018-2021 period</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3" name="Rectangle 12"/>
          <p:cNvSpPr/>
          <p:nvPr/>
        </p:nvSpPr>
        <p:spPr>
          <a:xfrm>
            <a:off x="3776438" y="4194304"/>
            <a:ext cx="1728000" cy="792000"/>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2018-2021 (Gr. IV from 2020)</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4" name="Rectangle 13"/>
          <p:cNvSpPr/>
          <p:nvPr/>
        </p:nvSpPr>
        <p:spPr>
          <a:xfrm>
            <a:off x="5580112" y="4194304"/>
            <a:ext cx="1728000" cy="792000"/>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Opt-in from 1 January 2021</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5" name="Rectangle 14"/>
          <p:cNvSpPr/>
          <p:nvPr/>
        </p:nvSpPr>
        <p:spPr>
          <a:xfrm>
            <a:off x="7380312" y="4194304"/>
            <a:ext cx="1728000" cy="792000"/>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Opt-in from 1 July 2020</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6" name="Rectangle 15"/>
          <p:cNvSpPr/>
          <p:nvPr/>
        </p:nvSpPr>
        <p:spPr>
          <a:xfrm>
            <a:off x="179512"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Item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7" name="Rectangle 16"/>
          <p:cNvSpPr/>
          <p:nvPr/>
        </p:nvSpPr>
        <p:spPr>
          <a:xfrm>
            <a:off x="1061704"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kg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8" name="Rectangle 17"/>
          <p:cNvSpPr/>
          <p:nvPr/>
        </p:nvSpPr>
        <p:spPr>
          <a:xfrm>
            <a:off x="1979520"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Item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9" name="Rectangle 18"/>
          <p:cNvSpPr/>
          <p:nvPr/>
        </p:nvSpPr>
        <p:spPr>
          <a:xfrm>
            <a:off x="2861712"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kg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0" name="Rectangle 19"/>
          <p:cNvSpPr/>
          <p:nvPr/>
        </p:nvSpPr>
        <p:spPr>
          <a:xfrm>
            <a:off x="3779912"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Item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1" name="Rectangle 20"/>
          <p:cNvSpPr/>
          <p:nvPr/>
        </p:nvSpPr>
        <p:spPr>
          <a:xfrm>
            <a:off x="4662104"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kg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2" name="Rectangle 21"/>
          <p:cNvSpPr/>
          <p:nvPr/>
        </p:nvSpPr>
        <p:spPr>
          <a:xfrm>
            <a:off x="5579920"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Item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3" name="Rectangle 22"/>
          <p:cNvSpPr/>
          <p:nvPr/>
        </p:nvSpPr>
        <p:spPr>
          <a:xfrm>
            <a:off x="6462112"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kg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4" name="Rectangle 23"/>
          <p:cNvSpPr/>
          <p:nvPr/>
        </p:nvSpPr>
        <p:spPr>
          <a:xfrm>
            <a:off x="7380120"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Item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5" name="Rectangle 24"/>
          <p:cNvSpPr/>
          <p:nvPr/>
        </p:nvSpPr>
        <p:spPr>
          <a:xfrm>
            <a:off x="8262312" y="5049248"/>
            <a:ext cx="846000" cy="369128"/>
          </a:xfrm>
          <a:prstGeom prst="rect">
            <a:avLst/>
          </a:prstGeom>
          <a:solidFill>
            <a:schemeClr val="bg1"/>
          </a:solidFill>
          <a:ln w="25400" cap="flat" cmpd="sng" algn="ctr">
            <a:solidFill>
              <a:schemeClr val="tx1"/>
            </a:solidFill>
            <a:prstDash val="solid"/>
          </a:ln>
          <a:effectLst/>
        </p:spPr>
        <p:txBody>
          <a:bodyPr rtlCol="0" anchor="ctr"/>
          <a:lstStyle/>
          <a:p>
            <a:pPr algn="ctr">
              <a:defRPr/>
            </a:pPr>
            <a:r>
              <a:rPr lang="en-GB" sz="1300" kern="0" dirty="0">
                <a:solidFill>
                  <a:prstClr val="black"/>
                </a:solidFill>
                <a:latin typeface="Arial" panose="020B0604020202020204" pitchFamily="34" charset="0"/>
                <a:ea typeface="Verdana" panose="020B0604030504040204" pitchFamily="34" charset="0"/>
                <a:cs typeface="Arial" panose="020B0604020202020204" pitchFamily="34" charset="0"/>
              </a:rPr>
              <a:t>kg rate</a:t>
            </a:r>
            <a:endParaRPr lang="fr-CH" sz="13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4594954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23528" y="1484784"/>
            <a:ext cx="8534257"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pPr marL="631825" indent="-631825"/>
            <a:r>
              <a:rPr lang="en-GB" sz="1600" dirty="0">
                <a:solidFill>
                  <a:schemeClr val="tx1"/>
                </a:solidFill>
              </a:rPr>
              <a:t>Agenda – 14 January (afternoon) and 15 January</a:t>
            </a:r>
            <a:endParaRPr lang="en-GB" sz="1600" b="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75597476"/>
              </p:ext>
            </p:extLst>
          </p:nvPr>
        </p:nvGraphicFramePr>
        <p:xfrm>
          <a:off x="323528" y="1916832"/>
          <a:ext cx="8496944" cy="4709071"/>
        </p:xfrm>
        <a:graphic>
          <a:graphicData uri="http://schemas.openxmlformats.org/drawingml/2006/table">
            <a:tbl>
              <a:tblPr firstRow="1" firstCol="1" bandRow="1"/>
              <a:tblGrid>
                <a:gridCol w="8496944">
                  <a:extLst>
                    <a:ext uri="{9D8B030D-6E8A-4147-A177-3AD203B41FA5}">
                      <a16:colId xmlns:a16="http://schemas.microsoft.com/office/drawing/2014/main" val="2930571554"/>
                    </a:ext>
                  </a:extLst>
                </a:gridCol>
              </a:tblGrid>
              <a:tr h="386238">
                <a:tc>
                  <a:txBody>
                    <a:bodyPr/>
                    <a:lstStyle/>
                    <a:p>
                      <a:pPr marL="357188" indent="-357188" algn="just">
                        <a:lnSpc>
                          <a:spcPts val="1600"/>
                        </a:lnSpc>
                        <a:spcBef>
                          <a:spcPts val="300"/>
                        </a:spcBef>
                        <a:spcAft>
                          <a:spcPts val="300"/>
                        </a:spcAft>
                      </a:pPr>
                      <a:r>
                        <a:rPr lang="en-GB" sz="1600" b="1" dirty="0">
                          <a:effectLst/>
                          <a:latin typeface="Arial" panose="020B0604020202020204" pitchFamily="34" charset="0"/>
                          <a:ea typeface="Calibri" panose="020F0502020204030204" pitchFamily="34" charset="0"/>
                        </a:rPr>
                        <a:t>4. 	</a:t>
                      </a:r>
                      <a:r>
                        <a:rPr lang="en-US" sz="1600" b="1" dirty="0">
                          <a:effectLst/>
                          <a:latin typeface="Arial" panose="020B0604020202020204" pitchFamily="34" charset="0"/>
                          <a:ea typeface="Calibri" panose="020F0502020204030204" pitchFamily="34" charset="0"/>
                        </a:rPr>
                        <a:t>Proposals for an Integrated Remuneration System (IRS)</a:t>
                      </a:r>
                      <a:endParaRPr lang="en-US" sz="16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0269693"/>
                  </a:ext>
                </a:extLst>
              </a:tr>
              <a:tr h="2008439">
                <a:tc>
                  <a:txBody>
                    <a:bodyPr/>
                    <a:lstStyle/>
                    <a:p>
                      <a:pPr marL="357188" indent="-357188" algn="just">
                        <a:lnSpc>
                          <a:spcPts val="1600"/>
                        </a:lnSpc>
                        <a:spcBef>
                          <a:spcPts val="300"/>
                        </a:spcBef>
                        <a:spcAft>
                          <a:spcPts val="300"/>
                        </a:spcAft>
                      </a:pPr>
                      <a:r>
                        <a:rPr lang="en-US" sz="1400" dirty="0">
                          <a:effectLst/>
                          <a:latin typeface="Arial" panose="020B0604020202020204" pitchFamily="34" charset="0"/>
                          <a:ea typeface="Calibri" panose="020F0502020204030204" pitchFamily="34" charset="0"/>
                        </a:rPr>
                        <a:t>4.1	Draft proposals on the IRS methodology</a:t>
                      </a:r>
                    </a:p>
                    <a:p>
                      <a:pPr marL="809625" indent="-357188" algn="just">
                        <a:lnSpc>
                          <a:spcPts val="1600"/>
                        </a:lnSpc>
                        <a:spcBef>
                          <a:spcPts val="300"/>
                        </a:spcBef>
                        <a:spcAft>
                          <a:spcPts val="300"/>
                        </a:spcAft>
                        <a:tabLst/>
                      </a:pPr>
                      <a:r>
                        <a:rPr lang="en-US" sz="1400" dirty="0">
                          <a:effectLst/>
                          <a:latin typeface="Arial" panose="020B0604020202020204" pitchFamily="34" charset="0"/>
                          <a:ea typeface="Calibri" panose="020F0502020204030204" pitchFamily="34" charset="0"/>
                        </a:rPr>
                        <a:t>a. 	Methodology for remuneration of basic letter-post services 2022 to 2025</a:t>
                      </a:r>
                    </a:p>
                    <a:p>
                      <a:pPr marL="809625" indent="-357188" algn="just">
                        <a:lnSpc>
                          <a:spcPts val="1600"/>
                        </a:lnSpc>
                        <a:spcBef>
                          <a:spcPts val="300"/>
                        </a:spcBef>
                        <a:spcAft>
                          <a:spcPts val="300"/>
                        </a:spcAft>
                        <a:tabLst/>
                      </a:pPr>
                      <a:r>
                        <a:rPr lang="en-US" sz="1400" dirty="0">
                          <a:effectLst/>
                          <a:latin typeface="Arial" panose="020B0604020202020204" pitchFamily="34" charset="0"/>
                          <a:ea typeface="Calibri" panose="020F0502020204030204" pitchFamily="34" charset="0"/>
                        </a:rPr>
                        <a:t>b.	Review of the Inward Land Rate (ILR) system for parcel-post services </a:t>
                      </a:r>
                    </a:p>
                    <a:p>
                      <a:pPr marL="809625" indent="-357188" algn="just">
                        <a:lnSpc>
                          <a:spcPts val="1600"/>
                        </a:lnSpc>
                        <a:spcBef>
                          <a:spcPts val="300"/>
                        </a:spcBef>
                        <a:spcAft>
                          <a:spcPts val="300"/>
                        </a:spcAft>
                        <a:tabLst/>
                      </a:pPr>
                      <a:r>
                        <a:rPr lang="en-US" sz="1400" dirty="0">
                          <a:effectLst/>
                          <a:latin typeface="Arial" panose="020B0604020202020204" pitchFamily="34" charset="0"/>
                          <a:ea typeface="Calibri" panose="020F0502020204030204" pitchFamily="34" charset="0"/>
                        </a:rPr>
                        <a:t>c.	Remuneration of supplementary services (registered, insured and tracked delivery items) </a:t>
                      </a:r>
                    </a:p>
                    <a:p>
                      <a:pPr marL="809625" indent="-357188" algn="just">
                        <a:lnSpc>
                          <a:spcPts val="1600"/>
                        </a:lnSpc>
                        <a:spcBef>
                          <a:spcPts val="300"/>
                        </a:spcBef>
                        <a:spcAft>
                          <a:spcPts val="300"/>
                        </a:spcAft>
                        <a:tabLst/>
                      </a:pPr>
                      <a:r>
                        <a:rPr lang="en-US" sz="1400" dirty="0">
                          <a:effectLst/>
                          <a:latin typeface="Arial" panose="020B0604020202020204" pitchFamily="34" charset="0"/>
                          <a:ea typeface="Calibri" panose="020F0502020204030204" pitchFamily="34" charset="0"/>
                        </a:rPr>
                        <a:t>d.	Remuneration response to the Integrated Product Plan (IPP) proposed changes to the portfolio of services </a:t>
                      </a:r>
                    </a:p>
                    <a:p>
                      <a:pPr marL="809625" indent="-357188" algn="just">
                        <a:lnSpc>
                          <a:spcPts val="1600"/>
                        </a:lnSpc>
                        <a:spcBef>
                          <a:spcPts val="300"/>
                        </a:spcBef>
                        <a:spcAft>
                          <a:spcPts val="300"/>
                        </a:spcAft>
                        <a:tabLst/>
                      </a:pPr>
                      <a:r>
                        <a:rPr lang="en-US" sz="1400" dirty="0">
                          <a:effectLst/>
                          <a:latin typeface="Arial" panose="020B0604020202020204" pitchFamily="34" charset="0"/>
                          <a:ea typeface="Calibri" panose="020F0502020204030204" pitchFamily="34" charset="0"/>
                        </a:rPr>
                        <a:t>e.	Format separation and sampling  </a:t>
                      </a:r>
                    </a:p>
                    <a:p>
                      <a:pPr marL="809625" indent="-357188" algn="just">
                        <a:lnSpc>
                          <a:spcPts val="1600"/>
                        </a:lnSpc>
                        <a:spcBef>
                          <a:spcPts val="300"/>
                        </a:spcBef>
                        <a:spcAft>
                          <a:spcPts val="300"/>
                        </a:spcAft>
                        <a:tabLst/>
                      </a:pPr>
                      <a:r>
                        <a:rPr lang="en-US" sz="1400" dirty="0">
                          <a:effectLst/>
                          <a:latin typeface="Arial" panose="020B0604020202020204" pitchFamily="34" charset="0"/>
                          <a:ea typeface="Calibri" panose="020F0502020204030204" pitchFamily="34" charset="0"/>
                        </a:rPr>
                        <a:t>f.	Pay-for-performance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4445300"/>
                  </a:ext>
                </a:extLst>
              </a:tr>
              <a:tr h="495384">
                <a:tc>
                  <a:txBody>
                    <a:bodyPr/>
                    <a:lstStyle/>
                    <a:p>
                      <a:pPr marL="357188" indent="-357188" algn="just">
                        <a:lnSpc>
                          <a:spcPts val="1600"/>
                        </a:lnSpc>
                        <a:spcBef>
                          <a:spcPts val="300"/>
                        </a:spcBef>
                        <a:spcAft>
                          <a:spcPts val="300"/>
                        </a:spcAft>
                      </a:pPr>
                      <a:r>
                        <a:rPr lang="en-GB" sz="1400" dirty="0">
                          <a:effectLst/>
                          <a:latin typeface="Arial" panose="020B0604020202020204" pitchFamily="34" charset="0"/>
                          <a:ea typeface="Calibri" panose="020F0502020204030204" pitchFamily="34" charset="0"/>
                        </a:rPr>
                        <a:t>4.2	</a:t>
                      </a:r>
                      <a:r>
                        <a:rPr lang="en-US" sz="1400" dirty="0">
                          <a:effectLst/>
                          <a:latin typeface="Arial" panose="020B0604020202020204" pitchFamily="34" charset="0"/>
                          <a:ea typeface="Calibri" panose="020F0502020204030204" pitchFamily="34" charset="0"/>
                        </a:rPr>
                        <a:t>Summary of proposals and documentation for the 2020 Congress</a:t>
                      </a:r>
                      <a:r>
                        <a:rPr lang="en-GB" sz="1400" dirty="0">
                          <a:effectLst/>
                          <a:latin typeface="Arial" panose="020B0604020202020204" pitchFamily="34" charset="0"/>
                          <a:ea typeface="Calibri" panose="020F0502020204030204" pitchFamily="34" charset="0"/>
                        </a:rPr>
                        <a:t>)</a:t>
                      </a:r>
                      <a:endParaRPr lang="en-US" sz="1400" dirty="0">
                        <a:effectLst/>
                        <a:latin typeface="Arial" panose="020B0604020202020204" pitchFamily="34" charset="0"/>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3617086"/>
                  </a:ext>
                </a:extLst>
              </a:tr>
              <a:tr h="487728">
                <a:tc>
                  <a:txBody>
                    <a:bodyPr/>
                    <a:lstStyle/>
                    <a:p>
                      <a:pPr marL="357188" indent="-357188" algn="just">
                        <a:lnSpc>
                          <a:spcPts val="1600"/>
                        </a:lnSpc>
                        <a:spcBef>
                          <a:spcPts val="300"/>
                        </a:spcBef>
                        <a:spcAft>
                          <a:spcPts val="300"/>
                        </a:spcAft>
                      </a:pPr>
                      <a:r>
                        <a:rPr lang="en-GB" sz="1400" dirty="0">
                          <a:effectLst/>
                          <a:latin typeface="Arial" panose="020B0604020202020204" pitchFamily="34" charset="0"/>
                          <a:ea typeface="Calibri" panose="020F0502020204030204" pitchFamily="34" charset="0"/>
                        </a:rPr>
                        <a:t>4.3	</a:t>
                      </a:r>
                      <a:r>
                        <a:rPr lang="en-US" sz="1400" dirty="0">
                          <a:effectLst/>
                          <a:latin typeface="Arial" panose="020B0604020202020204" pitchFamily="34" charset="0"/>
                          <a:ea typeface="Calibri" panose="020F0502020204030204" pitchFamily="34" charset="0"/>
                        </a:rPr>
                        <a:t>Discussion and regional views on the proposals for an Integrated Remuneration System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902874"/>
                  </a:ext>
                </a:extLst>
              </a:tr>
              <a:tr h="386238">
                <a:tc>
                  <a:txBody>
                    <a:bodyPr/>
                    <a:lstStyle/>
                    <a:p>
                      <a:pPr marL="357188" indent="-357188" algn="just">
                        <a:lnSpc>
                          <a:spcPts val="1600"/>
                        </a:lnSpc>
                        <a:spcBef>
                          <a:spcPts val="300"/>
                        </a:spcBef>
                        <a:spcAft>
                          <a:spcPts val="300"/>
                        </a:spcAft>
                      </a:pPr>
                      <a:r>
                        <a:rPr lang="en-US" sz="1600" b="1" dirty="0">
                          <a:effectLst/>
                          <a:latin typeface="Arial" panose="020B0604020202020204" pitchFamily="34" charset="0"/>
                          <a:ea typeface="Calibri" panose="020F0502020204030204" pitchFamily="34" charset="0"/>
                        </a:rPr>
                        <a:t>5.	Future work on remuneration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3881072"/>
                  </a:ext>
                </a:extLst>
              </a:tr>
              <a:tr h="484445">
                <a:tc>
                  <a:txBody>
                    <a:bodyPr/>
                    <a:lstStyle/>
                    <a:p>
                      <a:pPr marL="357188" indent="-357188" algn="just">
                        <a:lnSpc>
                          <a:spcPts val="1600"/>
                        </a:lnSpc>
                        <a:spcBef>
                          <a:spcPts val="300"/>
                        </a:spcBef>
                        <a:spcAft>
                          <a:spcPts val="300"/>
                        </a:spcAft>
                      </a:pPr>
                      <a:r>
                        <a:rPr lang="en-US" sz="1400" dirty="0">
                          <a:effectLst/>
                          <a:latin typeface="Arial" panose="020B0604020202020204" pitchFamily="34" charset="0"/>
                          <a:ea typeface="Calibri" panose="020F0502020204030204" pitchFamily="34" charset="0"/>
                        </a:rPr>
                        <a:t>5.1	Abidjan Business Plan – Work Proposals for the further development of the IRP and the IRS and its implementation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9492"/>
                  </a:ext>
                </a:extLst>
              </a:tr>
              <a:tr h="386238">
                <a:tc>
                  <a:txBody>
                    <a:bodyPr/>
                    <a:lstStyle/>
                    <a:p>
                      <a:pPr marL="357188" indent="-357188" algn="just">
                        <a:lnSpc>
                          <a:spcPts val="1600"/>
                        </a:lnSpc>
                        <a:spcBef>
                          <a:spcPts val="300"/>
                        </a:spcBef>
                        <a:spcAft>
                          <a:spcPts val="300"/>
                        </a:spcAft>
                      </a:pPr>
                      <a:r>
                        <a:rPr lang="en-US" sz="1600" b="1" dirty="0">
                          <a:effectLst/>
                          <a:latin typeface="Arial" panose="020B0604020202020204" pitchFamily="34" charset="0"/>
                          <a:ea typeface="Calibri" panose="020F0502020204030204" pitchFamily="34" charset="0"/>
                        </a:rPr>
                        <a:t>6. 	Closing remarks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4750367"/>
                  </a:ext>
                </a:extLst>
              </a:tr>
            </a:tbl>
          </a:graphicData>
        </a:graphic>
      </p:graphicFrame>
    </p:spTree>
    <p:extLst>
      <p:ext uri="{BB962C8B-B14F-4D97-AF65-F5344CB8AC3E}">
        <p14:creationId xmlns:p14="http://schemas.microsoft.com/office/powerpoint/2010/main" val="2205372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txBox="1">
            <a:spLocks/>
          </p:cNvSpPr>
          <p:nvPr/>
        </p:nvSpPr>
        <p:spPr>
          <a:xfrm>
            <a:off x="395536" y="1700808"/>
            <a:ext cx="8280920" cy="4581128"/>
          </a:xfrm>
          <a:prstGeom prst="rect">
            <a:avLst/>
          </a:prstGeom>
          <a:solidFill>
            <a:schemeClr val="bg1"/>
          </a:solidFill>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2625" indent="-682625" algn="just">
              <a:lnSpc>
                <a:spcPct val="120000"/>
              </a:lnSpc>
              <a:spcBef>
                <a:spcPts val="1200"/>
              </a:spcBef>
            </a:pPr>
            <a:r>
              <a:rPr lang="en-GB" sz="1500" b="1" dirty="0"/>
              <a:t>Transition and thresholds </a:t>
            </a:r>
            <a:endParaRPr lang="en-US" sz="1500" b="1" dirty="0"/>
          </a:p>
          <a:p>
            <a:pPr marL="400050" lvl="2" algn="just">
              <a:spcBef>
                <a:spcPts val="900"/>
              </a:spcBef>
              <a:buFont typeface="Verdana" panose="020B0604030504040204" pitchFamily="34" charset="0"/>
              <a:buChar char="−"/>
            </a:pPr>
            <a:r>
              <a:rPr lang="en-GB" sz="1500" dirty="0">
                <a:solidFill>
                  <a:prstClr val="black"/>
                </a:solidFill>
              </a:rPr>
              <a:t>100t threshold for group IV</a:t>
            </a:r>
          </a:p>
        </p:txBody>
      </p:sp>
      <p:graphicFrame>
        <p:nvGraphicFramePr>
          <p:cNvPr id="2" name="Table 1"/>
          <p:cNvGraphicFramePr>
            <a:graphicFrameLocks noGrp="1"/>
          </p:cNvGraphicFramePr>
          <p:nvPr/>
        </p:nvGraphicFramePr>
        <p:xfrm>
          <a:off x="251519" y="2420885"/>
          <a:ext cx="8568953" cy="4248476"/>
        </p:xfrm>
        <a:graphic>
          <a:graphicData uri="http://schemas.openxmlformats.org/drawingml/2006/table">
            <a:tbl>
              <a:tblPr>
                <a:tableStyleId>{616DA210-FB5B-4158-B5E0-FEB733F419BA}</a:tableStyleId>
              </a:tblPr>
              <a:tblGrid>
                <a:gridCol w="955899">
                  <a:extLst>
                    <a:ext uri="{9D8B030D-6E8A-4147-A177-3AD203B41FA5}">
                      <a16:colId xmlns:a16="http://schemas.microsoft.com/office/drawing/2014/main" val="1816472716"/>
                    </a:ext>
                  </a:extLst>
                </a:gridCol>
                <a:gridCol w="1536266">
                  <a:extLst>
                    <a:ext uri="{9D8B030D-6E8A-4147-A177-3AD203B41FA5}">
                      <a16:colId xmlns:a16="http://schemas.microsoft.com/office/drawing/2014/main" val="461242763"/>
                    </a:ext>
                  </a:extLst>
                </a:gridCol>
                <a:gridCol w="1519197">
                  <a:extLst>
                    <a:ext uri="{9D8B030D-6E8A-4147-A177-3AD203B41FA5}">
                      <a16:colId xmlns:a16="http://schemas.microsoft.com/office/drawing/2014/main" val="1605699855"/>
                    </a:ext>
                  </a:extLst>
                </a:gridCol>
                <a:gridCol w="1519197">
                  <a:extLst>
                    <a:ext uri="{9D8B030D-6E8A-4147-A177-3AD203B41FA5}">
                      <a16:colId xmlns:a16="http://schemas.microsoft.com/office/drawing/2014/main" val="160646171"/>
                    </a:ext>
                  </a:extLst>
                </a:gridCol>
                <a:gridCol w="1519197">
                  <a:extLst>
                    <a:ext uri="{9D8B030D-6E8A-4147-A177-3AD203B41FA5}">
                      <a16:colId xmlns:a16="http://schemas.microsoft.com/office/drawing/2014/main" val="4132465650"/>
                    </a:ext>
                  </a:extLst>
                </a:gridCol>
                <a:gridCol w="1519197">
                  <a:extLst>
                    <a:ext uri="{9D8B030D-6E8A-4147-A177-3AD203B41FA5}">
                      <a16:colId xmlns:a16="http://schemas.microsoft.com/office/drawing/2014/main" val="3905888425"/>
                    </a:ext>
                  </a:extLst>
                </a:gridCol>
              </a:tblGrid>
              <a:tr h="500492">
                <a:tc rowSpan="2" gridSpan="2">
                  <a:txBody>
                    <a:bodyPr/>
                    <a:lstStyle/>
                    <a:p>
                      <a:pPr algn="r" fontAlgn="b"/>
                      <a:r>
                        <a:rPr lang="fr-CH" sz="1500" b="0" i="0" u="none" strike="noStrike" dirty="0">
                          <a:solidFill>
                            <a:srgbClr val="000000"/>
                          </a:solidFill>
                          <a:effectLst/>
                          <a:latin typeface="Verdana" panose="020B0604030504040204" pitchFamily="34" charset="0"/>
                          <a:ea typeface="Verdana" panose="020B0604030504040204" pitchFamily="34" charset="0"/>
                        </a:rPr>
                        <a:t> Flow</a:t>
                      </a:r>
                    </a:p>
                    <a:p>
                      <a:pPr algn="l" fontAlgn="b"/>
                      <a:endParaRPr lang="fr-CH" sz="1500" b="0" i="0" u="none" strike="noStrike" dirty="0">
                        <a:solidFill>
                          <a:srgbClr val="000000"/>
                        </a:solidFill>
                        <a:effectLst/>
                        <a:latin typeface="Verdana" panose="020B0604030504040204" pitchFamily="34" charset="0"/>
                        <a:ea typeface="Verdana" panose="020B0604030504040204" pitchFamily="34" charset="0"/>
                      </a:endParaRPr>
                    </a:p>
                    <a:p>
                      <a:pPr algn="l" fontAlgn="b"/>
                      <a:r>
                        <a:rPr lang="fr-CH" sz="1500" b="0" i="0" u="none" strike="noStrike" dirty="0">
                          <a:solidFill>
                            <a:srgbClr val="000000"/>
                          </a:solidFill>
                          <a:effectLst/>
                          <a:latin typeface="Verdana" panose="020B0604030504040204" pitchFamily="34" charset="0"/>
                          <a:ea typeface="Verdana" panose="020B0604030504040204" pitchFamily="34" charset="0"/>
                        </a:rPr>
                        <a:t>Volume</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bg1"/>
                    </a:solidFill>
                  </a:tcPr>
                </a:tc>
                <a:tc rowSpan="2" hMerge="1">
                  <a:txBody>
                    <a:bodyPr/>
                    <a:lstStyle/>
                    <a:p>
                      <a:pPr algn="l" fontAlgn="b"/>
                      <a:endParaRPr lang="en-US" sz="16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ctr"/>
                </a:tc>
                <a:tc gridSpan="2">
                  <a:txBody>
                    <a:bodyPr/>
                    <a:lstStyle/>
                    <a:p>
                      <a:pPr algn="l" fontAlgn="b"/>
                      <a:r>
                        <a:rPr lang="en-US" sz="1500" u="none" strike="noStrike" dirty="0">
                          <a:effectLst/>
                          <a:latin typeface="Verdana" panose="020B0604030504040204" pitchFamily="34" charset="0"/>
                          <a:ea typeface="Verdana" panose="020B0604030504040204" pitchFamily="34" charset="0"/>
                        </a:rPr>
                        <a:t>Opt-in (Art. 28bis)</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lnL w="12700" cap="flat" cmpd="sng" algn="ctr">
                      <a:solidFill>
                        <a:schemeClr val="tx1"/>
                      </a:solidFill>
                      <a:prstDash val="solid"/>
                      <a:round/>
                      <a:headEnd type="none" w="med" len="med"/>
                      <a:tailEnd type="none" w="med" len="med"/>
                    </a:lnL>
                    <a:solidFill>
                      <a:schemeClr val="bg1"/>
                    </a:solidFill>
                  </a:tcPr>
                </a:tc>
                <a:tc hMerge="1">
                  <a:txBody>
                    <a:bodyPr/>
                    <a:lstStyle/>
                    <a:p>
                      <a:pPr algn="l" fontAlgn="b"/>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gridSpan="2">
                  <a:txBody>
                    <a:bodyPr/>
                    <a:lstStyle/>
                    <a:p>
                      <a:pPr algn="l" fontAlgn="b"/>
                      <a:r>
                        <a:rPr lang="en-US" sz="1500" u="none" strike="noStrike" dirty="0">
                          <a:effectLst/>
                          <a:latin typeface="Verdana" panose="020B0604030504040204" pitchFamily="34" charset="0"/>
                          <a:ea typeface="Verdana" panose="020B0604030504040204" pitchFamily="34" charset="0"/>
                        </a:rPr>
                        <a:t>Opt-out (Art. 29/ 30)</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hMerge="1">
                  <a:txBody>
                    <a:bodyPr/>
                    <a:lstStyle/>
                    <a:p>
                      <a:pPr algn="l" fontAlgn="b"/>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extLst>
                  <a:ext uri="{0D108BD9-81ED-4DB2-BD59-A6C34878D82A}">
                    <a16:rowId xmlns:a16="http://schemas.microsoft.com/office/drawing/2014/main" val="2099484778"/>
                  </a:ext>
                </a:extLst>
              </a:tr>
              <a:tr h="549400">
                <a:tc gridSpan="2" vMerge="1">
                  <a:txBody>
                    <a:bodyPr/>
                    <a:lstStyle/>
                    <a:p>
                      <a:pPr algn="l" fontAlgn="b"/>
                      <a:endParaRPr lang="en-US" sz="16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ctr"/>
                </a:tc>
                <a:tc hMerge="1" vMerge="1">
                  <a:txBody>
                    <a:bodyPr/>
                    <a:lstStyle/>
                    <a:p>
                      <a:pPr algn="l" fontAlgn="b"/>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en-US" sz="1500" u="none" strike="noStrike" dirty="0">
                          <a:effectLst/>
                          <a:latin typeface="Verdana" panose="020B0604030504040204" pitchFamily="34" charset="0"/>
                          <a:ea typeface="Verdana" panose="020B0604030504040204" pitchFamily="34" charset="0"/>
                        </a:rPr>
                        <a:t>Group IV to all countries</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lnL w="12700" cap="flat" cmpd="sng" algn="ctr">
                      <a:solidFill>
                        <a:schemeClr val="tx1"/>
                      </a:solidFill>
                      <a:prstDash val="solid"/>
                      <a:round/>
                      <a:headEnd type="none" w="med" len="med"/>
                      <a:tailEnd type="none" w="med" len="med"/>
                    </a:lnL>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Target to Group IV</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Group IV to all countries</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Target to Group IV</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extLst>
                  <a:ext uri="{0D108BD9-81ED-4DB2-BD59-A6C34878D82A}">
                    <a16:rowId xmlns:a16="http://schemas.microsoft.com/office/drawing/2014/main" val="4284673942"/>
                  </a:ext>
                </a:extLst>
              </a:tr>
              <a:tr h="549400">
                <a:tc rowSpan="3">
                  <a:txBody>
                    <a:bodyPr/>
                    <a:lstStyle/>
                    <a:p>
                      <a:pPr algn="l" fontAlgn="b"/>
                      <a:r>
                        <a:rPr lang="en-US" sz="1500" u="none" strike="noStrike" dirty="0">
                          <a:effectLst/>
                          <a:latin typeface="Verdana" panose="020B0604030504040204" pitchFamily="34" charset="0"/>
                          <a:ea typeface="Verdana" panose="020B0604030504040204" pitchFamily="34" charset="0"/>
                        </a:rPr>
                        <a:t>Below 100t</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Format separation</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Optional</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lnL w="12700" cap="flat" cmpd="sng" algn="ctr">
                      <a:solidFill>
                        <a:schemeClr val="tx1"/>
                      </a:solidFill>
                      <a:prstDash val="solid"/>
                      <a:round/>
                      <a:headEnd type="none" w="med" len="med"/>
                      <a:tailEnd type="none" w="med" len="med"/>
                    </a:lnL>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Optional</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Optional</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Optional</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extLst>
                  <a:ext uri="{0D108BD9-81ED-4DB2-BD59-A6C34878D82A}">
                    <a16:rowId xmlns:a16="http://schemas.microsoft.com/office/drawing/2014/main" val="291871984"/>
                  </a:ext>
                </a:extLst>
              </a:tr>
              <a:tr h="500492">
                <a:tc vMerge="1">
                  <a:txBody>
                    <a:bodyPr/>
                    <a:lstStyle/>
                    <a:p>
                      <a:pPr algn="l" fontAlgn="b"/>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en-US" sz="1500" u="none" strike="noStrike" dirty="0">
                          <a:effectLst/>
                          <a:latin typeface="Verdana" panose="020B0604030504040204" pitchFamily="34" charset="0"/>
                          <a:ea typeface="Verdana" panose="020B0604030504040204" pitchFamily="34" charset="0"/>
                        </a:rPr>
                        <a:t>Inbound</a:t>
                      </a:r>
                      <a:r>
                        <a:rPr lang="en-US" sz="1500" u="none" strike="noStrike" baseline="0" dirty="0">
                          <a:effectLst/>
                          <a:latin typeface="Verdana" panose="020B0604030504040204" pitchFamily="34" charset="0"/>
                          <a:ea typeface="Verdana" panose="020B0604030504040204" pitchFamily="34" charset="0"/>
                        </a:rPr>
                        <a:t> s</a:t>
                      </a:r>
                      <a:r>
                        <a:rPr lang="en-US" sz="1500" u="none" strike="noStrike" dirty="0">
                          <a:effectLst/>
                          <a:latin typeface="Verdana" panose="020B0604030504040204" pitchFamily="34" charset="0"/>
                          <a:ea typeface="Verdana" panose="020B0604030504040204" pitchFamily="34" charset="0"/>
                        </a:rPr>
                        <a:t>ampling</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No</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Optional</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No</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No</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extLst>
                  <a:ext uri="{0D108BD9-81ED-4DB2-BD59-A6C34878D82A}">
                    <a16:rowId xmlns:a16="http://schemas.microsoft.com/office/drawing/2014/main" val="1541461828"/>
                  </a:ext>
                </a:extLst>
              </a:tr>
              <a:tr h="549400">
                <a:tc vMerge="1">
                  <a:txBody>
                    <a:bodyPr/>
                    <a:lstStyle/>
                    <a:p>
                      <a:pPr algn="l" fontAlgn="b"/>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en-US" sz="1500" u="none" strike="noStrike">
                          <a:effectLst/>
                          <a:latin typeface="Verdana" panose="020B0604030504040204" pitchFamily="34" charset="0"/>
                          <a:ea typeface="Verdana" panose="020B0604030504040204" pitchFamily="34" charset="0"/>
                        </a:rPr>
                        <a:t>Rates</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Floor</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Self-declared</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Country-specific</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Country-specific</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extLst>
                  <a:ext uri="{0D108BD9-81ED-4DB2-BD59-A6C34878D82A}">
                    <a16:rowId xmlns:a16="http://schemas.microsoft.com/office/drawing/2014/main" val="3669162207"/>
                  </a:ext>
                </a:extLst>
              </a:tr>
              <a:tr h="549400">
                <a:tc rowSpan="3">
                  <a:txBody>
                    <a:bodyPr/>
                    <a:lstStyle/>
                    <a:p>
                      <a:pPr algn="l" fontAlgn="b"/>
                      <a:r>
                        <a:rPr lang="en-US" sz="1500" u="none" strike="noStrike" dirty="0">
                          <a:effectLst/>
                          <a:latin typeface="Verdana" panose="020B0604030504040204" pitchFamily="34" charset="0"/>
                          <a:ea typeface="Verdana" panose="020B0604030504040204" pitchFamily="34" charset="0"/>
                        </a:rPr>
                        <a:t>Above 100t</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Format separation</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Optional</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Optional</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Optional</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Optional</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extLst>
                  <a:ext uri="{0D108BD9-81ED-4DB2-BD59-A6C34878D82A}">
                    <a16:rowId xmlns:a16="http://schemas.microsoft.com/office/drawing/2014/main" val="44648564"/>
                  </a:ext>
                </a:extLst>
              </a:tr>
              <a:tr h="500492">
                <a:tc vMerge="1">
                  <a:txBody>
                    <a:bodyPr/>
                    <a:lstStyle/>
                    <a:p>
                      <a:pPr algn="l" fontAlgn="b"/>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dirty="0">
                          <a:effectLst/>
                          <a:latin typeface="Verdana" panose="020B0604030504040204" pitchFamily="34" charset="0"/>
                          <a:ea typeface="Verdana" panose="020B0604030504040204" pitchFamily="34" charset="0"/>
                        </a:rPr>
                        <a:t>Inbound</a:t>
                      </a:r>
                      <a:r>
                        <a:rPr lang="en-US" sz="1500" u="none" strike="noStrike" baseline="0" dirty="0">
                          <a:effectLst/>
                          <a:latin typeface="Verdana" panose="020B0604030504040204" pitchFamily="34" charset="0"/>
                          <a:ea typeface="Verdana" panose="020B0604030504040204" pitchFamily="34" charset="0"/>
                        </a:rPr>
                        <a:t> s</a:t>
                      </a:r>
                      <a:r>
                        <a:rPr lang="en-US" sz="1500" u="none" strike="noStrike" dirty="0">
                          <a:effectLst/>
                          <a:latin typeface="Verdana" panose="020B0604030504040204" pitchFamily="34" charset="0"/>
                          <a:ea typeface="Verdana" panose="020B0604030504040204" pitchFamily="34" charset="0"/>
                        </a:rPr>
                        <a:t>ampling</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Optional</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Optional</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Optional</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Optional</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extLst>
                  <a:ext uri="{0D108BD9-81ED-4DB2-BD59-A6C34878D82A}">
                    <a16:rowId xmlns:a16="http://schemas.microsoft.com/office/drawing/2014/main" val="3508361649"/>
                  </a:ext>
                </a:extLst>
              </a:tr>
              <a:tr h="549400">
                <a:tc vMerge="1">
                  <a:txBody>
                    <a:bodyPr/>
                    <a:lstStyle/>
                    <a:p>
                      <a:pPr algn="l" fontAlgn="b"/>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ctr"/>
                </a:tc>
                <a:tc>
                  <a:txBody>
                    <a:bodyPr/>
                    <a:lstStyle/>
                    <a:p>
                      <a:pPr algn="l" fontAlgn="b"/>
                      <a:r>
                        <a:rPr lang="en-US" sz="1500" u="none" strike="noStrike" dirty="0">
                          <a:effectLst/>
                          <a:latin typeface="Verdana" panose="020B0604030504040204" pitchFamily="34" charset="0"/>
                          <a:ea typeface="Verdana" panose="020B0604030504040204" pitchFamily="34" charset="0"/>
                        </a:rPr>
                        <a:t>Rates</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Self-declared</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Self-declared</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a:effectLst/>
                          <a:latin typeface="Verdana" panose="020B0604030504040204" pitchFamily="34" charset="0"/>
                          <a:ea typeface="Verdana" panose="020B0604030504040204" pitchFamily="34" charset="0"/>
                        </a:rPr>
                        <a:t>Country-specific</a:t>
                      </a:r>
                      <a:endParaRPr lang="en-US" sz="1500" b="0" i="0" u="none" strike="noStrike">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tc>
                  <a:txBody>
                    <a:bodyPr/>
                    <a:lstStyle/>
                    <a:p>
                      <a:pPr algn="l" fontAlgn="b"/>
                      <a:r>
                        <a:rPr lang="en-US" sz="1500" u="none" strike="noStrike" dirty="0">
                          <a:effectLst/>
                          <a:latin typeface="Verdana" panose="020B0604030504040204" pitchFamily="34" charset="0"/>
                          <a:ea typeface="Verdana" panose="020B0604030504040204" pitchFamily="34" charset="0"/>
                        </a:rPr>
                        <a:t>Country-specific</a:t>
                      </a:r>
                      <a:endParaRPr lang="en-US" sz="1500" b="0" i="0" u="none" strike="noStrike" dirty="0">
                        <a:solidFill>
                          <a:srgbClr val="000000"/>
                        </a:solidFill>
                        <a:effectLst/>
                        <a:latin typeface="Verdana" panose="020B0604030504040204" pitchFamily="34" charset="0"/>
                        <a:ea typeface="Verdana" panose="020B0604030504040204" pitchFamily="34" charset="0"/>
                      </a:endParaRPr>
                    </a:p>
                  </a:txBody>
                  <a:tcPr marT="6350" marB="0" anchor="ctr">
                    <a:solidFill>
                      <a:schemeClr val="bg1"/>
                    </a:solidFill>
                  </a:tcPr>
                </a:tc>
                <a:extLst>
                  <a:ext uri="{0D108BD9-81ED-4DB2-BD59-A6C34878D82A}">
                    <a16:rowId xmlns:a16="http://schemas.microsoft.com/office/drawing/2014/main" val="1904863097"/>
                  </a:ext>
                </a:extLst>
              </a:tr>
            </a:tbl>
          </a:graphicData>
        </a:graphic>
      </p:graphicFrame>
    </p:spTree>
    <p:extLst>
      <p:ext uri="{BB962C8B-B14F-4D97-AF65-F5344CB8AC3E}">
        <p14:creationId xmlns:p14="http://schemas.microsoft.com/office/powerpoint/2010/main" val="1796657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13"/>
          <p:cNvSpPr>
            <a:spLocks noChangeAspect="1" noChangeArrowheads="1"/>
          </p:cNvSpPr>
          <p:nvPr/>
        </p:nvSpPr>
        <p:spPr bwMode="auto">
          <a:xfrm>
            <a:off x="287338" y="1844824"/>
            <a:ext cx="8605142" cy="4896544"/>
          </a:xfrm>
          <a:prstGeom prst="rect">
            <a:avLst/>
          </a:prstGeom>
          <a:solidFill>
            <a:schemeClr val="bg1"/>
          </a:solidFill>
          <a:ln>
            <a:noFill/>
          </a:ln>
        </p:spPr>
        <p:txBody>
          <a:bodyPr lIns="0" tIns="0" rIns="0" bIns="0"/>
          <a:lstStyle/>
          <a:p>
            <a:pPr>
              <a:defRPr/>
            </a:pPr>
            <a:r>
              <a:rPr lang="en-GB" sz="1600" b="1" dirty="0">
                <a:latin typeface="Verdana" panose="020B0604030504040204" pitchFamily="34" charset="0"/>
                <a:ea typeface="Verdana" panose="020B0604030504040204" pitchFamily="34" charset="0"/>
                <a:cs typeface="Verdana" panose="020B0604030504040204" pitchFamily="34" charset="0"/>
              </a:rPr>
              <a:t>Country-specific rates</a:t>
            </a:r>
          </a:p>
          <a:p>
            <a:pPr>
              <a:defRPr/>
            </a:pPr>
            <a:endParaRPr lang="en-GB" sz="1500" b="1" dirty="0">
              <a:latin typeface="Verdana" panose="020B0604030504040204" pitchFamily="34" charset="0"/>
              <a:ea typeface="Verdana" panose="020B0604030504040204" pitchFamily="34" charset="0"/>
              <a:cs typeface="Verdana" panose="020B0604030504040204" pitchFamily="34" charset="0"/>
            </a:endParaRPr>
          </a:p>
          <a:p>
            <a:pPr>
              <a:defRPr/>
            </a:pPr>
            <a:r>
              <a:rPr lang="en-GB" sz="1500" dirty="0">
                <a:latin typeface="Verdana" panose="020B0604030504040204" pitchFamily="34" charset="0"/>
                <a:ea typeface="Verdana" panose="020B0604030504040204" pitchFamily="34" charset="0"/>
                <a:cs typeface="Verdana" panose="020B0604030504040204" pitchFamily="34" charset="0"/>
              </a:rPr>
              <a:t>Terminal dues rates are country-specific because they are based on the domestic tariffs of the country of destination. </a:t>
            </a:r>
          </a:p>
          <a:p>
            <a:pPr>
              <a:defRPr/>
            </a:pPr>
            <a:r>
              <a:rPr lang="en-GB" sz="1500" dirty="0">
                <a:latin typeface="Verdana" panose="020B0604030504040204" pitchFamily="34" charset="0"/>
                <a:ea typeface="Verdana" panose="020B0604030504040204" pitchFamily="34" charset="0"/>
                <a:cs typeface="Verdana" panose="020B0604030504040204" pitchFamily="34" charset="0"/>
              </a:rPr>
              <a:t> </a:t>
            </a:r>
          </a:p>
          <a:p>
            <a:pPr>
              <a:defRPr/>
            </a:pPr>
            <a:r>
              <a:rPr lang="en-GB" sz="1500" dirty="0">
                <a:latin typeface="Verdana" panose="020B0604030504040204" pitchFamily="34" charset="0"/>
                <a:ea typeface="Verdana" panose="020B0604030504040204" pitchFamily="34" charset="0"/>
                <a:cs typeface="Verdana" panose="020B0604030504040204" pitchFamily="34" charset="0"/>
              </a:rPr>
              <a:t>Domestic tariffs are considered the best proxy for costs.</a:t>
            </a:r>
          </a:p>
          <a:p>
            <a:pPr>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714375" indent="-342900">
              <a:buFont typeface="+mj-lt"/>
              <a:buAutoNum type="alphaUcPeriod"/>
              <a:defRPr/>
            </a:pPr>
            <a:r>
              <a:rPr lang="en-GB" sz="1500" b="1" dirty="0">
                <a:latin typeface="Verdana" panose="020B0604030504040204" pitchFamily="34" charset="0"/>
                <a:ea typeface="Verdana" panose="020B0604030504040204" pitchFamily="34" charset="0"/>
                <a:cs typeface="Verdana" panose="020B0604030504040204" pitchFamily="34" charset="0"/>
              </a:rPr>
              <a:t>Default (current) TD system: </a:t>
            </a:r>
            <a:r>
              <a:rPr lang="en-GB" sz="1500" dirty="0">
                <a:latin typeface="Verdana" panose="020B0604030504040204" pitchFamily="34" charset="0"/>
                <a:ea typeface="Verdana" panose="020B0604030504040204" pitchFamily="34" charset="0"/>
                <a:cs typeface="Verdana" panose="020B0604030504040204" pitchFamily="34" charset="0"/>
              </a:rPr>
              <a:t>domestic rates for 20g (small letter) and 175g (large letter) items are used to determine the terminal dues rates for countries in the target system (P/G and E format) and in the transitional system from 2020 (E format)</a:t>
            </a:r>
          </a:p>
          <a:p>
            <a:pPr marL="714375" indent="-342900">
              <a:buFont typeface="+mj-lt"/>
              <a:buAutoNum type="alphaUcPeriod"/>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714375" indent="-342900">
              <a:buFont typeface="+mj-lt"/>
              <a:buAutoNum type="alphaUcPeriod"/>
              <a:defRPr/>
            </a:pPr>
            <a:r>
              <a:rPr lang="en-GB" sz="1500" b="1" dirty="0">
                <a:latin typeface="Verdana" panose="020B0604030504040204" pitchFamily="34" charset="0"/>
                <a:ea typeface="Verdana" panose="020B0604030504040204" pitchFamily="34" charset="0"/>
                <a:cs typeface="Verdana" panose="020B0604030504040204" pitchFamily="34" charset="0"/>
              </a:rPr>
              <a:t>Self-declaration E format (Option V): </a:t>
            </a:r>
            <a:r>
              <a:rPr lang="en-GB" sz="1500" dirty="0">
                <a:latin typeface="Verdana" panose="020B0604030504040204" pitchFamily="34" charset="0"/>
                <a:ea typeface="Verdana" panose="020B0604030504040204" pitchFamily="34" charset="0"/>
                <a:cs typeface="Verdana" panose="020B0604030504040204" pitchFamily="34" charset="0"/>
              </a:rPr>
              <a:t>from July 2020 or January 2021: domestic rates for 20g, 35g, 75g, 175g, 250g, 375g, 500g, 750g, 1kg, 1.5kg and 2kg for E format equivalent services in domestic service. Subject to business rules to select those domestic tariffs (size/ formats, zonal pricing, service features, etc.)</a:t>
            </a:r>
          </a:p>
          <a:p>
            <a:pPr>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a:defRPr/>
            </a:pPr>
            <a:r>
              <a:rPr lang="en-GB" sz="1500" dirty="0">
                <a:latin typeface="Verdana" panose="020B0604030504040204" pitchFamily="34" charset="0"/>
                <a:ea typeface="Verdana" panose="020B0604030504040204" pitchFamily="34" charset="0"/>
                <a:cs typeface="Verdana" panose="020B0604030504040204" pitchFamily="34" charset="0"/>
              </a:rPr>
              <a:t>In most countries, domestic tariffs are regulated and based on the costs of providing the postal services. Except when rates are set on political basis or are subsidized by the Government, in both cases resulting in social (affordable) rates.</a:t>
            </a:r>
          </a:p>
          <a:p>
            <a:pPr>
              <a:defRPr/>
            </a:pP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107504" y="4485752"/>
            <a:ext cx="8930952" cy="13915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en-GB" sz="1400" dirty="0">
                <a:solidFill>
                  <a:srgbClr val="FF0000"/>
                </a:solidFill>
              </a:rPr>
              <a:t>Agenda item 3.2</a:t>
            </a:r>
            <a:endParaRPr lang="en-US" sz="1400" dirty="0">
              <a:solidFill>
                <a:srgbClr val="FF0000"/>
              </a:solidFill>
            </a:endParaRPr>
          </a:p>
        </p:txBody>
      </p:sp>
    </p:spTree>
    <p:extLst>
      <p:ext uri="{BB962C8B-B14F-4D97-AF65-F5344CB8AC3E}">
        <p14:creationId xmlns:p14="http://schemas.microsoft.com/office/powerpoint/2010/main" val="185587897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13"/>
          <p:cNvSpPr>
            <a:spLocks noChangeAspect="1" noChangeArrowheads="1"/>
          </p:cNvSpPr>
          <p:nvPr/>
        </p:nvSpPr>
        <p:spPr bwMode="auto">
          <a:xfrm>
            <a:off x="287338" y="1844824"/>
            <a:ext cx="8605142" cy="4896544"/>
          </a:xfrm>
          <a:prstGeom prst="rect">
            <a:avLst/>
          </a:prstGeom>
          <a:solidFill>
            <a:schemeClr val="bg1"/>
          </a:solidFill>
          <a:ln>
            <a:noFill/>
          </a:ln>
        </p:spPr>
        <p:txBody>
          <a:bodyPr lIns="0" tIns="0" rIns="0" bIns="0"/>
          <a:lstStyle/>
          <a:p>
            <a:pPr marL="539750" indent="-463550">
              <a:defRPr/>
            </a:pPr>
            <a:r>
              <a:rPr lang="en-GB" sz="1500" b="1" dirty="0">
                <a:latin typeface="Verdana" panose="020B0604030504040204" pitchFamily="34" charset="0"/>
                <a:ea typeface="Verdana" panose="020B0604030504040204" pitchFamily="34" charset="0"/>
                <a:cs typeface="Verdana" panose="020B0604030504040204" pitchFamily="34" charset="0"/>
              </a:rPr>
              <a:t>A.	Default (current) TD system: </a:t>
            </a:r>
          </a:p>
          <a:p>
            <a:pPr marL="76200">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76200">
              <a:defRPr/>
            </a:pPr>
            <a:r>
              <a:rPr lang="en-GB" sz="1500" dirty="0">
                <a:latin typeface="Verdana" panose="020B0604030504040204" pitchFamily="34" charset="0"/>
                <a:ea typeface="Verdana" panose="020B0604030504040204" pitchFamily="34" charset="0"/>
                <a:cs typeface="Verdana" panose="020B0604030504040204" pitchFamily="34" charset="0"/>
              </a:rPr>
              <a:t>Terminal dues based on domestic rates for 20g (small letter) and 175g (large letter) items are used to determine the terminal dues rates for countries in the target system (P/G and E format) and in the transitional system from 2020 (E format)</a:t>
            </a:r>
          </a:p>
          <a:p>
            <a:pPr marL="76200">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76200">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361950" indent="-285750">
              <a:buFont typeface="Arial" panose="020B0604020202020204" pitchFamily="34" charset="0"/>
              <a:buChar char="•"/>
              <a:defRPr/>
            </a:pPr>
            <a:endParaRPr lang="en-GB" sz="15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35814457"/>
              </p:ext>
            </p:extLst>
          </p:nvPr>
        </p:nvGraphicFramePr>
        <p:xfrm>
          <a:off x="395536" y="3212976"/>
          <a:ext cx="8352928" cy="2592288"/>
        </p:xfrm>
        <a:graphic>
          <a:graphicData uri="http://schemas.openxmlformats.org/drawingml/2006/table">
            <a:tbl>
              <a:tblPr firstRow="1" bandRow="1">
                <a:tableStyleId>{5940675A-B579-460E-94D1-54222C63F5DA}</a:tableStyleId>
              </a:tblPr>
              <a:tblGrid>
                <a:gridCol w="576064">
                  <a:extLst>
                    <a:ext uri="{9D8B030D-6E8A-4147-A177-3AD203B41FA5}">
                      <a16:colId xmlns:a16="http://schemas.microsoft.com/office/drawing/2014/main" val="3515792834"/>
                    </a:ext>
                  </a:extLst>
                </a:gridCol>
                <a:gridCol w="7776864">
                  <a:extLst>
                    <a:ext uri="{9D8B030D-6E8A-4147-A177-3AD203B41FA5}">
                      <a16:colId xmlns:a16="http://schemas.microsoft.com/office/drawing/2014/main" val="1477182926"/>
                    </a:ext>
                  </a:extLst>
                </a:gridCol>
              </a:tblGrid>
              <a:tr h="41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1</a:t>
                      </a:r>
                    </a:p>
                  </a:txBody>
                  <a:tcPr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Use of</a:t>
                      </a:r>
                      <a:r>
                        <a:rPr lang="en-GB" sz="1400" baseline="0" dirty="0">
                          <a:latin typeface="Verdana" panose="020B0604030504040204" pitchFamily="34" charset="0"/>
                          <a:ea typeface="Verdana" panose="020B0604030504040204" pitchFamily="34" charset="0"/>
                          <a:cs typeface="Verdana" panose="020B0604030504040204" pitchFamily="34" charset="0"/>
                        </a:rPr>
                        <a:t> d</a:t>
                      </a:r>
                      <a:r>
                        <a:rPr lang="en-GB" sz="1400" dirty="0">
                          <a:latin typeface="Verdana" panose="020B0604030504040204" pitchFamily="34" charset="0"/>
                          <a:ea typeface="Verdana" panose="020B0604030504040204" pitchFamily="34" charset="0"/>
                          <a:cs typeface="Verdana" panose="020B0604030504040204" pitchFamily="34" charset="0"/>
                        </a:rPr>
                        <a:t>omestic rates and cost-to-tariff ratio</a:t>
                      </a:r>
                    </a:p>
                  </a:txBody>
                  <a:tcPr marT="108000" marB="108000"/>
                </a:tc>
                <a:extLst>
                  <a:ext uri="{0D108BD9-81ED-4DB2-BD59-A6C34878D82A}">
                    <a16:rowId xmlns:a16="http://schemas.microsoft.com/office/drawing/2014/main" val="2910886662"/>
                  </a:ext>
                </a:extLst>
              </a:tr>
              <a:tr h="41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2</a:t>
                      </a:r>
                    </a:p>
                  </a:txBody>
                  <a:tcPr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Item to kilogram ratio</a:t>
                      </a:r>
                    </a:p>
                  </a:txBody>
                  <a:tcPr marT="108000" marB="108000"/>
                </a:tc>
                <a:extLst>
                  <a:ext uri="{0D108BD9-81ED-4DB2-BD59-A6C34878D82A}">
                    <a16:rowId xmlns:a16="http://schemas.microsoft.com/office/drawing/2014/main" val="1359487510"/>
                  </a:ext>
                </a:extLst>
              </a:tr>
              <a:tr h="41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3</a:t>
                      </a:r>
                    </a:p>
                  </a:txBody>
                  <a:tcPr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Verdana" panose="020B0604030504040204" pitchFamily="34" charset="0"/>
                          <a:ea typeface="Verdana" panose="020B0604030504040204" pitchFamily="34" charset="0"/>
                          <a:cs typeface="Verdana" panose="020B0604030504040204" pitchFamily="34" charset="0"/>
                        </a:rPr>
                        <a:t>Application floor rates, cap rates and y</a:t>
                      </a:r>
                      <a:r>
                        <a:rPr lang="en-GB" sz="1400" dirty="0">
                          <a:latin typeface="Verdana" panose="020B0604030504040204" pitchFamily="34" charset="0"/>
                          <a:ea typeface="Verdana" panose="020B0604030504040204" pitchFamily="34" charset="0"/>
                          <a:cs typeface="Verdana" panose="020B0604030504040204" pitchFamily="34" charset="0"/>
                        </a:rPr>
                        <a:t>early increases</a:t>
                      </a:r>
                    </a:p>
                  </a:txBody>
                  <a:tcPr marT="108000" marB="108000"/>
                </a:tc>
                <a:extLst>
                  <a:ext uri="{0D108BD9-81ED-4DB2-BD59-A6C34878D82A}">
                    <a16:rowId xmlns:a16="http://schemas.microsoft.com/office/drawing/2014/main" val="236161192"/>
                  </a:ext>
                </a:extLst>
              </a:tr>
              <a:tr h="445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4</a:t>
                      </a:r>
                    </a:p>
                  </a:txBody>
                  <a:tcPr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Tilting point for rates bulky letters</a:t>
                      </a:r>
                      <a:r>
                        <a:rPr lang="en-GB" sz="1400" baseline="0" dirty="0">
                          <a:latin typeface="Verdana" panose="020B0604030504040204" pitchFamily="34" charset="0"/>
                          <a:ea typeface="Verdana" panose="020B0604030504040204" pitchFamily="34" charset="0"/>
                          <a:cs typeface="Verdana" panose="020B0604030504040204" pitchFamily="34" charset="0"/>
                        </a:rPr>
                        <a:t> (E) and small packets (E)</a:t>
                      </a:r>
                      <a:endParaRPr lang="en-GB" sz="1400" dirty="0">
                        <a:latin typeface="Verdana" panose="020B0604030504040204" pitchFamily="34" charset="0"/>
                        <a:ea typeface="Verdana" panose="020B0604030504040204" pitchFamily="34" charset="0"/>
                        <a:cs typeface="Verdana" panose="020B0604030504040204" pitchFamily="34" charset="0"/>
                      </a:endParaRPr>
                    </a:p>
                  </a:txBody>
                  <a:tcPr marT="108000" marB="108000"/>
                </a:tc>
                <a:extLst>
                  <a:ext uri="{0D108BD9-81ED-4DB2-BD59-A6C34878D82A}">
                    <a16:rowId xmlns:a16="http://schemas.microsoft.com/office/drawing/2014/main" val="2582867164"/>
                  </a:ext>
                </a:extLst>
              </a:tr>
              <a:tr h="41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5</a:t>
                      </a:r>
                    </a:p>
                  </a:txBody>
                  <a:tcPr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Quality of service link to terminal dues</a:t>
                      </a:r>
                    </a:p>
                  </a:txBody>
                  <a:tcPr marT="108000" marB="108000"/>
                </a:tc>
                <a:extLst>
                  <a:ext uri="{0D108BD9-81ED-4DB2-BD59-A6C34878D82A}">
                    <a16:rowId xmlns:a16="http://schemas.microsoft.com/office/drawing/2014/main" val="3525491280"/>
                  </a:ext>
                </a:extLst>
              </a:tr>
              <a:tr h="41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6</a:t>
                      </a:r>
                    </a:p>
                  </a:txBody>
                  <a:tcPr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Verdana" panose="020B0604030504040204" pitchFamily="34" charset="0"/>
                          <a:ea typeface="Verdana" panose="020B0604030504040204" pitchFamily="34" charset="0"/>
                          <a:cs typeface="Verdana" panose="020B0604030504040204" pitchFamily="34" charset="0"/>
                        </a:rPr>
                        <a:t>Publication</a:t>
                      </a:r>
                      <a:r>
                        <a:rPr lang="en-GB" sz="1400" baseline="0" dirty="0">
                          <a:latin typeface="Verdana" panose="020B0604030504040204" pitchFamily="34" charset="0"/>
                          <a:ea typeface="Verdana" panose="020B0604030504040204" pitchFamily="34" charset="0"/>
                          <a:cs typeface="Verdana" panose="020B0604030504040204" pitchFamily="34" charset="0"/>
                        </a:rPr>
                        <a:t> of TD rates</a:t>
                      </a:r>
                      <a:endParaRPr lang="en-GB" sz="1400" dirty="0">
                        <a:latin typeface="Verdana" panose="020B0604030504040204" pitchFamily="34" charset="0"/>
                        <a:ea typeface="Verdana" panose="020B0604030504040204" pitchFamily="34" charset="0"/>
                        <a:cs typeface="Verdana" panose="020B0604030504040204" pitchFamily="34" charset="0"/>
                      </a:endParaRPr>
                    </a:p>
                  </a:txBody>
                  <a:tcPr marT="108000" marB="108000"/>
                </a:tc>
                <a:extLst>
                  <a:ext uri="{0D108BD9-81ED-4DB2-BD59-A6C34878D82A}">
                    <a16:rowId xmlns:a16="http://schemas.microsoft.com/office/drawing/2014/main" val="4220580262"/>
                  </a:ext>
                </a:extLst>
              </a:tr>
            </a:tbl>
          </a:graphicData>
        </a:graphic>
      </p:graphicFrame>
      <p:sp>
        <p:nvSpPr>
          <p:cNvPr id="5" name="Rectangle 4"/>
          <p:cNvSpPr/>
          <p:nvPr/>
        </p:nvSpPr>
        <p:spPr>
          <a:xfrm>
            <a:off x="4067945" y="620688"/>
            <a:ext cx="5045546" cy="369332"/>
          </a:xfrm>
          <a:prstGeom prst="rect">
            <a:avLst/>
          </a:prstGeom>
        </p:spPr>
        <p:txBody>
          <a:bodyPr wrap="square">
            <a:spAutoFit/>
          </a:bodyPr>
          <a:lstStyle/>
          <a:p>
            <a:pPr>
              <a:defRPr/>
            </a:pPr>
            <a:r>
              <a:rPr lang="en-GB" b="1"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 Current PG and E (default) system</a:t>
            </a:r>
          </a:p>
        </p:txBody>
      </p:sp>
    </p:spTree>
    <p:extLst>
      <p:ext uri="{BB962C8B-B14F-4D97-AF65-F5344CB8AC3E}">
        <p14:creationId xmlns:p14="http://schemas.microsoft.com/office/powerpoint/2010/main" val="142102089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13"/>
          <p:cNvSpPr>
            <a:spLocks noChangeAspect="1" noChangeArrowheads="1"/>
          </p:cNvSpPr>
          <p:nvPr/>
        </p:nvSpPr>
        <p:spPr bwMode="auto">
          <a:xfrm>
            <a:off x="269429" y="1556792"/>
            <a:ext cx="8605142" cy="5183693"/>
          </a:xfrm>
          <a:prstGeom prst="rect">
            <a:avLst/>
          </a:prstGeom>
          <a:solidFill>
            <a:schemeClr val="bg1"/>
          </a:solidFill>
          <a:ln>
            <a:noFill/>
          </a:ln>
        </p:spPr>
        <p:txBody>
          <a:bodyPr lIns="0" tIns="0" rIns="0" bIns="0"/>
          <a:lstStyle/>
          <a:p>
            <a:pPr>
              <a:defRPr/>
            </a:pPr>
            <a:r>
              <a:rPr lang="en-GB" sz="1500" b="1" dirty="0">
                <a:latin typeface="Verdana" panose="020B0604030504040204" pitchFamily="34" charset="0"/>
                <a:ea typeface="Verdana" panose="020B0604030504040204" pitchFamily="34" charset="0"/>
                <a:cs typeface="Verdana" panose="020B0604030504040204" pitchFamily="34" charset="0"/>
              </a:rPr>
              <a:t>A1. </a:t>
            </a:r>
            <a:r>
              <a:rPr lang="en-US" sz="1500" b="1" dirty="0">
                <a:latin typeface="Verdana" panose="020B0604030504040204" pitchFamily="34" charset="0"/>
                <a:ea typeface="Verdana" panose="020B0604030504040204" pitchFamily="34" charset="0"/>
                <a:cs typeface="Verdana" panose="020B0604030504040204" pitchFamily="34" charset="0"/>
              </a:rPr>
              <a:t>Use of domestic rates and cost-to-tariff ratio</a:t>
            </a:r>
          </a:p>
          <a:p>
            <a:pPr marL="76200">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algn="just">
              <a:spcAft>
                <a:spcPts val="300"/>
              </a:spcAft>
            </a:pPr>
            <a:r>
              <a:rPr lang="en-GB" sz="1600" dirty="0"/>
              <a:t>Cost-to-tariff ratio </a:t>
            </a:r>
            <a:r>
              <a:rPr lang="en-US" sz="1600" dirty="0"/>
              <a:t>represents the average ratio between costs for processing inbound mail and domestic tariffs and is applied to </a:t>
            </a:r>
            <a:r>
              <a:rPr lang="en-US" sz="1600" b="1" dirty="0"/>
              <a:t>represent the costs for delivering inbound letter mail </a:t>
            </a:r>
          </a:p>
          <a:p>
            <a:pPr algn="just">
              <a:spcBef>
                <a:spcPts val="600"/>
              </a:spcBef>
              <a:spcAft>
                <a:spcPts val="300"/>
              </a:spcAft>
            </a:pPr>
            <a:r>
              <a:rPr lang="en-US" sz="1600" dirty="0"/>
              <a:t>TDs compensate destination DO for local delivery. The portion of domestic postage that covers the cost of collection, outward sorting, etc. should be excluded</a:t>
            </a:r>
          </a:p>
          <a:p>
            <a:pPr marL="76200">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76200">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361950" indent="-285750">
              <a:buFont typeface="Arial" panose="020B0604020202020204" pitchFamily="34" charset="0"/>
              <a:buChar char="•"/>
              <a:defRPr/>
            </a:pP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4912380" y="3614836"/>
            <a:ext cx="4201110"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20g (P) and 175g (G) domestic rates notified to IB by 1 June every year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VAT removed and converted into SDR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Cost-to-tariff ratio: 70%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Linearization between the 2 rates to determine item and kg components</a:t>
            </a:r>
            <a:endParaRPr lang="en-US" sz="1600" dirty="0"/>
          </a:p>
        </p:txBody>
      </p:sp>
      <p:cxnSp>
        <p:nvCxnSpPr>
          <p:cNvPr id="30" name="Rechte verbindingslijn 11"/>
          <p:cNvCxnSpPr/>
          <p:nvPr/>
        </p:nvCxnSpPr>
        <p:spPr>
          <a:xfrm>
            <a:off x="428625" y="3501008"/>
            <a:ext cx="0" cy="2962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13"/>
          <p:cNvCxnSpPr/>
          <p:nvPr/>
        </p:nvCxnSpPr>
        <p:spPr>
          <a:xfrm>
            <a:off x="428625" y="6463555"/>
            <a:ext cx="3851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kstvak 43"/>
          <p:cNvSpPr txBox="1"/>
          <p:nvPr/>
        </p:nvSpPr>
        <p:spPr>
          <a:xfrm>
            <a:off x="3751263" y="6433393"/>
            <a:ext cx="852487" cy="307975"/>
          </a:xfrm>
          <a:prstGeom prst="rect">
            <a:avLst/>
          </a:prstGeom>
          <a:noFill/>
        </p:spPr>
        <p:txBody>
          <a:bodyPr>
            <a:spAutoFit/>
          </a:bodyPr>
          <a:lstStyle/>
          <a:p>
            <a:pPr defTabSz="457200">
              <a:defRPr/>
            </a:pPr>
            <a:r>
              <a:rPr lang="en-US" sz="1400" dirty="0">
                <a:solidFill>
                  <a:prstClr val="black"/>
                </a:solidFill>
                <a:latin typeface="Arial" charset="0"/>
                <a:cs typeface="+mn-cs"/>
              </a:rPr>
              <a:t>Weight</a:t>
            </a:r>
          </a:p>
        </p:txBody>
      </p:sp>
      <p:cxnSp>
        <p:nvCxnSpPr>
          <p:cNvPr id="33" name="Rechte verbindingslijn 4"/>
          <p:cNvCxnSpPr/>
          <p:nvPr/>
        </p:nvCxnSpPr>
        <p:spPr>
          <a:xfrm flipH="1">
            <a:off x="428625" y="3845768"/>
            <a:ext cx="3938588" cy="227647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 name="Tekstvak 61"/>
          <p:cNvSpPr txBox="1"/>
          <p:nvPr/>
        </p:nvSpPr>
        <p:spPr>
          <a:xfrm>
            <a:off x="2590800" y="6453336"/>
            <a:ext cx="641350" cy="260350"/>
          </a:xfrm>
          <a:prstGeom prst="rect">
            <a:avLst/>
          </a:prstGeom>
          <a:noFill/>
        </p:spPr>
        <p:txBody>
          <a:bodyPr>
            <a:spAutoFit/>
          </a:bodyPr>
          <a:lstStyle/>
          <a:p>
            <a:pPr defTabSz="457200">
              <a:defRPr/>
            </a:pPr>
            <a:r>
              <a:rPr lang="en-US" sz="1100" dirty="0">
                <a:latin typeface="Arial" charset="0"/>
                <a:cs typeface="+mn-cs"/>
              </a:rPr>
              <a:t> grams</a:t>
            </a:r>
          </a:p>
        </p:txBody>
      </p:sp>
      <p:sp>
        <p:nvSpPr>
          <p:cNvPr id="35" name="Tekstvak 2047"/>
          <p:cNvSpPr txBox="1"/>
          <p:nvPr/>
        </p:nvSpPr>
        <p:spPr>
          <a:xfrm rot="16200000">
            <a:off x="-481239" y="5358654"/>
            <a:ext cx="1140596" cy="307975"/>
          </a:xfrm>
          <a:prstGeom prst="rect">
            <a:avLst/>
          </a:prstGeom>
          <a:solidFill>
            <a:schemeClr val="bg1"/>
          </a:solidFill>
        </p:spPr>
        <p:txBody>
          <a:bodyPr wrap="square">
            <a:spAutoFit/>
          </a:bodyPr>
          <a:lstStyle/>
          <a:p>
            <a:pPr algn="ctr" defTabSz="457200">
              <a:defRPr/>
            </a:pPr>
            <a:endParaRPr lang="en-US" sz="1400" dirty="0">
              <a:solidFill>
                <a:prstClr val="black"/>
              </a:solidFill>
              <a:latin typeface="Arial" charset="0"/>
              <a:cs typeface="+mn-cs"/>
            </a:endParaRPr>
          </a:p>
        </p:txBody>
      </p:sp>
      <p:sp>
        <p:nvSpPr>
          <p:cNvPr id="36" name="Tekstvak 2047"/>
          <p:cNvSpPr txBox="1"/>
          <p:nvPr/>
        </p:nvSpPr>
        <p:spPr>
          <a:xfrm rot="16200000">
            <a:off x="-508038" y="5313896"/>
            <a:ext cx="1539059" cy="307777"/>
          </a:xfrm>
          <a:prstGeom prst="rect">
            <a:avLst/>
          </a:prstGeom>
          <a:solidFill>
            <a:schemeClr val="bg1"/>
          </a:solidFill>
        </p:spPr>
        <p:txBody>
          <a:bodyPr wrap="square">
            <a:spAutoFit/>
          </a:bodyPr>
          <a:lstStyle/>
          <a:p>
            <a:pPr algn="ctr" defTabSz="457200">
              <a:defRPr/>
            </a:pPr>
            <a:r>
              <a:rPr lang="en-US" sz="1400" dirty="0">
                <a:solidFill>
                  <a:prstClr val="black"/>
                </a:solidFill>
                <a:latin typeface="Arial" charset="0"/>
                <a:cs typeface="+mn-cs"/>
              </a:rPr>
              <a:t>Remuneration</a:t>
            </a:r>
          </a:p>
        </p:txBody>
      </p:sp>
      <p:sp>
        <p:nvSpPr>
          <p:cNvPr id="37" name="Tekstvak 20"/>
          <p:cNvSpPr txBox="1"/>
          <p:nvPr/>
        </p:nvSpPr>
        <p:spPr>
          <a:xfrm>
            <a:off x="906463" y="5158978"/>
            <a:ext cx="1023937" cy="246062"/>
          </a:xfrm>
          <a:prstGeom prst="rect">
            <a:avLst/>
          </a:prstGeom>
          <a:noFill/>
        </p:spPr>
        <p:txBody>
          <a:bodyPr>
            <a:spAutoFit/>
          </a:bodyPr>
          <a:lstStyle/>
          <a:p>
            <a:pPr defTabSz="457200">
              <a:defRPr/>
            </a:pPr>
            <a:r>
              <a:rPr lang="en-US" sz="1000" dirty="0">
                <a:solidFill>
                  <a:prstClr val="white">
                    <a:lumMod val="50000"/>
                  </a:prstClr>
                </a:solidFill>
                <a:latin typeface="Arial" charset="0"/>
                <a:cs typeface="+mn-cs"/>
              </a:rPr>
              <a:t>100% of 20g P</a:t>
            </a:r>
          </a:p>
        </p:txBody>
      </p:sp>
      <p:cxnSp>
        <p:nvCxnSpPr>
          <p:cNvPr id="38" name="Rechte verbindingslijn met pijl 24"/>
          <p:cNvCxnSpPr/>
          <p:nvPr/>
        </p:nvCxnSpPr>
        <p:spPr>
          <a:xfrm>
            <a:off x="1071563" y="5422503"/>
            <a:ext cx="0" cy="27146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27"/>
          <p:cNvCxnSpPr/>
          <p:nvPr/>
        </p:nvCxnSpPr>
        <p:spPr>
          <a:xfrm flipH="1">
            <a:off x="2036763" y="4854178"/>
            <a:ext cx="3175" cy="344487"/>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40" name="Tekstvak 55"/>
          <p:cNvSpPr txBox="1"/>
          <p:nvPr/>
        </p:nvSpPr>
        <p:spPr>
          <a:xfrm>
            <a:off x="906463" y="5711428"/>
            <a:ext cx="1023937" cy="246062"/>
          </a:xfrm>
          <a:prstGeom prst="rect">
            <a:avLst/>
          </a:prstGeom>
          <a:noFill/>
        </p:spPr>
        <p:txBody>
          <a:bodyPr>
            <a:spAutoFit/>
          </a:bodyPr>
          <a:lstStyle/>
          <a:p>
            <a:pPr defTabSz="457200">
              <a:defRPr/>
            </a:pPr>
            <a:r>
              <a:rPr lang="en-US" sz="1000" b="1" dirty="0">
                <a:solidFill>
                  <a:prstClr val="white">
                    <a:lumMod val="50000"/>
                  </a:prstClr>
                </a:solidFill>
                <a:latin typeface="Arial" charset="0"/>
                <a:cs typeface="+mn-cs"/>
              </a:rPr>
              <a:t>70% of 20g P</a:t>
            </a:r>
          </a:p>
        </p:txBody>
      </p:sp>
      <p:sp>
        <p:nvSpPr>
          <p:cNvPr id="41" name="Tekstvak 56"/>
          <p:cNvSpPr txBox="1"/>
          <p:nvPr/>
        </p:nvSpPr>
        <p:spPr>
          <a:xfrm>
            <a:off x="1873250" y="5252308"/>
            <a:ext cx="1149350" cy="246221"/>
          </a:xfrm>
          <a:prstGeom prst="rect">
            <a:avLst/>
          </a:prstGeom>
          <a:noFill/>
        </p:spPr>
        <p:txBody>
          <a:bodyPr wrap="square">
            <a:spAutoFit/>
          </a:bodyPr>
          <a:lstStyle/>
          <a:p>
            <a:pPr defTabSz="457200">
              <a:defRPr/>
            </a:pPr>
            <a:r>
              <a:rPr lang="en-US" sz="1000" b="1" dirty="0">
                <a:solidFill>
                  <a:prstClr val="white">
                    <a:lumMod val="50000"/>
                  </a:prstClr>
                </a:solidFill>
                <a:latin typeface="Arial" charset="0"/>
                <a:cs typeface="+mn-cs"/>
              </a:rPr>
              <a:t>70% of 175g G</a:t>
            </a:r>
          </a:p>
        </p:txBody>
      </p:sp>
      <p:sp>
        <p:nvSpPr>
          <p:cNvPr id="42" name="Tekstvak 48"/>
          <p:cNvSpPr txBox="1"/>
          <p:nvPr/>
        </p:nvSpPr>
        <p:spPr>
          <a:xfrm>
            <a:off x="1878013" y="4581128"/>
            <a:ext cx="1144587" cy="246062"/>
          </a:xfrm>
          <a:prstGeom prst="rect">
            <a:avLst/>
          </a:prstGeom>
          <a:noFill/>
        </p:spPr>
        <p:txBody>
          <a:bodyPr>
            <a:spAutoFit/>
          </a:bodyPr>
          <a:lstStyle/>
          <a:p>
            <a:pPr defTabSz="457200">
              <a:defRPr/>
            </a:pPr>
            <a:r>
              <a:rPr lang="en-US" sz="1000" dirty="0">
                <a:solidFill>
                  <a:prstClr val="white">
                    <a:lumMod val="50000"/>
                  </a:prstClr>
                </a:solidFill>
                <a:latin typeface="Arial" charset="0"/>
                <a:cs typeface="+mn-cs"/>
              </a:rPr>
              <a:t>100% of 175g G</a:t>
            </a:r>
          </a:p>
        </p:txBody>
      </p:sp>
      <p:sp>
        <p:nvSpPr>
          <p:cNvPr id="43" name="Ovaal 19"/>
          <p:cNvSpPr/>
          <p:nvPr/>
        </p:nvSpPr>
        <p:spPr>
          <a:xfrm>
            <a:off x="2003425" y="4768998"/>
            <a:ext cx="60325" cy="619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44" name="Ovaal 23"/>
          <p:cNvSpPr/>
          <p:nvPr/>
        </p:nvSpPr>
        <p:spPr>
          <a:xfrm>
            <a:off x="2009775" y="5165873"/>
            <a:ext cx="60325"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45" name="Ovaal 17"/>
          <p:cNvSpPr/>
          <p:nvPr/>
        </p:nvSpPr>
        <p:spPr>
          <a:xfrm>
            <a:off x="1047750" y="5349081"/>
            <a:ext cx="61913" cy="60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46" name="Ovaal 22"/>
          <p:cNvSpPr/>
          <p:nvPr/>
        </p:nvSpPr>
        <p:spPr>
          <a:xfrm>
            <a:off x="1049338" y="5671343"/>
            <a:ext cx="60325" cy="6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26" name="Rectangle 25"/>
          <p:cNvSpPr/>
          <p:nvPr/>
        </p:nvSpPr>
        <p:spPr>
          <a:xfrm>
            <a:off x="4067945" y="620688"/>
            <a:ext cx="5045546" cy="369332"/>
          </a:xfrm>
          <a:prstGeom prst="rect">
            <a:avLst/>
          </a:prstGeom>
        </p:spPr>
        <p:txBody>
          <a:bodyPr wrap="square">
            <a:spAutoFit/>
          </a:bodyPr>
          <a:lstStyle/>
          <a:p>
            <a:pPr>
              <a:defRPr/>
            </a:pPr>
            <a:r>
              <a:rPr lang="en-GB" b="1"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 Current PG and E (default) system</a:t>
            </a:r>
          </a:p>
        </p:txBody>
      </p:sp>
    </p:spTree>
    <p:extLst>
      <p:ext uri="{BB962C8B-B14F-4D97-AF65-F5344CB8AC3E}">
        <p14:creationId xmlns:p14="http://schemas.microsoft.com/office/powerpoint/2010/main" val="286584661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748000" cy="5301208"/>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A2.	Item-to-kg ratio </a:t>
            </a:r>
          </a:p>
          <a:p>
            <a:pPr algn="just">
              <a:spcBef>
                <a:spcPts val="600"/>
              </a:spcBef>
              <a:spcAft>
                <a:spcPts val="300"/>
              </a:spcAft>
            </a:pPr>
            <a:r>
              <a:rPr lang="en-GB" sz="1500" dirty="0"/>
              <a:t>Item and kg rates are necessary </a:t>
            </a:r>
            <a:r>
              <a:rPr lang="en-US" sz="1500" dirty="0"/>
              <a:t>for settlement based on averages and the use of sampling, and is distinct from the per piece retail prices in domestic service;</a:t>
            </a:r>
            <a:endParaRPr lang="en-GB" sz="1500" dirty="0"/>
          </a:p>
          <a:p>
            <a:pPr algn="just" eaLnBrk="1" fontAlgn="auto" hangingPunct="1">
              <a:spcBef>
                <a:spcPts val="600"/>
              </a:spcBef>
              <a:spcAft>
                <a:spcPts val="600"/>
              </a:spcAft>
              <a:tabLst>
                <a:tab pos="398860" algn="l"/>
              </a:tabLst>
              <a:defRPr/>
            </a:pPr>
            <a:r>
              <a:rPr lang="en-US" sz="1500" dirty="0"/>
              <a:t>Per-item and per-kg rates ensure interoperability and administrative simplicity;</a:t>
            </a:r>
          </a:p>
          <a:p>
            <a:pPr algn="just" eaLnBrk="1" fontAlgn="auto" hangingPunct="1">
              <a:spcBef>
                <a:spcPts val="600"/>
              </a:spcBef>
              <a:spcAft>
                <a:spcPts val="600"/>
              </a:spcAft>
              <a:tabLst>
                <a:tab pos="398860" algn="l"/>
              </a:tabLst>
              <a:defRPr/>
            </a:pPr>
            <a:r>
              <a:rPr lang="en-GB" sz="1500" dirty="0"/>
              <a:t>The </a:t>
            </a:r>
            <a:r>
              <a:rPr lang="en-GB" sz="1500" b="1" dirty="0"/>
              <a:t>item-to-kg ratio </a:t>
            </a:r>
            <a:r>
              <a:rPr lang="en-GB" sz="1500" dirty="0"/>
              <a:t>is used to derive from the different domestic tariffs a per-item and a per-kg rate;</a:t>
            </a:r>
          </a:p>
          <a:p>
            <a:pPr marL="5024438" algn="just" eaLnBrk="1" fontAlgn="auto" hangingPunct="1">
              <a:spcBef>
                <a:spcPts val="0"/>
              </a:spcBef>
              <a:spcAft>
                <a:spcPts val="0"/>
              </a:spcAft>
              <a:tabLst>
                <a:tab pos="398860" algn="l"/>
              </a:tabLst>
              <a:defRPr/>
            </a:pPr>
            <a:endParaRPr lang="en-GB" sz="1500" dirty="0"/>
          </a:p>
          <a:p>
            <a:pPr marL="5024438" algn="just" eaLnBrk="1" fontAlgn="auto" hangingPunct="1">
              <a:spcBef>
                <a:spcPts val="600"/>
              </a:spcBef>
              <a:spcAft>
                <a:spcPts val="600"/>
              </a:spcAft>
              <a:tabLst>
                <a:tab pos="398860" algn="l"/>
              </a:tabLst>
              <a:defRPr/>
            </a:pPr>
            <a:r>
              <a:rPr lang="en-GB" sz="1500" dirty="0"/>
              <a:t>P/G rate system: 12.8% </a:t>
            </a:r>
          </a:p>
          <a:p>
            <a:pPr marL="5024438" algn="just" eaLnBrk="1" fontAlgn="auto" hangingPunct="1">
              <a:spcBef>
                <a:spcPts val="600"/>
              </a:spcBef>
              <a:spcAft>
                <a:spcPts val="600"/>
              </a:spcAft>
              <a:tabLst>
                <a:tab pos="398860" algn="l"/>
              </a:tabLst>
              <a:defRPr/>
            </a:pPr>
            <a:r>
              <a:rPr lang="en-GB" sz="1500" dirty="0"/>
              <a:t>Current TD system E format: 44.5%</a:t>
            </a:r>
          </a:p>
        </p:txBody>
      </p:sp>
      <p:cxnSp>
        <p:nvCxnSpPr>
          <p:cNvPr id="4" name="Rechte verbindingslijn 11"/>
          <p:cNvCxnSpPr/>
          <p:nvPr/>
        </p:nvCxnSpPr>
        <p:spPr>
          <a:xfrm>
            <a:off x="428625" y="3501008"/>
            <a:ext cx="0" cy="2962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13"/>
          <p:cNvCxnSpPr/>
          <p:nvPr/>
        </p:nvCxnSpPr>
        <p:spPr>
          <a:xfrm>
            <a:off x="428625" y="6463555"/>
            <a:ext cx="3851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43"/>
          <p:cNvSpPr txBox="1"/>
          <p:nvPr/>
        </p:nvSpPr>
        <p:spPr>
          <a:xfrm>
            <a:off x="3751263" y="6433393"/>
            <a:ext cx="852487" cy="307975"/>
          </a:xfrm>
          <a:prstGeom prst="rect">
            <a:avLst/>
          </a:prstGeom>
          <a:noFill/>
        </p:spPr>
        <p:txBody>
          <a:bodyPr>
            <a:spAutoFit/>
          </a:bodyPr>
          <a:lstStyle/>
          <a:p>
            <a:pPr defTabSz="457200">
              <a:defRPr/>
            </a:pPr>
            <a:r>
              <a:rPr lang="en-US" sz="1400" dirty="0">
                <a:solidFill>
                  <a:prstClr val="black"/>
                </a:solidFill>
                <a:latin typeface="Arial" charset="0"/>
                <a:cs typeface="+mn-cs"/>
              </a:rPr>
              <a:t>Weight</a:t>
            </a:r>
          </a:p>
        </p:txBody>
      </p:sp>
      <p:cxnSp>
        <p:nvCxnSpPr>
          <p:cNvPr id="8" name="Rechte verbindingslijn 4"/>
          <p:cNvCxnSpPr/>
          <p:nvPr/>
        </p:nvCxnSpPr>
        <p:spPr>
          <a:xfrm flipH="1">
            <a:off x="428625" y="3845768"/>
            <a:ext cx="3938588" cy="227647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Rechte verbindingslijn 31"/>
          <p:cNvCxnSpPr/>
          <p:nvPr/>
        </p:nvCxnSpPr>
        <p:spPr>
          <a:xfrm flipH="1">
            <a:off x="428625" y="4422179"/>
            <a:ext cx="4071367" cy="7350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37"/>
          <p:cNvCxnSpPr/>
          <p:nvPr/>
        </p:nvCxnSpPr>
        <p:spPr>
          <a:xfrm>
            <a:off x="2870200" y="4698255"/>
            <a:ext cx="0" cy="1771650"/>
          </a:xfrm>
          <a:prstGeom prst="line">
            <a:avLst/>
          </a:prstGeom>
          <a:ln>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5-puntige ster 41"/>
          <p:cNvSpPr/>
          <p:nvPr/>
        </p:nvSpPr>
        <p:spPr>
          <a:xfrm>
            <a:off x="2790000" y="4608000"/>
            <a:ext cx="180000" cy="180000"/>
          </a:xfrm>
          <a:prstGeom prst="star5">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12" name="Tekstvak 61"/>
          <p:cNvSpPr txBox="1"/>
          <p:nvPr/>
        </p:nvSpPr>
        <p:spPr>
          <a:xfrm>
            <a:off x="2590800" y="6453336"/>
            <a:ext cx="641350" cy="260350"/>
          </a:xfrm>
          <a:prstGeom prst="rect">
            <a:avLst/>
          </a:prstGeom>
          <a:noFill/>
        </p:spPr>
        <p:txBody>
          <a:bodyPr>
            <a:spAutoFit/>
          </a:bodyPr>
          <a:lstStyle/>
          <a:p>
            <a:pPr defTabSz="457200">
              <a:defRPr/>
            </a:pPr>
            <a:r>
              <a:rPr lang="en-US" sz="1100" dirty="0">
                <a:latin typeface="Arial" charset="0"/>
                <a:cs typeface="+mn-cs"/>
              </a:rPr>
              <a:t> grams</a:t>
            </a:r>
          </a:p>
        </p:txBody>
      </p:sp>
      <p:cxnSp>
        <p:nvCxnSpPr>
          <p:cNvPr id="13" name="Rechte verbindingslijn met pijl 63"/>
          <p:cNvCxnSpPr/>
          <p:nvPr/>
        </p:nvCxnSpPr>
        <p:spPr>
          <a:xfrm flipH="1" flipV="1">
            <a:off x="769174" y="5096717"/>
            <a:ext cx="8701" cy="831851"/>
          </a:xfrm>
          <a:prstGeom prst="straightConnector1">
            <a:avLst/>
          </a:prstGeom>
          <a:ln w="1905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72"/>
          <p:cNvCxnSpPr/>
          <p:nvPr/>
        </p:nvCxnSpPr>
        <p:spPr>
          <a:xfrm>
            <a:off x="4189413" y="4017218"/>
            <a:ext cx="0" cy="295275"/>
          </a:xfrm>
          <a:prstGeom prst="straightConnector1">
            <a:avLst/>
          </a:prstGeom>
          <a:ln w="1905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Tekstvak 2058"/>
          <p:cNvSpPr txBox="1"/>
          <p:nvPr/>
        </p:nvSpPr>
        <p:spPr>
          <a:xfrm>
            <a:off x="769174" y="5301208"/>
            <a:ext cx="453970" cy="276999"/>
          </a:xfrm>
          <a:prstGeom prst="rect">
            <a:avLst/>
          </a:prstGeom>
          <a:noFill/>
        </p:spPr>
        <p:txBody>
          <a:bodyPr wrap="none">
            <a:spAutoFit/>
          </a:bodyPr>
          <a:lstStyle/>
          <a:p>
            <a:pPr defTabSz="457200">
              <a:defRPr/>
            </a:pPr>
            <a:r>
              <a:rPr lang="en-US" sz="1200" b="1" dirty="0">
                <a:solidFill>
                  <a:srgbClr val="D7E3BC">
                    <a:lumMod val="50000"/>
                  </a:srgbClr>
                </a:solidFill>
                <a:latin typeface="Arial" charset="0"/>
                <a:cs typeface="+mn-cs"/>
              </a:rPr>
              <a:t>+++</a:t>
            </a:r>
          </a:p>
        </p:txBody>
      </p:sp>
      <p:sp>
        <p:nvSpPr>
          <p:cNvPr id="16" name="Tekstvak 85"/>
          <p:cNvSpPr txBox="1"/>
          <p:nvPr/>
        </p:nvSpPr>
        <p:spPr>
          <a:xfrm>
            <a:off x="4225354" y="3979118"/>
            <a:ext cx="274638" cy="276225"/>
          </a:xfrm>
          <a:prstGeom prst="rect">
            <a:avLst/>
          </a:prstGeom>
          <a:noFill/>
        </p:spPr>
        <p:txBody>
          <a:bodyPr wrap="none">
            <a:spAutoFit/>
          </a:bodyPr>
          <a:lstStyle/>
          <a:p>
            <a:pPr defTabSz="457200">
              <a:defRPr/>
            </a:pPr>
            <a:r>
              <a:rPr lang="en-US" sz="1200" b="1" dirty="0">
                <a:solidFill>
                  <a:srgbClr val="D7E3BC">
                    <a:lumMod val="50000"/>
                  </a:srgbClr>
                </a:solidFill>
                <a:latin typeface="Arial" charset="0"/>
                <a:cs typeface="+mn-cs"/>
              </a:rPr>
              <a:t>−</a:t>
            </a:r>
          </a:p>
        </p:txBody>
      </p:sp>
      <p:sp>
        <p:nvSpPr>
          <p:cNvPr id="19" name="Isosceles Triangle 18"/>
          <p:cNvSpPr/>
          <p:nvPr/>
        </p:nvSpPr>
        <p:spPr>
          <a:xfrm rot="19832162">
            <a:off x="15104" y="4480171"/>
            <a:ext cx="2784204" cy="1010254"/>
          </a:xfrm>
          <a:prstGeom prst="triangle">
            <a:avLst>
              <a:gd name="adj" fmla="val 0"/>
            </a:avLst>
          </a:prstGeom>
          <a:solidFill>
            <a:srgbClr val="ABC473">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kstvak 2047"/>
          <p:cNvSpPr txBox="1"/>
          <p:nvPr/>
        </p:nvSpPr>
        <p:spPr>
          <a:xfrm rot="16200000">
            <a:off x="-481239" y="5358654"/>
            <a:ext cx="1140596" cy="307975"/>
          </a:xfrm>
          <a:prstGeom prst="rect">
            <a:avLst/>
          </a:prstGeom>
          <a:solidFill>
            <a:schemeClr val="bg1"/>
          </a:solidFill>
        </p:spPr>
        <p:txBody>
          <a:bodyPr wrap="square">
            <a:spAutoFit/>
          </a:bodyPr>
          <a:lstStyle/>
          <a:p>
            <a:pPr algn="ctr" defTabSz="457200">
              <a:defRPr/>
            </a:pPr>
            <a:endParaRPr lang="en-US" sz="1400" dirty="0">
              <a:solidFill>
                <a:prstClr val="black"/>
              </a:solidFill>
              <a:latin typeface="Arial" charset="0"/>
              <a:cs typeface="+mn-cs"/>
            </a:endParaRPr>
          </a:p>
        </p:txBody>
      </p:sp>
      <p:sp>
        <p:nvSpPr>
          <p:cNvPr id="6" name="Tekstvak 2047"/>
          <p:cNvSpPr txBox="1"/>
          <p:nvPr/>
        </p:nvSpPr>
        <p:spPr>
          <a:xfrm rot="16200000">
            <a:off x="-508038" y="5313896"/>
            <a:ext cx="1539059" cy="307777"/>
          </a:xfrm>
          <a:prstGeom prst="rect">
            <a:avLst/>
          </a:prstGeom>
          <a:solidFill>
            <a:schemeClr val="bg1"/>
          </a:solidFill>
        </p:spPr>
        <p:txBody>
          <a:bodyPr wrap="square">
            <a:spAutoFit/>
          </a:bodyPr>
          <a:lstStyle/>
          <a:p>
            <a:pPr algn="ctr" defTabSz="457200">
              <a:defRPr/>
            </a:pPr>
            <a:r>
              <a:rPr lang="en-US" sz="1400" dirty="0">
                <a:solidFill>
                  <a:prstClr val="black"/>
                </a:solidFill>
                <a:latin typeface="Arial" charset="0"/>
                <a:cs typeface="+mn-cs"/>
              </a:rPr>
              <a:t>Remuneration</a:t>
            </a:r>
          </a:p>
        </p:txBody>
      </p:sp>
      <p:sp>
        <p:nvSpPr>
          <p:cNvPr id="21" name="Rectangle 20"/>
          <p:cNvSpPr/>
          <p:nvPr/>
        </p:nvSpPr>
        <p:spPr>
          <a:xfrm>
            <a:off x="4067945" y="620688"/>
            <a:ext cx="5045546" cy="369332"/>
          </a:xfrm>
          <a:prstGeom prst="rect">
            <a:avLst/>
          </a:prstGeom>
        </p:spPr>
        <p:txBody>
          <a:bodyPr wrap="square">
            <a:spAutoFit/>
          </a:bodyPr>
          <a:lstStyle/>
          <a:p>
            <a:pPr>
              <a:defRPr/>
            </a:pPr>
            <a:r>
              <a:rPr lang="en-GB" b="1"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 Current PG and E (default) system</a:t>
            </a:r>
          </a:p>
        </p:txBody>
      </p:sp>
    </p:spTree>
    <p:extLst>
      <p:ext uri="{BB962C8B-B14F-4D97-AF65-F5344CB8AC3E}">
        <p14:creationId xmlns:p14="http://schemas.microsoft.com/office/powerpoint/2010/main" val="143104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08" y="1556792"/>
            <a:ext cx="8748000" cy="5301208"/>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A3. Caps and floors</a:t>
            </a:r>
          </a:p>
          <a:p>
            <a:pPr algn="just" eaLnBrk="1" fontAlgn="auto" hangingPunct="1">
              <a:spcBef>
                <a:spcPts val="600"/>
              </a:spcBef>
              <a:spcAft>
                <a:spcPts val="600"/>
              </a:spcAft>
              <a:tabLst>
                <a:tab pos="398860" algn="l"/>
              </a:tabLst>
              <a:defRPr/>
            </a:pPr>
            <a:r>
              <a:rPr lang="en-GB" sz="1500" dirty="0"/>
              <a:t>Floor rates protect countries with </a:t>
            </a:r>
            <a:r>
              <a:rPr lang="en-US" sz="1500" dirty="0"/>
              <a:t>low domestic postage rates and cap rates limit countries with high domestic postage rates to moderate the impact on terminal dues </a:t>
            </a:r>
            <a:endParaRPr lang="en-GB" sz="1500" dirty="0"/>
          </a:p>
          <a:p>
            <a:pPr marL="5024438" algn="just" eaLnBrk="1" fontAlgn="auto" hangingPunct="1">
              <a:spcBef>
                <a:spcPts val="0"/>
              </a:spcBef>
              <a:spcAft>
                <a:spcPts val="0"/>
              </a:spcAft>
              <a:tabLst>
                <a:tab pos="398860" algn="l"/>
              </a:tabLst>
              <a:defRPr/>
            </a:pPr>
            <a:endParaRPr lang="en-GB" sz="1500" dirty="0"/>
          </a:p>
          <a:p>
            <a:pPr marL="4397375" algn="just" eaLnBrk="1" fontAlgn="auto" hangingPunct="1">
              <a:spcBef>
                <a:spcPts val="600"/>
              </a:spcBef>
              <a:spcAft>
                <a:spcPts val="600"/>
              </a:spcAft>
              <a:tabLst>
                <a:tab pos="398463" algn="l"/>
              </a:tabLst>
              <a:defRPr/>
            </a:pPr>
            <a:r>
              <a:rPr lang="en-GB" sz="1500" dirty="0"/>
              <a:t>PG floor rates harmonized for all groups</a:t>
            </a:r>
          </a:p>
          <a:p>
            <a:pPr marL="4397375" algn="just" eaLnBrk="1" fontAlgn="auto" hangingPunct="1">
              <a:spcBef>
                <a:spcPts val="600"/>
              </a:spcBef>
              <a:spcAft>
                <a:spcPts val="600"/>
              </a:spcAft>
              <a:tabLst>
                <a:tab pos="398860" algn="l"/>
              </a:tabLst>
              <a:defRPr/>
            </a:pPr>
            <a:r>
              <a:rPr lang="en-GB" sz="1500" dirty="0"/>
              <a:t>E format cap rates harmonized</a:t>
            </a:r>
          </a:p>
          <a:p>
            <a:pPr marL="4754563" indent="-357188" algn="just" eaLnBrk="1" fontAlgn="auto" hangingPunct="1">
              <a:spcBef>
                <a:spcPts val="300"/>
              </a:spcBef>
              <a:spcAft>
                <a:spcPts val="300"/>
              </a:spcAft>
              <a:buFont typeface="Arial" panose="020B0604020202020204" pitchFamily="34" charset="0"/>
              <a:buChar char="•"/>
              <a:tabLst>
                <a:tab pos="398860" algn="l"/>
              </a:tabLst>
              <a:defRPr/>
            </a:pPr>
            <a:r>
              <a:rPr lang="en-GB" sz="1500" dirty="0"/>
              <a:t>2016 Congress: E format cap rates of groups II and III grow faster to be harmonized with those of group I by 2021</a:t>
            </a:r>
          </a:p>
          <a:p>
            <a:pPr marL="4754563" indent="-357188" algn="just" eaLnBrk="1" fontAlgn="auto" hangingPunct="1">
              <a:spcBef>
                <a:spcPts val="300"/>
              </a:spcBef>
              <a:spcAft>
                <a:spcPts val="300"/>
              </a:spcAft>
              <a:buFont typeface="Arial" panose="020B0604020202020204" pitchFamily="34" charset="0"/>
              <a:buChar char="•"/>
              <a:tabLst>
                <a:tab pos="398860" algn="l"/>
              </a:tabLst>
              <a:defRPr/>
            </a:pPr>
            <a:r>
              <a:rPr lang="en-GB" sz="1500" dirty="0"/>
              <a:t>2019 Extra Congress: E format cap rates harmonized for all countries already in 2020</a:t>
            </a:r>
          </a:p>
          <a:p>
            <a:pPr marL="4397375" algn="just" eaLnBrk="1" fontAlgn="auto" hangingPunct="1">
              <a:spcBef>
                <a:spcPts val="600"/>
              </a:spcBef>
              <a:spcAft>
                <a:spcPts val="600"/>
              </a:spcAft>
              <a:tabLst>
                <a:tab pos="398860" algn="l"/>
              </a:tabLst>
              <a:defRPr/>
            </a:pPr>
            <a:r>
              <a:rPr lang="en-GB" sz="1500" dirty="0"/>
              <a:t>Maximum annual increase of 13% to avoid high year-on-year increases</a:t>
            </a:r>
          </a:p>
          <a:p>
            <a:pPr marL="4397375" algn="just" eaLnBrk="1" fontAlgn="auto" hangingPunct="1">
              <a:spcBef>
                <a:spcPts val="600"/>
              </a:spcBef>
              <a:spcAft>
                <a:spcPts val="600"/>
              </a:spcAft>
              <a:tabLst>
                <a:tab pos="398860" algn="l"/>
              </a:tabLst>
              <a:defRPr/>
            </a:pPr>
            <a:r>
              <a:rPr lang="en-GB" sz="1500" dirty="0"/>
              <a:t>13% maximum increase not applied for E format in 2020</a:t>
            </a:r>
          </a:p>
        </p:txBody>
      </p:sp>
      <p:cxnSp>
        <p:nvCxnSpPr>
          <p:cNvPr id="4" name="Rechte verbindingslijn 11"/>
          <p:cNvCxnSpPr/>
          <p:nvPr/>
        </p:nvCxnSpPr>
        <p:spPr>
          <a:xfrm>
            <a:off x="428625" y="3501008"/>
            <a:ext cx="0" cy="2962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13"/>
          <p:cNvCxnSpPr/>
          <p:nvPr/>
        </p:nvCxnSpPr>
        <p:spPr>
          <a:xfrm>
            <a:off x="428625" y="6463555"/>
            <a:ext cx="3851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43"/>
          <p:cNvSpPr txBox="1"/>
          <p:nvPr/>
        </p:nvSpPr>
        <p:spPr>
          <a:xfrm>
            <a:off x="3751263" y="6433393"/>
            <a:ext cx="852487" cy="307975"/>
          </a:xfrm>
          <a:prstGeom prst="rect">
            <a:avLst/>
          </a:prstGeom>
          <a:noFill/>
        </p:spPr>
        <p:txBody>
          <a:bodyPr>
            <a:spAutoFit/>
          </a:bodyPr>
          <a:lstStyle/>
          <a:p>
            <a:pPr defTabSz="457200">
              <a:defRPr/>
            </a:pPr>
            <a:r>
              <a:rPr lang="en-US" sz="1400" dirty="0">
                <a:solidFill>
                  <a:prstClr val="black"/>
                </a:solidFill>
                <a:latin typeface="Arial" charset="0"/>
                <a:cs typeface="+mn-cs"/>
              </a:rPr>
              <a:t>Weight</a:t>
            </a:r>
          </a:p>
        </p:txBody>
      </p:sp>
      <p:cxnSp>
        <p:nvCxnSpPr>
          <p:cNvPr id="9" name="Rechte verbindingslijn 31"/>
          <p:cNvCxnSpPr/>
          <p:nvPr/>
        </p:nvCxnSpPr>
        <p:spPr>
          <a:xfrm flipH="1">
            <a:off x="428625" y="3861048"/>
            <a:ext cx="4030007" cy="222989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kstvak 61"/>
          <p:cNvSpPr txBox="1"/>
          <p:nvPr/>
        </p:nvSpPr>
        <p:spPr>
          <a:xfrm>
            <a:off x="2590800" y="6453336"/>
            <a:ext cx="641350" cy="260350"/>
          </a:xfrm>
          <a:prstGeom prst="rect">
            <a:avLst/>
          </a:prstGeom>
          <a:noFill/>
        </p:spPr>
        <p:txBody>
          <a:bodyPr>
            <a:spAutoFit/>
          </a:bodyPr>
          <a:lstStyle/>
          <a:p>
            <a:pPr defTabSz="457200">
              <a:defRPr/>
            </a:pPr>
            <a:r>
              <a:rPr lang="en-US" sz="1100" dirty="0">
                <a:latin typeface="Arial" charset="0"/>
                <a:cs typeface="+mn-cs"/>
              </a:rPr>
              <a:t> grams</a:t>
            </a:r>
          </a:p>
        </p:txBody>
      </p:sp>
      <p:sp>
        <p:nvSpPr>
          <p:cNvPr id="20" name="Tekstvak 2047"/>
          <p:cNvSpPr txBox="1"/>
          <p:nvPr/>
        </p:nvSpPr>
        <p:spPr>
          <a:xfrm rot="16200000">
            <a:off x="-481239" y="5358654"/>
            <a:ext cx="1140596" cy="307975"/>
          </a:xfrm>
          <a:prstGeom prst="rect">
            <a:avLst/>
          </a:prstGeom>
          <a:solidFill>
            <a:schemeClr val="bg1"/>
          </a:solidFill>
        </p:spPr>
        <p:txBody>
          <a:bodyPr wrap="square">
            <a:spAutoFit/>
          </a:bodyPr>
          <a:lstStyle/>
          <a:p>
            <a:pPr algn="ctr" defTabSz="457200">
              <a:defRPr/>
            </a:pPr>
            <a:endParaRPr lang="en-US" sz="1400" dirty="0">
              <a:solidFill>
                <a:prstClr val="black"/>
              </a:solidFill>
              <a:latin typeface="Arial" charset="0"/>
              <a:cs typeface="+mn-cs"/>
            </a:endParaRPr>
          </a:p>
        </p:txBody>
      </p:sp>
      <p:sp>
        <p:nvSpPr>
          <p:cNvPr id="6" name="Tekstvak 2047"/>
          <p:cNvSpPr txBox="1"/>
          <p:nvPr/>
        </p:nvSpPr>
        <p:spPr>
          <a:xfrm rot="16200000">
            <a:off x="-508038" y="5313896"/>
            <a:ext cx="1539059" cy="307777"/>
          </a:xfrm>
          <a:prstGeom prst="rect">
            <a:avLst/>
          </a:prstGeom>
          <a:solidFill>
            <a:schemeClr val="bg1"/>
          </a:solidFill>
        </p:spPr>
        <p:txBody>
          <a:bodyPr wrap="square">
            <a:spAutoFit/>
          </a:bodyPr>
          <a:lstStyle/>
          <a:p>
            <a:pPr algn="ctr" defTabSz="457200">
              <a:defRPr/>
            </a:pPr>
            <a:r>
              <a:rPr lang="en-US" sz="1400" dirty="0">
                <a:solidFill>
                  <a:prstClr val="black"/>
                </a:solidFill>
                <a:latin typeface="Arial" charset="0"/>
                <a:cs typeface="+mn-cs"/>
              </a:rPr>
              <a:t>Remuneration</a:t>
            </a:r>
          </a:p>
        </p:txBody>
      </p:sp>
      <p:sp>
        <p:nvSpPr>
          <p:cNvPr id="21" name="Parallellogram 14"/>
          <p:cNvSpPr/>
          <p:nvPr/>
        </p:nvSpPr>
        <p:spPr>
          <a:xfrm rot="19794232">
            <a:off x="50799" y="4848699"/>
            <a:ext cx="4606925" cy="444500"/>
          </a:xfrm>
          <a:custGeom>
            <a:avLst/>
            <a:gdLst>
              <a:gd name="connsiteX0" fmla="*/ 0 w 4503552"/>
              <a:gd name="connsiteY0" fmla="*/ 359821 h 359821"/>
              <a:gd name="connsiteX1" fmla="*/ 224068 w 4503552"/>
              <a:gd name="connsiteY1" fmla="*/ 0 h 359821"/>
              <a:gd name="connsiteX2" fmla="*/ 4503552 w 4503552"/>
              <a:gd name="connsiteY2" fmla="*/ 0 h 359821"/>
              <a:gd name="connsiteX3" fmla="*/ 4279484 w 4503552"/>
              <a:gd name="connsiteY3" fmla="*/ 359821 h 359821"/>
              <a:gd name="connsiteX4" fmla="*/ 0 w 4503552"/>
              <a:gd name="connsiteY4" fmla="*/ 359821 h 359821"/>
              <a:gd name="connsiteX0" fmla="*/ 4279484 w 4594992"/>
              <a:gd name="connsiteY0" fmla="*/ 359821 h 359821"/>
              <a:gd name="connsiteX1" fmla="*/ 0 w 4594992"/>
              <a:gd name="connsiteY1" fmla="*/ 359821 h 359821"/>
              <a:gd name="connsiteX2" fmla="*/ 224068 w 4594992"/>
              <a:gd name="connsiteY2" fmla="*/ 0 h 359821"/>
              <a:gd name="connsiteX3" fmla="*/ 4594992 w 4594992"/>
              <a:gd name="connsiteY3" fmla="*/ 91440 h 359821"/>
              <a:gd name="connsiteX0" fmla="*/ 4279484 w 4594992"/>
              <a:gd name="connsiteY0" fmla="*/ 359821 h 359821"/>
              <a:gd name="connsiteX1" fmla="*/ 0 w 4594992"/>
              <a:gd name="connsiteY1" fmla="*/ 359821 h 359821"/>
              <a:gd name="connsiteX2" fmla="*/ 147011 w 4594992"/>
              <a:gd name="connsiteY2" fmla="*/ 106795 h 359821"/>
              <a:gd name="connsiteX3" fmla="*/ 224068 w 4594992"/>
              <a:gd name="connsiteY3" fmla="*/ 0 h 359821"/>
              <a:gd name="connsiteX4" fmla="*/ 4594992 w 4594992"/>
              <a:gd name="connsiteY4" fmla="*/ 91440 h 359821"/>
              <a:gd name="connsiteX0" fmla="*/ 4279484 w 4594992"/>
              <a:gd name="connsiteY0" fmla="*/ 359821 h 359821"/>
              <a:gd name="connsiteX1" fmla="*/ 0 w 4594992"/>
              <a:gd name="connsiteY1" fmla="*/ 359821 h 359821"/>
              <a:gd name="connsiteX2" fmla="*/ 224068 w 4594992"/>
              <a:gd name="connsiteY2" fmla="*/ 0 h 359821"/>
              <a:gd name="connsiteX3" fmla="*/ 4594992 w 4594992"/>
              <a:gd name="connsiteY3" fmla="*/ 91440 h 359821"/>
              <a:gd name="connsiteX0" fmla="*/ 4389924 w 4594992"/>
              <a:gd name="connsiteY0" fmla="*/ 412003 h 412003"/>
              <a:gd name="connsiteX1" fmla="*/ 0 w 4594992"/>
              <a:gd name="connsiteY1" fmla="*/ 359821 h 412003"/>
              <a:gd name="connsiteX2" fmla="*/ 224068 w 4594992"/>
              <a:gd name="connsiteY2" fmla="*/ 0 h 412003"/>
              <a:gd name="connsiteX3" fmla="*/ 4594992 w 4594992"/>
              <a:gd name="connsiteY3" fmla="*/ 91440 h 412003"/>
              <a:gd name="connsiteX0" fmla="*/ 4371107 w 4594992"/>
              <a:gd name="connsiteY0" fmla="*/ 443179 h 443179"/>
              <a:gd name="connsiteX1" fmla="*/ 0 w 4594992"/>
              <a:gd name="connsiteY1" fmla="*/ 359821 h 443179"/>
              <a:gd name="connsiteX2" fmla="*/ 224068 w 4594992"/>
              <a:gd name="connsiteY2" fmla="*/ 0 h 443179"/>
              <a:gd name="connsiteX3" fmla="*/ 4594992 w 4594992"/>
              <a:gd name="connsiteY3" fmla="*/ 91440 h 443179"/>
            </a:gdLst>
            <a:ahLst/>
            <a:cxnLst>
              <a:cxn ang="0">
                <a:pos x="connsiteX0" y="connsiteY0"/>
              </a:cxn>
              <a:cxn ang="0">
                <a:pos x="connsiteX1" y="connsiteY1"/>
              </a:cxn>
              <a:cxn ang="0">
                <a:pos x="connsiteX2" y="connsiteY2"/>
              </a:cxn>
              <a:cxn ang="0">
                <a:pos x="connsiteX3" y="connsiteY3"/>
              </a:cxn>
            </a:cxnLst>
            <a:rect l="l" t="t" r="r" b="b"/>
            <a:pathLst>
              <a:path w="4594992" h="443179">
                <a:moveTo>
                  <a:pt x="4371107" y="443179"/>
                </a:moveTo>
                <a:lnTo>
                  <a:pt x="0" y="359821"/>
                </a:lnTo>
                <a:lnTo>
                  <a:pt x="224068" y="0"/>
                </a:lnTo>
                <a:cubicBezTo>
                  <a:pt x="1650563" y="0"/>
                  <a:pt x="4594992" y="91440"/>
                  <a:pt x="4594992" y="91440"/>
                </a:cubicBezTo>
              </a:path>
            </a:pathLst>
          </a:custGeom>
          <a:solidFill>
            <a:schemeClr val="accent1">
              <a:alpha val="3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13" name="Rectangle 12"/>
          <p:cNvSpPr/>
          <p:nvPr/>
        </p:nvSpPr>
        <p:spPr>
          <a:xfrm>
            <a:off x="4067945" y="620688"/>
            <a:ext cx="5045546" cy="369332"/>
          </a:xfrm>
          <a:prstGeom prst="rect">
            <a:avLst/>
          </a:prstGeom>
        </p:spPr>
        <p:txBody>
          <a:bodyPr wrap="square">
            <a:spAutoFit/>
          </a:bodyPr>
          <a:lstStyle/>
          <a:p>
            <a:pPr>
              <a:defRPr/>
            </a:pPr>
            <a:r>
              <a:rPr lang="en-GB" b="1"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 Current PG and E (default) system</a:t>
            </a:r>
          </a:p>
        </p:txBody>
      </p:sp>
    </p:spTree>
    <p:extLst>
      <p:ext uri="{BB962C8B-B14F-4D97-AF65-F5344CB8AC3E}">
        <p14:creationId xmlns:p14="http://schemas.microsoft.com/office/powerpoint/2010/main" val="4073396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84750"/>
            <a:ext cx="8568952" cy="5228626"/>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Cap rates  </a:t>
            </a:r>
          </a:p>
          <a:p>
            <a:pPr algn="just" eaLnBrk="1" fontAlgn="auto" hangingPunct="1">
              <a:spcBef>
                <a:spcPts val="300"/>
              </a:spcBef>
              <a:spcAft>
                <a:spcPts val="0"/>
              </a:spcAft>
              <a:tabLst>
                <a:tab pos="398860" algn="l"/>
              </a:tabLst>
              <a:defRPr/>
            </a:pPr>
            <a:r>
              <a:rPr lang="en-US" sz="1500" dirty="0"/>
              <a:t>Cap rates limit terminal dues rates of countries with high domestic rates to moderate the impact on terminal dues.</a:t>
            </a:r>
          </a:p>
          <a:p>
            <a:pPr marL="361950" indent="-285750" algn="just" eaLnBrk="1" fontAlgn="auto" hangingPunct="1">
              <a:spcBef>
                <a:spcPts val="1200"/>
              </a:spcBef>
              <a:spcAft>
                <a:spcPts val="0"/>
              </a:spcAft>
              <a:buFontTx/>
              <a:buChar char="-"/>
              <a:tabLst>
                <a:tab pos="398860" algn="l"/>
              </a:tabLst>
              <a:defRPr/>
            </a:pPr>
            <a:r>
              <a:rPr lang="en-GB" sz="1500" dirty="0"/>
              <a:t>2016 Congress: P/G format cap rates still differences between groups I, II and III by 2021; E format harmonization of rates groups I to III was foreseen by 2021; </a:t>
            </a:r>
          </a:p>
          <a:p>
            <a:pPr marL="361950" indent="-285750" algn="just" eaLnBrk="1" fontAlgn="auto" hangingPunct="1">
              <a:spcBef>
                <a:spcPts val="1200"/>
              </a:spcBef>
              <a:spcAft>
                <a:spcPts val="0"/>
              </a:spcAft>
              <a:buFontTx/>
              <a:buChar char="-"/>
              <a:tabLst>
                <a:tab pos="398860" algn="l"/>
              </a:tabLst>
              <a:defRPr/>
            </a:pPr>
            <a:r>
              <a:rPr lang="en-GB" sz="1500" dirty="0"/>
              <a:t>2019 Extra Congress: harmonization already in 2020 and essential part of transition. The cap rates for E format remain in effect from 2021, but do not apply to mail flows subject to the self-declaration of E format rates </a:t>
            </a:r>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endParaRPr lang="en-GB" sz="1500" dirty="0"/>
          </a:p>
          <a:p>
            <a:pPr marL="361950" lvl="0" indent="-285750" algn="just" eaLnBrk="1" fontAlgn="auto" hangingPunct="1">
              <a:spcBef>
                <a:spcPts val="0"/>
              </a:spcBef>
              <a:spcAft>
                <a:spcPts val="0"/>
              </a:spcAft>
              <a:buFontTx/>
              <a:buChar char="-"/>
              <a:tabLst>
                <a:tab pos="398860" algn="l"/>
              </a:tabLst>
              <a:defRPr/>
            </a:pPr>
            <a:endParaRPr lang="en-GB" sz="1500" dirty="0">
              <a:solidFill>
                <a:prstClr val="black"/>
              </a:solidFill>
            </a:endParaRPr>
          </a:p>
        </p:txBody>
      </p:sp>
      <p:graphicFrame>
        <p:nvGraphicFramePr>
          <p:cNvPr id="4" name="Table 3"/>
          <p:cNvGraphicFramePr>
            <a:graphicFrameLocks noGrp="1"/>
          </p:cNvGraphicFramePr>
          <p:nvPr/>
        </p:nvGraphicFramePr>
        <p:xfrm>
          <a:off x="323528" y="4072358"/>
          <a:ext cx="8352928" cy="1804914"/>
        </p:xfrm>
        <a:graphic>
          <a:graphicData uri="http://schemas.openxmlformats.org/drawingml/2006/table">
            <a:tbl>
              <a:tblPr firstRow="1" firstCol="1" bandRow="1">
                <a:tableStyleId>{5940675A-B579-460E-94D1-54222C63F5DA}</a:tableStyleId>
              </a:tblPr>
              <a:tblGrid>
                <a:gridCol w="1887579">
                  <a:extLst>
                    <a:ext uri="{9D8B030D-6E8A-4147-A177-3AD203B41FA5}">
                      <a16:colId xmlns:a16="http://schemas.microsoft.com/office/drawing/2014/main" val="3043896561"/>
                    </a:ext>
                  </a:extLst>
                </a:gridCol>
                <a:gridCol w="1599566">
                  <a:extLst>
                    <a:ext uri="{9D8B030D-6E8A-4147-A177-3AD203B41FA5}">
                      <a16:colId xmlns:a16="http://schemas.microsoft.com/office/drawing/2014/main" val="4053708142"/>
                    </a:ext>
                  </a:extLst>
                </a:gridCol>
                <a:gridCol w="1540830">
                  <a:extLst>
                    <a:ext uri="{9D8B030D-6E8A-4147-A177-3AD203B41FA5}">
                      <a16:colId xmlns:a16="http://schemas.microsoft.com/office/drawing/2014/main" val="2099104315"/>
                    </a:ext>
                  </a:extLst>
                </a:gridCol>
                <a:gridCol w="1865218">
                  <a:extLst>
                    <a:ext uri="{9D8B030D-6E8A-4147-A177-3AD203B41FA5}">
                      <a16:colId xmlns:a16="http://schemas.microsoft.com/office/drawing/2014/main" val="2913336862"/>
                    </a:ext>
                  </a:extLst>
                </a:gridCol>
                <a:gridCol w="1459735">
                  <a:extLst>
                    <a:ext uri="{9D8B030D-6E8A-4147-A177-3AD203B41FA5}">
                      <a16:colId xmlns:a16="http://schemas.microsoft.com/office/drawing/2014/main" val="2934204077"/>
                    </a:ext>
                  </a:extLst>
                </a:gridCol>
              </a:tblGrid>
              <a:tr h="369468">
                <a:tc rowSpan="2">
                  <a:txBody>
                    <a:bodyPr/>
                    <a:lstStyle/>
                    <a:p>
                      <a:pPr>
                        <a:lnSpc>
                          <a:spcPts val="1600"/>
                        </a:lnSpc>
                        <a:spcBef>
                          <a:spcPts val="100"/>
                        </a:spcBef>
                        <a:spcAft>
                          <a:spcPts val="100"/>
                        </a:spcAft>
                      </a:pPr>
                      <a:r>
                        <a:rPr lang="en-GB" sz="1500" b="0" i="1" dirty="0">
                          <a:effectLst/>
                          <a:latin typeface="Verdana" panose="020B0604030504040204" pitchFamily="34" charset="0"/>
                          <a:ea typeface="Verdana" panose="020B0604030504040204" pitchFamily="34" charset="0"/>
                          <a:cs typeface="Verdana" panose="020B0604030504040204" pitchFamily="34" charset="0"/>
                        </a:rPr>
                        <a:t>Mail from</a:t>
                      </a:r>
                    </a:p>
                  </a:txBody>
                  <a:tcPr marL="68580" marR="68580" marT="36000" marB="36000" anchor="ctr"/>
                </a:tc>
                <a:tc gridSpan="2">
                  <a:txBody>
                    <a:bodyPr/>
                    <a:lstStyle/>
                    <a:p>
                      <a:pPr algn="r">
                        <a:lnSpc>
                          <a:spcPts val="1600"/>
                        </a:lnSpc>
                        <a:spcBef>
                          <a:spcPts val="100"/>
                        </a:spcBef>
                        <a:spcAft>
                          <a:spcPts val="100"/>
                        </a:spcAft>
                      </a:pPr>
                      <a:r>
                        <a:rPr lang="en-GB" sz="1500" i="1" dirty="0">
                          <a:effectLst/>
                          <a:latin typeface="Verdana" panose="020B0604030504040204" pitchFamily="34" charset="0"/>
                          <a:ea typeface="Verdana" panose="020B0604030504040204" pitchFamily="34" charset="0"/>
                          <a:cs typeface="Verdana" panose="020B0604030504040204" pitchFamily="34" charset="0"/>
                        </a:rPr>
                        <a:t>2020 – before</a:t>
                      </a:r>
                      <a:r>
                        <a:rPr lang="en-GB" sz="1500" i="1" baseline="0" dirty="0">
                          <a:effectLst/>
                          <a:latin typeface="Verdana" panose="020B0604030504040204" pitchFamily="34" charset="0"/>
                          <a:ea typeface="Verdana" panose="020B0604030504040204" pitchFamily="34" charset="0"/>
                          <a:cs typeface="Verdana" panose="020B0604030504040204" pitchFamily="34" charset="0"/>
                        </a:rPr>
                        <a:t> EC</a:t>
                      </a:r>
                      <a:endParaRPr lang="en-GB" sz="15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tc hMerge="1">
                  <a:txBody>
                    <a:bodyPr/>
                    <a:lstStyle/>
                    <a:p>
                      <a:pPr algn="r">
                        <a:lnSpc>
                          <a:spcPts val="1600"/>
                        </a:lnSpc>
                        <a:spcBef>
                          <a:spcPts val="100"/>
                        </a:spcBef>
                        <a:spcAft>
                          <a:spcPts val="100"/>
                        </a:spcAft>
                      </a:pPr>
                      <a:endParaRPr lang="en-GB" sz="16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tc gridSpan="2">
                  <a:txBody>
                    <a:bodyPr/>
                    <a:lstStyle/>
                    <a:p>
                      <a:pPr algn="r">
                        <a:lnSpc>
                          <a:spcPts val="1600"/>
                        </a:lnSpc>
                        <a:spcBef>
                          <a:spcPts val="100"/>
                        </a:spcBef>
                        <a:spcAft>
                          <a:spcPts val="100"/>
                        </a:spcAft>
                      </a:pPr>
                      <a:r>
                        <a:rPr lang="en-GB" sz="1500" i="1" dirty="0">
                          <a:effectLst/>
                          <a:latin typeface="Verdana" panose="020B0604030504040204" pitchFamily="34" charset="0"/>
                          <a:ea typeface="Verdana" panose="020B0604030504040204" pitchFamily="34" charset="0"/>
                          <a:cs typeface="Verdana" panose="020B0604030504040204" pitchFamily="34" charset="0"/>
                        </a:rPr>
                        <a:t>2020 –</a:t>
                      </a:r>
                      <a:r>
                        <a:rPr lang="en-GB" sz="1500" i="1" baseline="0" dirty="0">
                          <a:effectLst/>
                          <a:latin typeface="Verdana" panose="020B0604030504040204" pitchFamily="34" charset="0"/>
                          <a:ea typeface="Verdana" panose="020B0604030504040204" pitchFamily="34" charset="0"/>
                          <a:cs typeface="Verdana" panose="020B0604030504040204" pitchFamily="34" charset="0"/>
                        </a:rPr>
                        <a:t> after EC</a:t>
                      </a:r>
                      <a:endParaRPr lang="en-GB" sz="15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tc hMerge="1">
                  <a:txBody>
                    <a:bodyPr/>
                    <a:lstStyle/>
                    <a:p>
                      <a:pPr algn="r">
                        <a:lnSpc>
                          <a:spcPts val="1600"/>
                        </a:lnSpc>
                        <a:spcBef>
                          <a:spcPts val="100"/>
                        </a:spcBef>
                        <a:spcAft>
                          <a:spcPts val="100"/>
                        </a:spcAft>
                      </a:pPr>
                      <a:endParaRPr lang="en-GB" sz="16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extLst>
                  <a:ext uri="{0D108BD9-81ED-4DB2-BD59-A6C34878D82A}">
                    <a16:rowId xmlns:a16="http://schemas.microsoft.com/office/drawing/2014/main" val="3617621035"/>
                  </a:ext>
                </a:extLst>
              </a:tr>
              <a:tr h="369468">
                <a:tc vMerge="1">
                  <a:txBody>
                    <a:bodyPr/>
                    <a:lstStyle/>
                    <a:p>
                      <a:pPr>
                        <a:lnSpc>
                          <a:spcPts val="1600"/>
                        </a:lnSpc>
                        <a:spcBef>
                          <a:spcPts val="100"/>
                        </a:spcBef>
                        <a:spcAft>
                          <a:spcPts val="100"/>
                        </a:spcAft>
                      </a:pPr>
                      <a:endParaRPr lang="en-GB" sz="1600" b="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tc>
                  <a:txBody>
                    <a:bodyPr/>
                    <a:lstStyle/>
                    <a:p>
                      <a:pPr algn="r">
                        <a:lnSpc>
                          <a:spcPts val="1600"/>
                        </a:lnSpc>
                        <a:spcBef>
                          <a:spcPts val="100"/>
                        </a:spcBef>
                        <a:spcAft>
                          <a:spcPts val="100"/>
                        </a:spcAft>
                      </a:pPr>
                      <a:r>
                        <a:rPr lang="en-GB" sz="1500" i="1" dirty="0">
                          <a:effectLst/>
                          <a:latin typeface="Verdana" panose="020B0604030504040204" pitchFamily="34" charset="0"/>
                          <a:ea typeface="Verdana" panose="020B0604030504040204" pitchFamily="34" charset="0"/>
                          <a:cs typeface="Verdana" panose="020B0604030504040204" pitchFamily="34" charset="0"/>
                        </a:rPr>
                        <a:t>Item</a:t>
                      </a:r>
                    </a:p>
                  </a:txBody>
                  <a:tcPr marL="68580" marR="68580" marT="36000" marB="36000" anchor="ctr"/>
                </a:tc>
                <a:tc>
                  <a:txBody>
                    <a:bodyPr/>
                    <a:lstStyle/>
                    <a:p>
                      <a:pPr algn="r">
                        <a:lnSpc>
                          <a:spcPts val="1600"/>
                        </a:lnSpc>
                        <a:spcBef>
                          <a:spcPts val="100"/>
                        </a:spcBef>
                        <a:spcAft>
                          <a:spcPts val="100"/>
                        </a:spcAft>
                      </a:pPr>
                      <a:r>
                        <a:rPr lang="en-GB" sz="1500" i="1">
                          <a:effectLst/>
                          <a:latin typeface="Verdana" panose="020B0604030504040204" pitchFamily="34" charset="0"/>
                          <a:ea typeface="Verdana" panose="020B0604030504040204" pitchFamily="34" charset="0"/>
                          <a:cs typeface="Verdana" panose="020B0604030504040204" pitchFamily="34" charset="0"/>
                        </a:rPr>
                        <a:t>Kg</a:t>
                      </a:r>
                      <a:endParaRPr lang="en-GB" sz="15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tc>
                  <a:txBody>
                    <a:bodyPr/>
                    <a:lstStyle/>
                    <a:p>
                      <a:pPr algn="r">
                        <a:lnSpc>
                          <a:spcPts val="1600"/>
                        </a:lnSpc>
                        <a:spcBef>
                          <a:spcPts val="100"/>
                        </a:spcBef>
                        <a:spcAft>
                          <a:spcPts val="100"/>
                        </a:spcAft>
                      </a:pPr>
                      <a:r>
                        <a:rPr lang="en-GB" sz="1500" i="1" dirty="0">
                          <a:effectLst/>
                          <a:latin typeface="Verdana" panose="020B0604030504040204" pitchFamily="34" charset="0"/>
                          <a:ea typeface="Verdana" panose="020B0604030504040204" pitchFamily="34" charset="0"/>
                          <a:cs typeface="Verdana" panose="020B0604030504040204" pitchFamily="34" charset="0"/>
                        </a:rPr>
                        <a:t>Item</a:t>
                      </a:r>
                    </a:p>
                  </a:txBody>
                  <a:tcPr marL="68580" marR="68580" marT="36000" marB="36000" anchor="ctr"/>
                </a:tc>
                <a:tc>
                  <a:txBody>
                    <a:bodyPr/>
                    <a:lstStyle/>
                    <a:p>
                      <a:pPr algn="r">
                        <a:lnSpc>
                          <a:spcPts val="1600"/>
                        </a:lnSpc>
                        <a:spcBef>
                          <a:spcPts val="100"/>
                        </a:spcBef>
                        <a:spcAft>
                          <a:spcPts val="100"/>
                        </a:spcAft>
                      </a:pPr>
                      <a:r>
                        <a:rPr lang="en-GB" sz="1500" i="1">
                          <a:effectLst/>
                          <a:latin typeface="Verdana" panose="020B0604030504040204" pitchFamily="34" charset="0"/>
                          <a:ea typeface="Verdana" panose="020B0604030504040204" pitchFamily="34" charset="0"/>
                          <a:cs typeface="Verdana" panose="020B0604030504040204" pitchFamily="34" charset="0"/>
                        </a:rPr>
                        <a:t>Kg</a:t>
                      </a:r>
                      <a:endParaRPr lang="en-GB" sz="15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extLst>
                  <a:ext uri="{0D108BD9-81ED-4DB2-BD59-A6C34878D82A}">
                    <a16:rowId xmlns:a16="http://schemas.microsoft.com/office/drawing/2014/main" val="2305523966"/>
                  </a:ext>
                </a:extLst>
              </a:tr>
              <a:tr h="355326">
                <a:tc>
                  <a:txBody>
                    <a:bodyPr/>
                    <a:lstStyle/>
                    <a:p>
                      <a:pP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Group</a:t>
                      </a:r>
                      <a:r>
                        <a:rPr lang="en-GB" sz="1500" baseline="0" dirty="0">
                          <a:effectLst/>
                          <a:latin typeface="Verdana" panose="020B0604030504040204" pitchFamily="34" charset="0"/>
                          <a:ea typeface="Verdana" panose="020B0604030504040204" pitchFamily="34" charset="0"/>
                          <a:cs typeface="Verdana" panose="020B0604030504040204" pitchFamily="34" charset="0"/>
                        </a:rPr>
                        <a:t> </a:t>
                      </a:r>
                      <a:r>
                        <a:rPr lang="en-GB" sz="1500" dirty="0">
                          <a:effectLst/>
                          <a:latin typeface="Verdana" panose="020B0604030504040204" pitchFamily="34" charset="0"/>
                          <a:ea typeface="Verdana" panose="020B0604030504040204" pitchFamily="34" charset="0"/>
                          <a:cs typeface="Verdana" panose="020B0604030504040204" pitchFamily="34" charset="0"/>
                        </a:rPr>
                        <a:t>I</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0.748</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1.681</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0.762</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1.714</a:t>
                      </a:r>
                    </a:p>
                  </a:txBody>
                  <a:tcPr marL="68580" marR="68580" marT="36000" marB="36000" anchor="ctr"/>
                </a:tc>
                <a:extLst>
                  <a:ext uri="{0D108BD9-81ED-4DB2-BD59-A6C34878D82A}">
                    <a16:rowId xmlns:a16="http://schemas.microsoft.com/office/drawing/2014/main" val="2352521025"/>
                  </a:ext>
                </a:extLst>
              </a:tr>
              <a:tr h="355326">
                <a:tc>
                  <a:txBody>
                    <a:bodyPr/>
                    <a:lstStyle/>
                    <a:p>
                      <a:pP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Group II</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0.701</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1.577</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0.762</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1.714</a:t>
                      </a:r>
                    </a:p>
                  </a:txBody>
                  <a:tcPr marL="68580" marR="68580" marT="36000" marB="36000" anchor="ctr"/>
                </a:tc>
                <a:extLst>
                  <a:ext uri="{0D108BD9-81ED-4DB2-BD59-A6C34878D82A}">
                    <a16:rowId xmlns:a16="http://schemas.microsoft.com/office/drawing/2014/main" val="3465455296"/>
                  </a:ext>
                </a:extLst>
              </a:tr>
              <a:tr h="355326">
                <a:tc>
                  <a:txBody>
                    <a:bodyPr/>
                    <a:lstStyle/>
                    <a:p>
                      <a:pP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Group III</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0.680</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1.530</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0.762</a:t>
                      </a:r>
                    </a:p>
                  </a:txBody>
                  <a:tcPr marL="68580" marR="68580" marT="36000" marB="36000" anchor="ctr"/>
                </a:tc>
                <a:tc>
                  <a:txBody>
                    <a:bodyPr/>
                    <a:lstStyle/>
                    <a:p>
                      <a:pPr algn="r">
                        <a:lnSpc>
                          <a:spcPts val="1600"/>
                        </a:lnSpc>
                        <a:spcBef>
                          <a:spcPts val="100"/>
                        </a:spcBef>
                        <a:spcAft>
                          <a:spcPts val="100"/>
                        </a:spcAft>
                      </a:pPr>
                      <a:r>
                        <a:rPr lang="en-GB" sz="1500" dirty="0">
                          <a:effectLst/>
                          <a:latin typeface="Verdana" panose="020B0604030504040204" pitchFamily="34" charset="0"/>
                          <a:ea typeface="Verdana" panose="020B0604030504040204" pitchFamily="34" charset="0"/>
                          <a:cs typeface="Verdana" panose="020B0604030504040204" pitchFamily="34" charset="0"/>
                        </a:rPr>
                        <a:t>1.714</a:t>
                      </a:r>
                    </a:p>
                  </a:txBody>
                  <a:tcPr marL="68580" marR="68580" marT="36000" marB="36000" anchor="ctr"/>
                </a:tc>
                <a:extLst>
                  <a:ext uri="{0D108BD9-81ED-4DB2-BD59-A6C34878D82A}">
                    <a16:rowId xmlns:a16="http://schemas.microsoft.com/office/drawing/2014/main" val="2144665377"/>
                  </a:ext>
                </a:extLst>
              </a:tr>
            </a:tbl>
          </a:graphicData>
        </a:graphic>
      </p:graphicFrame>
    </p:spTree>
    <p:extLst>
      <p:ext uri="{BB962C8B-B14F-4D97-AF65-F5344CB8AC3E}">
        <p14:creationId xmlns:p14="http://schemas.microsoft.com/office/powerpoint/2010/main" val="374440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08" y="1556792"/>
            <a:ext cx="8748000" cy="5301208"/>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A4. Tilting point to determine E format</a:t>
            </a:r>
          </a:p>
          <a:p>
            <a:pPr algn="just" eaLnBrk="1" fontAlgn="auto" hangingPunct="1">
              <a:spcBef>
                <a:spcPts val="600"/>
              </a:spcBef>
              <a:spcAft>
                <a:spcPts val="600"/>
              </a:spcAft>
              <a:tabLst>
                <a:tab pos="398860" algn="l"/>
              </a:tabLst>
              <a:defRPr/>
            </a:pPr>
            <a:r>
              <a:rPr lang="en-US" sz="1500" dirty="0"/>
              <a:t>The P/G rate line is tilted at the weight point of 375g. Items with a weight below 375g will have higher (+) terminal dues and items with a weight above 375g will have lower (-) terminal dues. </a:t>
            </a:r>
          </a:p>
          <a:p>
            <a:pPr algn="just" eaLnBrk="1" fontAlgn="auto" hangingPunct="1">
              <a:spcBef>
                <a:spcPts val="600"/>
              </a:spcBef>
              <a:spcAft>
                <a:spcPts val="600"/>
              </a:spcAft>
              <a:tabLst>
                <a:tab pos="398860" algn="l"/>
              </a:tabLst>
              <a:defRPr/>
            </a:pPr>
            <a:r>
              <a:rPr lang="en-US" sz="1500" dirty="0"/>
              <a:t>Different cap and floor rates apply to E format items. </a:t>
            </a:r>
          </a:p>
        </p:txBody>
      </p:sp>
      <p:cxnSp>
        <p:nvCxnSpPr>
          <p:cNvPr id="13" name="Rechte verbindingslijn 33"/>
          <p:cNvCxnSpPr/>
          <p:nvPr/>
        </p:nvCxnSpPr>
        <p:spPr>
          <a:xfrm flipH="1">
            <a:off x="417880" y="3844181"/>
            <a:ext cx="3868737" cy="22415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Rechte verbindingslijn 11"/>
          <p:cNvCxnSpPr/>
          <p:nvPr/>
        </p:nvCxnSpPr>
        <p:spPr>
          <a:xfrm>
            <a:off x="435342" y="3844181"/>
            <a:ext cx="0" cy="258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3"/>
          <p:cNvCxnSpPr/>
          <p:nvPr/>
        </p:nvCxnSpPr>
        <p:spPr>
          <a:xfrm>
            <a:off x="435342" y="6428631"/>
            <a:ext cx="3851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29"/>
          <p:cNvCxnSpPr/>
          <p:nvPr/>
        </p:nvCxnSpPr>
        <p:spPr>
          <a:xfrm>
            <a:off x="4904155" y="3690068"/>
            <a:ext cx="0" cy="2732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30"/>
          <p:cNvCxnSpPr/>
          <p:nvPr/>
        </p:nvCxnSpPr>
        <p:spPr>
          <a:xfrm>
            <a:off x="4904155" y="6422281"/>
            <a:ext cx="38496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kstvak 2047"/>
          <p:cNvSpPr txBox="1"/>
          <p:nvPr/>
        </p:nvSpPr>
        <p:spPr>
          <a:xfrm rot="16200000">
            <a:off x="-71864" y="5243562"/>
            <a:ext cx="671513" cy="307975"/>
          </a:xfrm>
          <a:prstGeom prst="rect">
            <a:avLst/>
          </a:prstGeom>
          <a:noFill/>
        </p:spPr>
        <p:txBody>
          <a:bodyPr>
            <a:spAutoFit/>
          </a:bodyPr>
          <a:lstStyle/>
          <a:p>
            <a:pPr defTabSz="457200">
              <a:defRPr/>
            </a:pPr>
            <a:r>
              <a:rPr lang="en-US" sz="1400" dirty="0">
                <a:solidFill>
                  <a:prstClr val="black"/>
                </a:solidFill>
                <a:latin typeface="Arial" charset="0"/>
                <a:cs typeface="+mn-cs"/>
              </a:rPr>
              <a:t>SDR</a:t>
            </a:r>
          </a:p>
        </p:txBody>
      </p:sp>
      <p:sp>
        <p:nvSpPr>
          <p:cNvPr id="22" name="Tekstvak 42"/>
          <p:cNvSpPr txBox="1"/>
          <p:nvPr/>
        </p:nvSpPr>
        <p:spPr>
          <a:xfrm rot="16200000">
            <a:off x="4414411" y="5170537"/>
            <a:ext cx="671513" cy="307975"/>
          </a:xfrm>
          <a:prstGeom prst="rect">
            <a:avLst/>
          </a:prstGeom>
          <a:noFill/>
        </p:spPr>
        <p:txBody>
          <a:bodyPr>
            <a:spAutoFit/>
          </a:bodyPr>
          <a:lstStyle/>
          <a:p>
            <a:pPr defTabSz="457200">
              <a:defRPr/>
            </a:pPr>
            <a:r>
              <a:rPr lang="en-US" sz="1400" dirty="0">
                <a:solidFill>
                  <a:prstClr val="black"/>
                </a:solidFill>
                <a:latin typeface="Arial" charset="0"/>
                <a:cs typeface="+mn-cs"/>
              </a:rPr>
              <a:t>SDR</a:t>
            </a:r>
          </a:p>
        </p:txBody>
      </p:sp>
      <p:cxnSp>
        <p:nvCxnSpPr>
          <p:cNvPr id="25" name="Rechte verbindingslijn 38"/>
          <p:cNvCxnSpPr/>
          <p:nvPr/>
        </p:nvCxnSpPr>
        <p:spPr>
          <a:xfrm flipH="1">
            <a:off x="7852142" y="4312493"/>
            <a:ext cx="4763" cy="2112963"/>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6" name="5-puntige ster 41"/>
          <p:cNvSpPr/>
          <p:nvPr/>
        </p:nvSpPr>
        <p:spPr>
          <a:xfrm>
            <a:off x="7775942" y="4209306"/>
            <a:ext cx="161925" cy="2016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27" name="Tekstvak 31"/>
          <p:cNvSpPr txBox="1"/>
          <p:nvPr/>
        </p:nvSpPr>
        <p:spPr>
          <a:xfrm>
            <a:off x="1705342" y="3907681"/>
            <a:ext cx="1117600" cy="306387"/>
          </a:xfrm>
          <a:prstGeom prst="rect">
            <a:avLst/>
          </a:prstGeom>
          <a:noFill/>
        </p:spPr>
        <p:txBody>
          <a:bodyPr>
            <a:spAutoFit/>
          </a:bodyPr>
          <a:lstStyle/>
          <a:p>
            <a:pPr defTabSz="457200">
              <a:defRPr/>
            </a:pPr>
            <a:r>
              <a:rPr lang="en-US" sz="1400" i="1" dirty="0">
                <a:solidFill>
                  <a:prstClr val="black"/>
                </a:solidFill>
                <a:latin typeface="Arial" charset="0"/>
                <a:cs typeface="+mn-cs"/>
              </a:rPr>
              <a:t>PG format</a:t>
            </a:r>
          </a:p>
        </p:txBody>
      </p:sp>
      <p:sp>
        <p:nvSpPr>
          <p:cNvPr id="28" name="Tekstvak 32"/>
          <p:cNvSpPr txBox="1"/>
          <p:nvPr/>
        </p:nvSpPr>
        <p:spPr>
          <a:xfrm>
            <a:off x="6318617" y="3853706"/>
            <a:ext cx="1117600" cy="307975"/>
          </a:xfrm>
          <a:prstGeom prst="rect">
            <a:avLst/>
          </a:prstGeom>
          <a:noFill/>
        </p:spPr>
        <p:txBody>
          <a:bodyPr>
            <a:spAutoFit/>
          </a:bodyPr>
          <a:lstStyle/>
          <a:p>
            <a:pPr defTabSz="457200">
              <a:defRPr/>
            </a:pPr>
            <a:r>
              <a:rPr lang="en-US" sz="1400" i="1" dirty="0">
                <a:solidFill>
                  <a:prstClr val="black"/>
                </a:solidFill>
                <a:latin typeface="Arial" charset="0"/>
                <a:cs typeface="+mn-cs"/>
              </a:rPr>
              <a:t>E format</a:t>
            </a:r>
          </a:p>
        </p:txBody>
      </p:sp>
      <p:cxnSp>
        <p:nvCxnSpPr>
          <p:cNvPr id="30" name="Rechte verbindingslijn 26"/>
          <p:cNvCxnSpPr/>
          <p:nvPr/>
        </p:nvCxnSpPr>
        <p:spPr>
          <a:xfrm flipH="1">
            <a:off x="417880" y="3844181"/>
            <a:ext cx="3868737" cy="224155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1" name="Rechte verbindingslijn 27"/>
          <p:cNvCxnSpPr/>
          <p:nvPr/>
        </p:nvCxnSpPr>
        <p:spPr>
          <a:xfrm flipH="1">
            <a:off x="4904155" y="3672731"/>
            <a:ext cx="4048125" cy="2339975"/>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32" name="Parallellogram 14"/>
          <p:cNvSpPr/>
          <p:nvPr/>
        </p:nvSpPr>
        <p:spPr>
          <a:xfrm rot="21026739">
            <a:off x="4843830" y="4288681"/>
            <a:ext cx="4178300" cy="522287"/>
          </a:xfrm>
          <a:custGeom>
            <a:avLst/>
            <a:gdLst>
              <a:gd name="connsiteX0" fmla="*/ 0 w 4503552"/>
              <a:gd name="connsiteY0" fmla="*/ 359821 h 359821"/>
              <a:gd name="connsiteX1" fmla="*/ 224068 w 4503552"/>
              <a:gd name="connsiteY1" fmla="*/ 0 h 359821"/>
              <a:gd name="connsiteX2" fmla="*/ 4503552 w 4503552"/>
              <a:gd name="connsiteY2" fmla="*/ 0 h 359821"/>
              <a:gd name="connsiteX3" fmla="*/ 4279484 w 4503552"/>
              <a:gd name="connsiteY3" fmla="*/ 359821 h 359821"/>
              <a:gd name="connsiteX4" fmla="*/ 0 w 4503552"/>
              <a:gd name="connsiteY4" fmla="*/ 359821 h 359821"/>
              <a:gd name="connsiteX0" fmla="*/ 4279484 w 4594992"/>
              <a:gd name="connsiteY0" fmla="*/ 359821 h 359821"/>
              <a:gd name="connsiteX1" fmla="*/ 0 w 4594992"/>
              <a:gd name="connsiteY1" fmla="*/ 359821 h 359821"/>
              <a:gd name="connsiteX2" fmla="*/ 224068 w 4594992"/>
              <a:gd name="connsiteY2" fmla="*/ 0 h 359821"/>
              <a:gd name="connsiteX3" fmla="*/ 4594992 w 4594992"/>
              <a:gd name="connsiteY3" fmla="*/ 91440 h 359821"/>
              <a:gd name="connsiteX0" fmla="*/ 4279484 w 4594992"/>
              <a:gd name="connsiteY0" fmla="*/ 359821 h 359821"/>
              <a:gd name="connsiteX1" fmla="*/ 0 w 4594992"/>
              <a:gd name="connsiteY1" fmla="*/ 359821 h 359821"/>
              <a:gd name="connsiteX2" fmla="*/ 147011 w 4594992"/>
              <a:gd name="connsiteY2" fmla="*/ 106795 h 359821"/>
              <a:gd name="connsiteX3" fmla="*/ 224068 w 4594992"/>
              <a:gd name="connsiteY3" fmla="*/ 0 h 359821"/>
              <a:gd name="connsiteX4" fmla="*/ 4594992 w 4594992"/>
              <a:gd name="connsiteY4" fmla="*/ 91440 h 359821"/>
              <a:gd name="connsiteX0" fmla="*/ 4279484 w 4594992"/>
              <a:gd name="connsiteY0" fmla="*/ 359821 h 359821"/>
              <a:gd name="connsiteX1" fmla="*/ 0 w 4594992"/>
              <a:gd name="connsiteY1" fmla="*/ 359821 h 359821"/>
              <a:gd name="connsiteX2" fmla="*/ 224068 w 4594992"/>
              <a:gd name="connsiteY2" fmla="*/ 0 h 359821"/>
              <a:gd name="connsiteX3" fmla="*/ 4594992 w 4594992"/>
              <a:gd name="connsiteY3" fmla="*/ 91440 h 359821"/>
              <a:gd name="connsiteX0" fmla="*/ 4279484 w 4594992"/>
              <a:gd name="connsiteY0" fmla="*/ 370269 h 370269"/>
              <a:gd name="connsiteX1" fmla="*/ 0 w 4594992"/>
              <a:gd name="connsiteY1" fmla="*/ 370269 h 370269"/>
              <a:gd name="connsiteX2" fmla="*/ 101378 w 4594992"/>
              <a:gd name="connsiteY2" fmla="*/ 0 h 370269"/>
              <a:gd name="connsiteX3" fmla="*/ 224068 w 4594992"/>
              <a:gd name="connsiteY3" fmla="*/ 10448 h 370269"/>
              <a:gd name="connsiteX4" fmla="*/ 4594992 w 4594992"/>
              <a:gd name="connsiteY4" fmla="*/ 101888 h 370269"/>
              <a:gd name="connsiteX0" fmla="*/ 4479237 w 4594992"/>
              <a:gd name="connsiteY0" fmla="*/ 383395 h 383395"/>
              <a:gd name="connsiteX1" fmla="*/ 0 w 4594992"/>
              <a:gd name="connsiteY1" fmla="*/ 370269 h 383395"/>
              <a:gd name="connsiteX2" fmla="*/ 101378 w 4594992"/>
              <a:gd name="connsiteY2" fmla="*/ 0 h 383395"/>
              <a:gd name="connsiteX3" fmla="*/ 224068 w 4594992"/>
              <a:gd name="connsiteY3" fmla="*/ 10448 h 383395"/>
              <a:gd name="connsiteX4" fmla="*/ 4594992 w 4594992"/>
              <a:gd name="connsiteY4" fmla="*/ 101888 h 383395"/>
              <a:gd name="connsiteX0" fmla="*/ 4520961 w 4594992"/>
              <a:gd name="connsiteY0" fmla="*/ 379134 h 379134"/>
              <a:gd name="connsiteX1" fmla="*/ 0 w 4594992"/>
              <a:gd name="connsiteY1" fmla="*/ 370269 h 379134"/>
              <a:gd name="connsiteX2" fmla="*/ 101378 w 4594992"/>
              <a:gd name="connsiteY2" fmla="*/ 0 h 379134"/>
              <a:gd name="connsiteX3" fmla="*/ 224068 w 4594992"/>
              <a:gd name="connsiteY3" fmla="*/ 10448 h 379134"/>
              <a:gd name="connsiteX4" fmla="*/ 4594992 w 4594992"/>
              <a:gd name="connsiteY4" fmla="*/ 101888 h 379134"/>
              <a:gd name="connsiteX0" fmla="*/ 4520961 w 4577520"/>
              <a:gd name="connsiteY0" fmla="*/ 379134 h 379134"/>
              <a:gd name="connsiteX1" fmla="*/ 0 w 4577520"/>
              <a:gd name="connsiteY1" fmla="*/ 370269 h 379134"/>
              <a:gd name="connsiteX2" fmla="*/ 101378 w 4577520"/>
              <a:gd name="connsiteY2" fmla="*/ 0 h 379134"/>
              <a:gd name="connsiteX3" fmla="*/ 224068 w 4577520"/>
              <a:gd name="connsiteY3" fmla="*/ 10448 h 379134"/>
              <a:gd name="connsiteX4" fmla="*/ 4577520 w 4577520"/>
              <a:gd name="connsiteY4" fmla="*/ 64558 h 379134"/>
              <a:gd name="connsiteX0" fmla="*/ 4468286 w 4577520"/>
              <a:gd name="connsiteY0" fmla="*/ 373339 h 373339"/>
              <a:gd name="connsiteX1" fmla="*/ 0 w 4577520"/>
              <a:gd name="connsiteY1" fmla="*/ 370269 h 373339"/>
              <a:gd name="connsiteX2" fmla="*/ 101378 w 4577520"/>
              <a:gd name="connsiteY2" fmla="*/ 0 h 373339"/>
              <a:gd name="connsiteX3" fmla="*/ 224068 w 4577520"/>
              <a:gd name="connsiteY3" fmla="*/ 10448 h 373339"/>
              <a:gd name="connsiteX4" fmla="*/ 4577520 w 4577520"/>
              <a:gd name="connsiteY4" fmla="*/ 64558 h 37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7520" h="373339">
                <a:moveTo>
                  <a:pt x="4468286" y="373339"/>
                </a:moveTo>
                <a:lnTo>
                  <a:pt x="0" y="370269"/>
                </a:lnTo>
                <a:cubicBezTo>
                  <a:pt x="54176" y="290398"/>
                  <a:pt x="47202" y="79871"/>
                  <a:pt x="101378" y="0"/>
                </a:cubicBezTo>
                <a:lnTo>
                  <a:pt x="224068" y="10448"/>
                </a:lnTo>
                <a:cubicBezTo>
                  <a:pt x="1650563" y="10448"/>
                  <a:pt x="4577520" y="64558"/>
                  <a:pt x="4577520" y="64558"/>
                </a:cubicBezTo>
              </a:path>
            </a:pathLst>
          </a:custGeom>
          <a:solidFill>
            <a:schemeClr val="accent1">
              <a:alpha val="1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33" name="Tekstvak 34"/>
          <p:cNvSpPr txBox="1"/>
          <p:nvPr/>
        </p:nvSpPr>
        <p:spPr>
          <a:xfrm rot="19834359">
            <a:off x="2443530" y="4117231"/>
            <a:ext cx="1884362" cy="277812"/>
          </a:xfrm>
          <a:prstGeom prst="rect">
            <a:avLst/>
          </a:prstGeom>
          <a:noFill/>
        </p:spPr>
        <p:txBody>
          <a:bodyPr wrap="none">
            <a:spAutoFit/>
          </a:bodyPr>
          <a:lstStyle/>
          <a:p>
            <a:pPr defTabSz="457200">
              <a:defRPr/>
            </a:pPr>
            <a:r>
              <a:rPr lang="en-US" sz="1200" dirty="0">
                <a:solidFill>
                  <a:srgbClr val="1F497D"/>
                </a:solidFill>
                <a:latin typeface="Arial" charset="0"/>
                <a:cs typeface="+mn-cs"/>
              </a:rPr>
              <a:t>Terminal dues PG format</a:t>
            </a:r>
          </a:p>
        </p:txBody>
      </p:sp>
      <p:cxnSp>
        <p:nvCxnSpPr>
          <p:cNvPr id="34" name="Rechte verbindingslijn 39"/>
          <p:cNvCxnSpPr/>
          <p:nvPr/>
        </p:nvCxnSpPr>
        <p:spPr>
          <a:xfrm flipH="1">
            <a:off x="4894630" y="4141043"/>
            <a:ext cx="4043362" cy="6794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kstvak 45"/>
          <p:cNvSpPr txBox="1"/>
          <p:nvPr/>
        </p:nvSpPr>
        <p:spPr>
          <a:xfrm rot="21050499">
            <a:off x="4870141" y="4644520"/>
            <a:ext cx="1763712" cy="276225"/>
          </a:xfrm>
          <a:prstGeom prst="rect">
            <a:avLst/>
          </a:prstGeom>
          <a:noFill/>
        </p:spPr>
        <p:txBody>
          <a:bodyPr wrap="none">
            <a:spAutoFit/>
          </a:bodyPr>
          <a:lstStyle/>
          <a:p>
            <a:pPr defTabSz="457200">
              <a:defRPr/>
            </a:pPr>
            <a:r>
              <a:rPr lang="en-US" sz="1200" dirty="0">
                <a:solidFill>
                  <a:srgbClr val="1F497D"/>
                </a:solidFill>
                <a:latin typeface="Arial" charset="0"/>
                <a:cs typeface="+mn-cs"/>
              </a:rPr>
              <a:t>Terminal dues E format</a:t>
            </a:r>
          </a:p>
        </p:txBody>
      </p:sp>
      <p:cxnSp>
        <p:nvCxnSpPr>
          <p:cNvPr id="36" name="Rechte verbindingslijn met pijl 49"/>
          <p:cNvCxnSpPr/>
          <p:nvPr/>
        </p:nvCxnSpPr>
        <p:spPr>
          <a:xfrm flipV="1">
            <a:off x="5226789" y="5026074"/>
            <a:ext cx="0" cy="707233"/>
          </a:xfrm>
          <a:prstGeom prst="straightConnector1">
            <a:avLst/>
          </a:prstGeom>
          <a:ln w="1905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50"/>
          <p:cNvCxnSpPr/>
          <p:nvPr/>
        </p:nvCxnSpPr>
        <p:spPr>
          <a:xfrm>
            <a:off x="9006717" y="3690068"/>
            <a:ext cx="3175" cy="392112"/>
          </a:xfrm>
          <a:prstGeom prst="straightConnector1">
            <a:avLst/>
          </a:prstGeom>
          <a:ln w="1905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8" name="Ovaal 51"/>
          <p:cNvSpPr/>
          <p:nvPr/>
        </p:nvSpPr>
        <p:spPr>
          <a:xfrm>
            <a:off x="7668000" y="4150567"/>
            <a:ext cx="360000" cy="360000"/>
          </a:xfrm>
          <a:prstGeom prst="ellipse">
            <a:avLst/>
          </a:prstGeom>
          <a:solidFill>
            <a:srgbClr val="C00000">
              <a:alpha val="0"/>
            </a:srgbClr>
          </a:solid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prstClr val="white"/>
              </a:solidFill>
            </a:endParaRPr>
          </a:p>
        </p:txBody>
      </p:sp>
      <p:sp>
        <p:nvSpPr>
          <p:cNvPr id="39" name="Parallellogram 14"/>
          <p:cNvSpPr/>
          <p:nvPr/>
        </p:nvSpPr>
        <p:spPr>
          <a:xfrm rot="19736780">
            <a:off x="33705" y="4704606"/>
            <a:ext cx="4606925" cy="444500"/>
          </a:xfrm>
          <a:custGeom>
            <a:avLst/>
            <a:gdLst>
              <a:gd name="connsiteX0" fmla="*/ 0 w 4503552"/>
              <a:gd name="connsiteY0" fmla="*/ 359821 h 359821"/>
              <a:gd name="connsiteX1" fmla="*/ 224068 w 4503552"/>
              <a:gd name="connsiteY1" fmla="*/ 0 h 359821"/>
              <a:gd name="connsiteX2" fmla="*/ 4503552 w 4503552"/>
              <a:gd name="connsiteY2" fmla="*/ 0 h 359821"/>
              <a:gd name="connsiteX3" fmla="*/ 4279484 w 4503552"/>
              <a:gd name="connsiteY3" fmla="*/ 359821 h 359821"/>
              <a:gd name="connsiteX4" fmla="*/ 0 w 4503552"/>
              <a:gd name="connsiteY4" fmla="*/ 359821 h 359821"/>
              <a:gd name="connsiteX0" fmla="*/ 4279484 w 4594992"/>
              <a:gd name="connsiteY0" fmla="*/ 359821 h 359821"/>
              <a:gd name="connsiteX1" fmla="*/ 0 w 4594992"/>
              <a:gd name="connsiteY1" fmla="*/ 359821 h 359821"/>
              <a:gd name="connsiteX2" fmla="*/ 224068 w 4594992"/>
              <a:gd name="connsiteY2" fmla="*/ 0 h 359821"/>
              <a:gd name="connsiteX3" fmla="*/ 4594992 w 4594992"/>
              <a:gd name="connsiteY3" fmla="*/ 91440 h 359821"/>
              <a:gd name="connsiteX0" fmla="*/ 4279484 w 4594992"/>
              <a:gd name="connsiteY0" fmla="*/ 359821 h 359821"/>
              <a:gd name="connsiteX1" fmla="*/ 0 w 4594992"/>
              <a:gd name="connsiteY1" fmla="*/ 359821 h 359821"/>
              <a:gd name="connsiteX2" fmla="*/ 147011 w 4594992"/>
              <a:gd name="connsiteY2" fmla="*/ 106795 h 359821"/>
              <a:gd name="connsiteX3" fmla="*/ 224068 w 4594992"/>
              <a:gd name="connsiteY3" fmla="*/ 0 h 359821"/>
              <a:gd name="connsiteX4" fmla="*/ 4594992 w 4594992"/>
              <a:gd name="connsiteY4" fmla="*/ 91440 h 359821"/>
              <a:gd name="connsiteX0" fmla="*/ 4279484 w 4594992"/>
              <a:gd name="connsiteY0" fmla="*/ 359821 h 359821"/>
              <a:gd name="connsiteX1" fmla="*/ 0 w 4594992"/>
              <a:gd name="connsiteY1" fmla="*/ 359821 h 359821"/>
              <a:gd name="connsiteX2" fmla="*/ 224068 w 4594992"/>
              <a:gd name="connsiteY2" fmla="*/ 0 h 359821"/>
              <a:gd name="connsiteX3" fmla="*/ 4594992 w 4594992"/>
              <a:gd name="connsiteY3" fmla="*/ 91440 h 359821"/>
              <a:gd name="connsiteX0" fmla="*/ 4389924 w 4594992"/>
              <a:gd name="connsiteY0" fmla="*/ 412003 h 412003"/>
              <a:gd name="connsiteX1" fmla="*/ 0 w 4594992"/>
              <a:gd name="connsiteY1" fmla="*/ 359821 h 412003"/>
              <a:gd name="connsiteX2" fmla="*/ 224068 w 4594992"/>
              <a:gd name="connsiteY2" fmla="*/ 0 h 412003"/>
              <a:gd name="connsiteX3" fmla="*/ 4594992 w 4594992"/>
              <a:gd name="connsiteY3" fmla="*/ 91440 h 412003"/>
              <a:gd name="connsiteX0" fmla="*/ 4371107 w 4594992"/>
              <a:gd name="connsiteY0" fmla="*/ 443179 h 443179"/>
              <a:gd name="connsiteX1" fmla="*/ 0 w 4594992"/>
              <a:gd name="connsiteY1" fmla="*/ 359821 h 443179"/>
              <a:gd name="connsiteX2" fmla="*/ 224068 w 4594992"/>
              <a:gd name="connsiteY2" fmla="*/ 0 h 443179"/>
              <a:gd name="connsiteX3" fmla="*/ 4594992 w 4594992"/>
              <a:gd name="connsiteY3" fmla="*/ 91440 h 443179"/>
            </a:gdLst>
            <a:ahLst/>
            <a:cxnLst>
              <a:cxn ang="0">
                <a:pos x="connsiteX0" y="connsiteY0"/>
              </a:cxn>
              <a:cxn ang="0">
                <a:pos x="connsiteX1" y="connsiteY1"/>
              </a:cxn>
              <a:cxn ang="0">
                <a:pos x="connsiteX2" y="connsiteY2"/>
              </a:cxn>
              <a:cxn ang="0">
                <a:pos x="connsiteX3" y="connsiteY3"/>
              </a:cxn>
            </a:cxnLst>
            <a:rect l="l" t="t" r="r" b="b"/>
            <a:pathLst>
              <a:path w="4594992" h="443179">
                <a:moveTo>
                  <a:pt x="4371107" y="443179"/>
                </a:moveTo>
                <a:lnTo>
                  <a:pt x="0" y="359821"/>
                </a:lnTo>
                <a:lnTo>
                  <a:pt x="224068" y="0"/>
                </a:lnTo>
                <a:cubicBezTo>
                  <a:pt x="1650563" y="0"/>
                  <a:pt x="4594992" y="91440"/>
                  <a:pt x="4594992" y="91440"/>
                </a:cubicBezTo>
              </a:path>
            </a:pathLst>
          </a:custGeom>
          <a:solidFill>
            <a:schemeClr val="accent1">
              <a:alpha val="1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40" name="Rectangle 39"/>
          <p:cNvSpPr/>
          <p:nvPr/>
        </p:nvSpPr>
        <p:spPr>
          <a:xfrm>
            <a:off x="4067945" y="620688"/>
            <a:ext cx="5045546" cy="369332"/>
          </a:xfrm>
          <a:prstGeom prst="rect">
            <a:avLst/>
          </a:prstGeom>
        </p:spPr>
        <p:txBody>
          <a:bodyPr wrap="square">
            <a:spAutoFit/>
          </a:bodyPr>
          <a:lstStyle/>
          <a:p>
            <a:pPr>
              <a:defRPr/>
            </a:pPr>
            <a:r>
              <a:rPr lang="en-GB" b="1"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 Current PG and E (default) system</a:t>
            </a:r>
          </a:p>
        </p:txBody>
      </p:sp>
    </p:spTree>
    <p:extLst>
      <p:ext uri="{BB962C8B-B14F-4D97-AF65-F5344CB8AC3E}">
        <p14:creationId xmlns:p14="http://schemas.microsoft.com/office/powerpoint/2010/main" val="747852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748000" cy="5157192"/>
          </a:xfrm>
          <a:solidFill>
            <a:schemeClr val="bg1"/>
          </a:solidFill>
        </p:spPr>
        <p:txBody>
          <a:bodyPr/>
          <a:lstStyle/>
          <a:p>
            <a:pPr algn="just" eaLnBrk="1" fontAlgn="auto" hangingPunct="1">
              <a:spcBef>
                <a:spcPts val="0"/>
              </a:spcBef>
              <a:spcAft>
                <a:spcPts val="0"/>
              </a:spcAft>
              <a:tabLst>
                <a:tab pos="398860" algn="l"/>
              </a:tabLst>
              <a:defRPr/>
            </a:pPr>
            <a:r>
              <a:rPr lang="en-GB" sz="1500" b="1" dirty="0"/>
              <a:t>A5.  QS Link to terminal dues</a:t>
            </a:r>
          </a:p>
          <a:p>
            <a:pPr algn="just" eaLnBrk="1" fontAlgn="auto" hangingPunct="1">
              <a:spcBef>
                <a:spcPts val="0"/>
              </a:spcBef>
              <a:spcAft>
                <a:spcPts val="0"/>
              </a:spcAft>
              <a:tabLst>
                <a:tab pos="398860" algn="l"/>
              </a:tabLst>
              <a:defRPr/>
            </a:pPr>
            <a:endParaRPr lang="en-GB" sz="1500" b="1" dirty="0"/>
          </a:p>
          <a:p>
            <a:pPr algn="just" eaLnBrk="1" fontAlgn="auto" hangingPunct="1">
              <a:spcBef>
                <a:spcPts val="0"/>
              </a:spcBef>
              <a:spcAft>
                <a:spcPts val="0"/>
              </a:spcAft>
              <a:tabLst>
                <a:tab pos="398860" algn="l"/>
              </a:tabLst>
              <a:defRPr/>
            </a:pPr>
            <a:r>
              <a:rPr lang="en-GB" sz="1500" dirty="0"/>
              <a:t>Mandatory for all countries from 1 January 2020, including countries in group IV</a:t>
            </a:r>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r>
              <a:rPr lang="en-GB" sz="1500" dirty="0"/>
              <a:t>Countries with annual inbound volume of 100t could opt-out and pay and receive 100% terminal dues base rates – notification to the IB by 1 June is required (every year again)</a:t>
            </a:r>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r>
              <a:rPr lang="en-GB" sz="1500" dirty="0"/>
              <a:t>Countries above 100t total annual inbound volume can opt-out: </a:t>
            </a:r>
          </a:p>
          <a:p>
            <a:pPr marL="285750" indent="-285750" algn="just" eaLnBrk="1" fontAlgn="auto" hangingPunct="1">
              <a:spcBef>
                <a:spcPts val="300"/>
              </a:spcBef>
              <a:spcAft>
                <a:spcPts val="0"/>
              </a:spcAft>
              <a:buFontTx/>
              <a:buChar char="-"/>
              <a:tabLst>
                <a:tab pos="398860" algn="l"/>
              </a:tabLst>
              <a:defRPr/>
            </a:pPr>
            <a:r>
              <a:rPr lang="en-GB" sz="1500" dirty="0"/>
              <a:t>Still pay QS-linked terminal dues to all other countries, but never below 100% even if the destination DO has a very low QS performance;</a:t>
            </a:r>
          </a:p>
          <a:p>
            <a:pPr marL="285750" indent="-285750" algn="just" eaLnBrk="1" fontAlgn="auto" hangingPunct="1">
              <a:spcBef>
                <a:spcPts val="300"/>
              </a:spcBef>
              <a:spcAft>
                <a:spcPts val="0"/>
              </a:spcAft>
              <a:buFontTx/>
              <a:buChar char="-"/>
              <a:tabLst>
                <a:tab pos="398860" algn="l"/>
              </a:tabLst>
              <a:defRPr/>
            </a:pPr>
            <a:r>
              <a:rPr lang="en-GB" sz="1500" dirty="0"/>
              <a:t>Receive 100% TD base rates, no bonus payments</a:t>
            </a:r>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r>
              <a:rPr lang="en-GB" sz="1500" dirty="0"/>
              <a:t>Measurement through GMS (which can be implemented with QSF support) in which the delivery performance is measured against local delivery standards</a:t>
            </a:r>
          </a:p>
          <a:p>
            <a:pPr algn="just" eaLnBrk="1" fontAlgn="auto" hangingPunct="1">
              <a:spcBef>
                <a:spcPts val="0"/>
              </a:spcBef>
              <a:spcAft>
                <a:spcPts val="0"/>
              </a:spcAft>
              <a:tabLst>
                <a:tab pos="398860" algn="l"/>
              </a:tabLst>
              <a:defRPr/>
            </a:pPr>
            <a:endParaRPr lang="en-GB" sz="1500" dirty="0"/>
          </a:p>
          <a:p>
            <a:pPr algn="just" eaLnBrk="1" fontAlgn="auto" hangingPunct="1">
              <a:spcBef>
                <a:spcPts val="0"/>
              </a:spcBef>
              <a:spcAft>
                <a:spcPts val="0"/>
              </a:spcAft>
              <a:tabLst>
                <a:tab pos="398860" algn="l"/>
              </a:tabLst>
              <a:defRPr/>
            </a:pPr>
            <a:r>
              <a:rPr lang="en-GB" sz="1500" dirty="0"/>
              <a:t>QS adjustment to TD base rates:</a:t>
            </a:r>
          </a:p>
          <a:p>
            <a:pPr marL="285750" indent="-285750" algn="just" eaLnBrk="1" fontAlgn="auto" hangingPunct="1">
              <a:spcBef>
                <a:spcPts val="300"/>
              </a:spcBef>
              <a:spcAft>
                <a:spcPts val="0"/>
              </a:spcAft>
              <a:buFontTx/>
              <a:buChar char="-"/>
              <a:tabLst>
                <a:tab pos="398860" algn="l"/>
              </a:tabLst>
              <a:defRPr/>
            </a:pPr>
            <a:r>
              <a:rPr lang="en-GB" sz="1500" dirty="0"/>
              <a:t>Participation bonus of 5% on top of base rates</a:t>
            </a:r>
          </a:p>
          <a:p>
            <a:pPr marL="285750" indent="-285750" algn="just" eaLnBrk="1" fontAlgn="auto" hangingPunct="1">
              <a:spcBef>
                <a:spcPts val="300"/>
              </a:spcBef>
              <a:spcAft>
                <a:spcPts val="0"/>
              </a:spcAft>
              <a:buFontTx/>
              <a:buChar char="-"/>
              <a:tabLst>
                <a:tab pos="398860" algn="l"/>
              </a:tabLst>
              <a:defRPr/>
            </a:pPr>
            <a:r>
              <a:rPr lang="en-GB" sz="1500" dirty="0"/>
              <a:t>Penalty of 0.333% for every full point performance below target</a:t>
            </a:r>
          </a:p>
          <a:p>
            <a:pPr marL="285750" indent="-285750" algn="just" eaLnBrk="1" fontAlgn="auto" hangingPunct="1">
              <a:spcBef>
                <a:spcPts val="300"/>
              </a:spcBef>
              <a:spcAft>
                <a:spcPts val="0"/>
              </a:spcAft>
              <a:buFontTx/>
              <a:buChar char="-"/>
              <a:tabLst>
                <a:tab pos="398860" algn="l"/>
              </a:tabLst>
              <a:defRPr/>
            </a:pPr>
            <a:r>
              <a:rPr lang="en-GB" sz="1500" dirty="0"/>
              <a:t>Maximum adjustment between 95% and 105%</a:t>
            </a:r>
          </a:p>
          <a:p>
            <a:pPr marL="285750" indent="-285750" algn="just" eaLnBrk="1" fontAlgn="auto" hangingPunct="1">
              <a:spcBef>
                <a:spcPts val="300"/>
              </a:spcBef>
              <a:spcAft>
                <a:spcPts val="0"/>
              </a:spcAft>
              <a:buFontTx/>
              <a:buChar char="-"/>
              <a:tabLst>
                <a:tab pos="398860" algn="l"/>
              </a:tabLst>
              <a:defRPr/>
            </a:pPr>
            <a:r>
              <a:rPr lang="en-GB" sz="1500" dirty="0"/>
              <a:t>Countries on the floor rate only have a positive adjustment (between 100% and 105%)</a:t>
            </a:r>
          </a:p>
        </p:txBody>
      </p:sp>
    </p:spTree>
    <p:extLst>
      <p:ext uri="{BB962C8B-B14F-4D97-AF65-F5344CB8AC3E}">
        <p14:creationId xmlns:p14="http://schemas.microsoft.com/office/powerpoint/2010/main" val="3116371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08" y="1556792"/>
            <a:ext cx="8269232" cy="5301208"/>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A6. Publication terminal dues rates</a:t>
            </a:r>
          </a:p>
          <a:p>
            <a:pPr marL="1166813" indent="-1166813" algn="just" eaLnBrk="1" fontAlgn="auto" hangingPunct="1">
              <a:spcBef>
                <a:spcPts val="1200"/>
              </a:spcBef>
              <a:spcAft>
                <a:spcPts val="0"/>
              </a:spcAft>
              <a:tabLst>
                <a:tab pos="398860" algn="l"/>
              </a:tabLst>
              <a:defRPr/>
            </a:pPr>
            <a:r>
              <a:rPr lang="en-GB" sz="1500" i="1" u="sng" dirty="0"/>
              <a:t>Year X-1 									</a:t>
            </a:r>
          </a:p>
          <a:p>
            <a:pPr marL="1166813" indent="-1166813" algn="just" eaLnBrk="1" fontAlgn="auto" hangingPunct="1">
              <a:spcBef>
                <a:spcPts val="600"/>
              </a:spcBef>
              <a:spcAft>
                <a:spcPts val="0"/>
              </a:spcAft>
              <a:tabLst>
                <a:tab pos="398860" algn="l"/>
              </a:tabLst>
              <a:defRPr/>
            </a:pPr>
            <a:r>
              <a:rPr lang="en-GB" sz="1500" dirty="0"/>
              <a:t>1 June 	Collection of 20g (P) and 175g (G) domestic tariffs </a:t>
            </a:r>
          </a:p>
          <a:p>
            <a:pPr marL="1166813" indent="-1166813" algn="just" eaLnBrk="1" fontAlgn="auto" hangingPunct="1">
              <a:spcBef>
                <a:spcPts val="600"/>
              </a:spcBef>
              <a:spcAft>
                <a:spcPts val="0"/>
              </a:spcAft>
              <a:tabLst>
                <a:tab pos="398860" algn="l"/>
              </a:tabLst>
              <a:defRPr/>
            </a:pPr>
            <a:r>
              <a:rPr lang="en-GB" sz="1500" dirty="0"/>
              <a:t>		No notification: use domestic tariffs collected in previous year or, if not available,  application of floor rates</a:t>
            </a:r>
          </a:p>
          <a:p>
            <a:pPr marL="1166813" indent="-1166813" algn="just" eaLnBrk="1" fontAlgn="auto" hangingPunct="1">
              <a:spcBef>
                <a:spcPts val="600"/>
              </a:spcBef>
              <a:spcAft>
                <a:spcPts val="0"/>
              </a:spcAft>
              <a:tabLst>
                <a:tab pos="398860" algn="l"/>
              </a:tabLst>
              <a:defRPr/>
            </a:pPr>
            <a:r>
              <a:rPr lang="en-GB" sz="1500" dirty="0"/>
              <a:t>1 July	Publication of the provisional terminal dues rates of next calendar year:</a:t>
            </a:r>
          </a:p>
          <a:p>
            <a:pPr marL="1166813" indent="-1166813" algn="just" eaLnBrk="1" fontAlgn="auto" hangingPunct="1">
              <a:spcBef>
                <a:spcPts val="600"/>
              </a:spcBef>
              <a:spcAft>
                <a:spcPts val="0"/>
              </a:spcAft>
              <a:tabLst>
                <a:tab pos="398860" algn="l"/>
              </a:tabLst>
              <a:defRPr/>
            </a:pPr>
            <a:r>
              <a:rPr lang="en-GB" sz="1500" dirty="0"/>
              <a:t>		For each flow (P/G format rates, E format rates and Combined Kg rate)</a:t>
            </a:r>
          </a:p>
          <a:p>
            <a:pPr marL="1524000" indent="-269875" algn="just" eaLnBrk="1" fontAlgn="auto" hangingPunct="1">
              <a:spcBef>
                <a:spcPts val="600"/>
              </a:spcBef>
              <a:spcAft>
                <a:spcPts val="0"/>
              </a:spcAft>
              <a:buFont typeface="Arial" panose="020B0604020202020204" pitchFamily="34" charset="0"/>
              <a:buChar char="•"/>
              <a:defRPr/>
            </a:pPr>
            <a:r>
              <a:rPr lang="en-GB" sz="1500" dirty="0"/>
              <a:t>Flows between countries in group I</a:t>
            </a:r>
          </a:p>
          <a:p>
            <a:pPr marL="1524000" indent="-269875" algn="just" eaLnBrk="1" fontAlgn="auto" hangingPunct="1">
              <a:spcBef>
                <a:spcPts val="600"/>
              </a:spcBef>
              <a:spcAft>
                <a:spcPts val="0"/>
              </a:spcAft>
              <a:buFont typeface="Arial" panose="020B0604020202020204" pitchFamily="34" charset="0"/>
              <a:buChar char="•"/>
              <a:defRPr/>
            </a:pPr>
            <a:r>
              <a:rPr lang="en-GB" sz="1500" dirty="0"/>
              <a:t>Flows between countries in group II and Group I &lt;-&gt; II</a:t>
            </a:r>
          </a:p>
          <a:p>
            <a:pPr marL="1524000" indent="-269875" algn="just" eaLnBrk="1" fontAlgn="auto" hangingPunct="1">
              <a:spcBef>
                <a:spcPts val="600"/>
              </a:spcBef>
              <a:spcAft>
                <a:spcPts val="0"/>
              </a:spcAft>
              <a:buFont typeface="Arial" panose="020B0604020202020204" pitchFamily="34" charset="0"/>
              <a:buChar char="•"/>
              <a:defRPr/>
            </a:pPr>
            <a:r>
              <a:rPr lang="en-GB" sz="1500" dirty="0"/>
              <a:t>Flows between countries in group III and groups I/II &lt;-&gt; group III</a:t>
            </a:r>
          </a:p>
          <a:p>
            <a:pPr marL="1524000" indent="-269875" algn="just" eaLnBrk="1" fontAlgn="auto" hangingPunct="1">
              <a:spcBef>
                <a:spcPts val="600"/>
              </a:spcBef>
              <a:spcAft>
                <a:spcPts val="0"/>
              </a:spcAft>
              <a:buFont typeface="Arial" panose="020B0604020202020204" pitchFamily="34" charset="0"/>
              <a:buChar char="•"/>
              <a:defRPr/>
            </a:pPr>
            <a:r>
              <a:rPr lang="en-GB" sz="1500" dirty="0"/>
              <a:t>Flows between countries in Group IV and target system &lt;-&gt; group IV</a:t>
            </a:r>
          </a:p>
          <a:p>
            <a:pPr marL="896938" indent="-896938" algn="just" eaLnBrk="1" fontAlgn="auto" hangingPunct="1">
              <a:spcBef>
                <a:spcPts val="1200"/>
              </a:spcBef>
              <a:spcAft>
                <a:spcPts val="0"/>
              </a:spcAft>
              <a:tabLst>
                <a:tab pos="398860" algn="l"/>
              </a:tabLst>
              <a:defRPr/>
            </a:pPr>
            <a:r>
              <a:rPr lang="en-GB" sz="1500" i="1" u="sng" dirty="0"/>
              <a:t>Year X										</a:t>
            </a:r>
          </a:p>
          <a:p>
            <a:pPr marL="1166813" indent="-1166813" algn="just" eaLnBrk="1" fontAlgn="auto" hangingPunct="1">
              <a:spcBef>
                <a:spcPts val="600"/>
              </a:spcBef>
              <a:spcAft>
                <a:spcPts val="0"/>
              </a:spcAft>
              <a:defRPr/>
            </a:pPr>
            <a:r>
              <a:rPr lang="en-GB" sz="1500" dirty="0"/>
              <a:t>Jan-Dec	Quality of service measured over the full calendar year (Jan to Dec)</a:t>
            </a:r>
          </a:p>
          <a:p>
            <a:pPr marL="896938" indent="-896938" algn="just" eaLnBrk="1" fontAlgn="auto" hangingPunct="1">
              <a:spcBef>
                <a:spcPts val="600"/>
              </a:spcBef>
              <a:spcAft>
                <a:spcPts val="0"/>
              </a:spcAft>
              <a:tabLst>
                <a:tab pos="398860" algn="l"/>
              </a:tabLst>
              <a:defRPr/>
            </a:pPr>
            <a:endParaRPr lang="en-GB" sz="1500" i="1" dirty="0"/>
          </a:p>
          <a:p>
            <a:pPr marL="896938" indent="-896938" algn="just" eaLnBrk="1" fontAlgn="auto" hangingPunct="1">
              <a:spcBef>
                <a:spcPts val="600"/>
              </a:spcBef>
              <a:spcAft>
                <a:spcPts val="0"/>
              </a:spcAft>
              <a:tabLst>
                <a:tab pos="398860" algn="l"/>
              </a:tabLst>
              <a:defRPr/>
            </a:pPr>
            <a:r>
              <a:rPr lang="en-GB" sz="1500" i="1" u="sng" dirty="0"/>
              <a:t>Year X+1									</a:t>
            </a:r>
          </a:p>
          <a:p>
            <a:pPr marL="1166813" indent="-1166813" algn="just" defTabSz="896938" eaLnBrk="1" fontAlgn="auto" hangingPunct="1">
              <a:spcBef>
                <a:spcPts val="600"/>
              </a:spcBef>
              <a:spcAft>
                <a:spcPts val="0"/>
              </a:spcAft>
              <a:defRPr/>
            </a:pPr>
            <a:r>
              <a:rPr lang="en-GB" sz="1500" dirty="0"/>
              <a:t>1 May 	Publication of the final quality-adjusted terminal dues rates </a:t>
            </a:r>
          </a:p>
          <a:p>
            <a:pPr marL="5024438" algn="just" eaLnBrk="1" fontAlgn="auto" hangingPunct="1">
              <a:spcBef>
                <a:spcPts val="0"/>
              </a:spcBef>
              <a:spcAft>
                <a:spcPts val="0"/>
              </a:spcAft>
              <a:tabLst>
                <a:tab pos="398860" algn="l"/>
              </a:tabLst>
              <a:defRPr/>
            </a:pPr>
            <a:endParaRPr lang="en-GB" sz="1500" dirty="0"/>
          </a:p>
        </p:txBody>
      </p:sp>
      <p:sp>
        <p:nvSpPr>
          <p:cNvPr id="13" name="Rectangle 12"/>
          <p:cNvSpPr/>
          <p:nvPr/>
        </p:nvSpPr>
        <p:spPr>
          <a:xfrm>
            <a:off x="4067945" y="620688"/>
            <a:ext cx="5045546" cy="369332"/>
          </a:xfrm>
          <a:prstGeom prst="rect">
            <a:avLst/>
          </a:prstGeom>
        </p:spPr>
        <p:txBody>
          <a:bodyPr wrap="square">
            <a:spAutoFit/>
          </a:bodyPr>
          <a:lstStyle/>
          <a:p>
            <a:pPr>
              <a:defRPr/>
            </a:pPr>
            <a:r>
              <a:rPr lang="en-GB" b="1"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 Current PG and E (default) system</a:t>
            </a:r>
          </a:p>
        </p:txBody>
      </p:sp>
    </p:spTree>
    <p:extLst>
      <p:ext uri="{BB962C8B-B14F-4D97-AF65-F5344CB8AC3E}">
        <p14:creationId xmlns:p14="http://schemas.microsoft.com/office/powerpoint/2010/main" val="351532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23528" y="1628800"/>
            <a:ext cx="849600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pPr marL="631825" indent="-631825"/>
            <a:r>
              <a:rPr lang="en-GB" sz="1600" dirty="0">
                <a:solidFill>
                  <a:schemeClr val="tx1"/>
                </a:solidFill>
              </a:rPr>
              <a:t>Opening remarks</a:t>
            </a:r>
          </a:p>
        </p:txBody>
      </p:sp>
      <p:sp>
        <p:nvSpPr>
          <p:cNvPr id="5" name="Espace réservé du texte 2"/>
          <p:cNvSpPr txBox="1">
            <a:spLocks/>
          </p:cNvSpPr>
          <p:nvPr/>
        </p:nvSpPr>
        <p:spPr>
          <a:xfrm>
            <a:off x="324000" y="2132856"/>
            <a:ext cx="8640488" cy="4725144"/>
          </a:xfrm>
          <a:prstGeom prst="rect">
            <a:avLst/>
          </a:prstGeom>
          <a:solidFill>
            <a:schemeClr val="bg1"/>
          </a:solidFill>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spcBef>
                <a:spcPts val="1200"/>
              </a:spcBef>
            </a:pPr>
            <a:r>
              <a:rPr lang="en-GB" dirty="0"/>
              <a:t>Main reasons of holding the Regional Round Table on Remuneration are:</a:t>
            </a:r>
          </a:p>
          <a:p>
            <a:pPr marL="342900" indent="-342900" algn="just">
              <a:lnSpc>
                <a:spcPct val="120000"/>
              </a:lnSpc>
              <a:spcBef>
                <a:spcPts val="1200"/>
              </a:spcBef>
              <a:buAutoNum type="arabicPeriod"/>
            </a:pPr>
            <a:r>
              <a:rPr lang="en-GB" dirty="0"/>
              <a:t>Inform UPU member countries of the draft proposals to Congress prepared by the POC and CA</a:t>
            </a:r>
          </a:p>
          <a:p>
            <a:pPr marL="342900" indent="-342900" algn="just">
              <a:lnSpc>
                <a:spcPct val="120000"/>
              </a:lnSpc>
              <a:spcBef>
                <a:spcPts val="1200"/>
              </a:spcBef>
              <a:buAutoNum type="arabicPeriod"/>
            </a:pPr>
            <a:r>
              <a:rPr lang="en-GB" dirty="0"/>
              <a:t>Explain the rationale and background of these proposals and improve the understanding of the UPU members of the draft proposals</a:t>
            </a:r>
          </a:p>
          <a:p>
            <a:pPr marL="342900" indent="-342900" algn="just">
              <a:lnSpc>
                <a:spcPct val="120000"/>
              </a:lnSpc>
              <a:spcBef>
                <a:spcPts val="1200"/>
              </a:spcBef>
              <a:buAutoNum type="arabicPeriod"/>
            </a:pPr>
            <a:r>
              <a:rPr lang="en-GB" dirty="0"/>
              <a:t>Discuss and exchange views on the proposals from a regional perspective</a:t>
            </a:r>
          </a:p>
          <a:p>
            <a:pPr marL="342900" indent="-342900" algn="just">
              <a:lnSpc>
                <a:spcPct val="120000"/>
              </a:lnSpc>
              <a:spcBef>
                <a:spcPts val="1200"/>
              </a:spcBef>
              <a:buAutoNum type="arabicPeriod"/>
            </a:pPr>
            <a:r>
              <a:rPr lang="en-GB" dirty="0"/>
              <a:t>Collect those views and channel them into the discussions on the draft package proposals during the World Round Table on Remuneration </a:t>
            </a:r>
            <a:endParaRPr lang="en-US" dirty="0"/>
          </a:p>
        </p:txBody>
      </p:sp>
    </p:spTree>
    <p:extLst>
      <p:ext uri="{BB962C8B-B14F-4D97-AF65-F5344CB8AC3E}">
        <p14:creationId xmlns:p14="http://schemas.microsoft.com/office/powerpoint/2010/main" val="1054844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ChangeAspect="1" noChangeArrowheads="1"/>
          </p:cNvSpPr>
          <p:nvPr/>
        </p:nvSpPr>
        <p:spPr bwMode="auto">
          <a:xfrm>
            <a:off x="287338" y="2565400"/>
            <a:ext cx="87487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buClr>
                <a:srgbClr val="00509E"/>
              </a:buClr>
            </a:pPr>
            <a:r>
              <a:rPr lang="en-US" sz="1500" b="1"/>
              <a:t>ILR base rate = 71.4% of 2004 ILRs, adjusted for inflation increases </a:t>
            </a:r>
            <a:endParaRPr lang="en-US" sz="1500" b="1">
              <a:solidFill>
                <a:srgbClr val="000000"/>
              </a:solidFill>
            </a:endParaRPr>
          </a:p>
          <a:p>
            <a:pPr eaLnBrk="0" hangingPunct="0">
              <a:buClr>
                <a:srgbClr val="00509E"/>
              </a:buClr>
            </a:pPr>
            <a:endParaRPr lang="en-US" sz="1500">
              <a:solidFill>
                <a:srgbClr val="000000"/>
              </a:solidFill>
            </a:endParaRPr>
          </a:p>
          <a:p>
            <a:pPr eaLnBrk="0" hangingPunct="0">
              <a:buClr>
                <a:srgbClr val="00509E"/>
              </a:buClr>
            </a:pPr>
            <a:endParaRPr lang="en-US" sz="1500">
              <a:solidFill>
                <a:srgbClr val="000000"/>
              </a:solidFill>
            </a:endParaRPr>
          </a:p>
          <a:p>
            <a:pPr eaLnBrk="0" hangingPunct="0">
              <a:spcBef>
                <a:spcPts val="600"/>
              </a:spcBef>
              <a:buClr>
                <a:srgbClr val="00509E"/>
              </a:buClr>
            </a:pPr>
            <a:endParaRPr lang="en-US" sz="1500">
              <a:solidFill>
                <a:srgbClr val="000000"/>
              </a:solidFill>
            </a:endParaRPr>
          </a:p>
          <a:p>
            <a:pPr eaLnBrk="0" hangingPunct="0">
              <a:spcBef>
                <a:spcPts val="600"/>
              </a:spcBef>
              <a:buClr>
                <a:srgbClr val="00509E"/>
              </a:buClr>
            </a:pPr>
            <a:endParaRPr lang="en-US" sz="1500">
              <a:solidFill>
                <a:srgbClr val="000000"/>
              </a:solidFill>
            </a:endParaRPr>
          </a:p>
        </p:txBody>
      </p:sp>
      <p:sp>
        <p:nvSpPr>
          <p:cNvPr id="2" name="Rectangle 1"/>
          <p:cNvSpPr/>
          <p:nvPr/>
        </p:nvSpPr>
        <p:spPr>
          <a:xfrm>
            <a:off x="684213" y="3860800"/>
            <a:ext cx="2447925" cy="244792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Inward Land Rates</a:t>
            </a:r>
          </a:p>
        </p:txBody>
      </p:sp>
      <p:cxnSp>
        <p:nvCxnSpPr>
          <p:cNvPr id="4" name="Connecteur droit 3"/>
          <p:cNvCxnSpPr/>
          <p:nvPr/>
        </p:nvCxnSpPr>
        <p:spPr>
          <a:xfrm>
            <a:off x="611188" y="3068638"/>
            <a:ext cx="0" cy="3313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611188" y="6381750"/>
            <a:ext cx="7993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63938" y="4652963"/>
            <a:ext cx="2447925" cy="1655762"/>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fr-FR" b="1">
                <a:solidFill>
                  <a:srgbClr val="FFFFFF"/>
                </a:solidFill>
              </a:rPr>
              <a:t>BASE RATE</a:t>
            </a:r>
          </a:p>
          <a:p>
            <a:pPr algn="ctr" eaLnBrk="1" hangingPunct="1">
              <a:defRPr/>
            </a:pPr>
            <a:r>
              <a:rPr lang="en-GB" altLang="fr-FR" sz="1600" i="1">
                <a:solidFill>
                  <a:srgbClr val="FFFFFF"/>
                </a:solidFill>
              </a:rPr>
              <a:t>(71.4% of 2004 ILR)</a:t>
            </a:r>
            <a:endParaRPr lang="fr-CH" altLang="fr-FR" sz="1600" i="1">
              <a:solidFill>
                <a:srgbClr val="FFFFFF"/>
              </a:solidFill>
            </a:endParaRPr>
          </a:p>
        </p:txBody>
      </p:sp>
      <p:sp>
        <p:nvSpPr>
          <p:cNvPr id="13" name="Rectangle 12"/>
          <p:cNvSpPr/>
          <p:nvPr/>
        </p:nvSpPr>
        <p:spPr>
          <a:xfrm>
            <a:off x="3563938" y="3860800"/>
            <a:ext cx="2447925" cy="792163"/>
          </a:xfrm>
          <a:prstGeom prst="rect">
            <a:avLst/>
          </a:prstGeom>
          <a:solidFill>
            <a:srgbClr val="4B73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fr-FR" b="1">
                <a:solidFill>
                  <a:srgbClr val="FFFFFF"/>
                </a:solidFill>
              </a:rPr>
              <a:t>BONUSES</a:t>
            </a:r>
            <a:endParaRPr lang="fr-CH" altLang="fr-FR" b="1">
              <a:solidFill>
                <a:srgbClr val="FFFFFF"/>
              </a:solidFill>
            </a:endParaRPr>
          </a:p>
        </p:txBody>
      </p:sp>
      <p:cxnSp>
        <p:nvCxnSpPr>
          <p:cNvPr id="16" name="Connecteur droit avec flèche 15"/>
          <p:cNvCxnSpPr/>
          <p:nvPr/>
        </p:nvCxnSpPr>
        <p:spPr>
          <a:xfrm>
            <a:off x="468313" y="3213100"/>
            <a:ext cx="0" cy="3095625"/>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10175" y="5385990"/>
            <a:ext cx="257369" cy="923330"/>
          </a:xfrm>
          <a:prstGeom prst="rect">
            <a:avLst/>
          </a:prstGeom>
          <a:noFill/>
        </p:spPr>
        <p:txBody>
          <a:bodyPr vert="vert270" lIns="36000" tIns="36000" rIns="36000" bIns="36000">
            <a:spAutoFit/>
          </a:bodyPr>
          <a:lstStyle/>
          <a:p>
            <a:pPr>
              <a:defRPr/>
            </a:pPr>
            <a:r>
              <a:rPr lang="en-GB" sz="1200" dirty="0">
                <a:ea typeface="+mn-ea"/>
              </a:rPr>
              <a:t>SDR</a:t>
            </a:r>
            <a:endParaRPr lang="fr-CH" sz="1200" dirty="0">
              <a:ea typeface="+mn-ea"/>
            </a:endParaRPr>
          </a:p>
        </p:txBody>
      </p:sp>
      <p:sp>
        <p:nvSpPr>
          <p:cNvPr id="25610" name="ZoneTexte 24"/>
          <p:cNvSpPr txBox="1">
            <a:spLocks noChangeArrowheads="1"/>
          </p:cNvSpPr>
          <p:nvPr/>
        </p:nvSpPr>
        <p:spPr bwMode="auto">
          <a:xfrm>
            <a:off x="4067175" y="6381750"/>
            <a:ext cx="13684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1600">
                <a:solidFill>
                  <a:schemeClr val="tx1"/>
                </a:solidFill>
                <a:latin typeface="Verdana" charset="0"/>
                <a:ea typeface="ＭＳ Ｐゴシック" charset="0"/>
                <a:cs typeface="Verdana" charset="0"/>
              </a:defRPr>
            </a:lvl1pPr>
            <a:lvl2pPr marL="742950" indent="-285750">
              <a:defRPr sz="1600">
                <a:solidFill>
                  <a:schemeClr val="tx1"/>
                </a:solidFill>
                <a:latin typeface="Verdana" charset="0"/>
                <a:ea typeface="Verdana" charset="0"/>
                <a:cs typeface="Verdana" charset="0"/>
              </a:defRPr>
            </a:lvl2pPr>
            <a:lvl3pPr marL="1143000" indent="-228600">
              <a:defRPr sz="1600">
                <a:solidFill>
                  <a:schemeClr val="tx1"/>
                </a:solidFill>
                <a:latin typeface="Verdana" charset="0"/>
                <a:ea typeface="Verdana" charset="0"/>
                <a:cs typeface="Verdana" charset="0"/>
              </a:defRPr>
            </a:lvl3pPr>
            <a:lvl4pPr marL="1600200" indent="-228600">
              <a:defRPr sz="1600">
                <a:solidFill>
                  <a:schemeClr val="tx1"/>
                </a:solidFill>
                <a:latin typeface="Verdana" charset="0"/>
                <a:ea typeface="Verdana" charset="0"/>
                <a:cs typeface="Verdana" charset="0"/>
              </a:defRPr>
            </a:lvl4pPr>
            <a:lvl5pPr>
              <a:defRPr sz="1600">
                <a:solidFill>
                  <a:schemeClr val="tx1"/>
                </a:solidFill>
                <a:latin typeface="Verdana" charset="0"/>
                <a:ea typeface="Verdana" charset="0"/>
                <a:cs typeface="Verdana" charset="0"/>
              </a:defRPr>
            </a:lvl5pPr>
            <a:lvl6pPr eaLnBrk="0" fontAlgn="base" hangingPunct="0">
              <a:spcAft>
                <a:spcPct val="0"/>
              </a:spcAft>
              <a:buFont typeface="Arial" charset="0"/>
              <a:buChar char="»"/>
              <a:defRPr sz="1600">
                <a:solidFill>
                  <a:schemeClr val="tx1"/>
                </a:solidFill>
                <a:latin typeface="Verdana" charset="0"/>
                <a:ea typeface="Verdana" charset="0"/>
                <a:cs typeface="Verdana" charset="0"/>
              </a:defRPr>
            </a:lvl6pPr>
            <a:lvl7pPr eaLnBrk="0" fontAlgn="base" hangingPunct="0">
              <a:spcAft>
                <a:spcPct val="0"/>
              </a:spcAft>
              <a:buFont typeface="Arial" charset="0"/>
              <a:buChar char="»"/>
              <a:defRPr sz="1600">
                <a:solidFill>
                  <a:schemeClr val="tx1"/>
                </a:solidFill>
                <a:latin typeface="Verdana" charset="0"/>
                <a:ea typeface="Verdana" charset="0"/>
                <a:cs typeface="Verdana" charset="0"/>
              </a:defRPr>
            </a:lvl7pPr>
            <a:lvl8pPr eaLnBrk="0" fontAlgn="base" hangingPunct="0">
              <a:spcAft>
                <a:spcPct val="0"/>
              </a:spcAft>
              <a:buFont typeface="Arial" charset="0"/>
              <a:buChar char="»"/>
              <a:defRPr sz="1600">
                <a:solidFill>
                  <a:schemeClr val="tx1"/>
                </a:solidFill>
                <a:latin typeface="Verdana" charset="0"/>
                <a:ea typeface="Verdana" charset="0"/>
                <a:cs typeface="Verdana" charset="0"/>
              </a:defRPr>
            </a:lvl8pPr>
            <a:lvl9pPr eaLnBrk="0" fontAlgn="base" hangingPunct="0">
              <a:spcAft>
                <a:spcPct val="0"/>
              </a:spcAft>
              <a:buFont typeface="Arial" charset="0"/>
              <a:buChar char="»"/>
              <a:defRPr sz="1600">
                <a:solidFill>
                  <a:schemeClr val="tx1"/>
                </a:solidFill>
                <a:latin typeface="Verdana" charset="0"/>
                <a:ea typeface="Verdana" charset="0"/>
                <a:cs typeface="Verdana" charset="0"/>
              </a:defRPr>
            </a:lvl9pPr>
          </a:lstStyle>
          <a:p>
            <a:pPr algn="ctr"/>
            <a:r>
              <a:rPr lang="en-GB" sz="1200">
                <a:latin typeface="Arial" charset="0"/>
                <a:cs typeface="Arial" charset="0"/>
              </a:rPr>
              <a:t>From 2006</a:t>
            </a:r>
            <a:endParaRPr lang="fr-CH" sz="1200">
              <a:latin typeface="Arial" charset="0"/>
              <a:cs typeface="Arial" charset="0"/>
            </a:endParaRPr>
          </a:p>
        </p:txBody>
      </p:sp>
      <p:sp>
        <p:nvSpPr>
          <p:cNvPr id="25611" name="ZoneTexte 25"/>
          <p:cNvSpPr txBox="1">
            <a:spLocks noChangeArrowheads="1"/>
          </p:cNvSpPr>
          <p:nvPr/>
        </p:nvSpPr>
        <p:spPr bwMode="auto">
          <a:xfrm>
            <a:off x="1187450" y="6381750"/>
            <a:ext cx="13684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1600">
                <a:solidFill>
                  <a:schemeClr val="tx1"/>
                </a:solidFill>
                <a:latin typeface="Verdana" charset="0"/>
                <a:ea typeface="ＭＳ Ｐゴシック" charset="0"/>
                <a:cs typeface="Verdana" charset="0"/>
              </a:defRPr>
            </a:lvl1pPr>
            <a:lvl2pPr marL="742950" indent="-285750">
              <a:defRPr sz="1600">
                <a:solidFill>
                  <a:schemeClr val="tx1"/>
                </a:solidFill>
                <a:latin typeface="Verdana" charset="0"/>
                <a:ea typeface="Verdana" charset="0"/>
                <a:cs typeface="Verdana" charset="0"/>
              </a:defRPr>
            </a:lvl2pPr>
            <a:lvl3pPr marL="1143000" indent="-228600">
              <a:defRPr sz="1600">
                <a:solidFill>
                  <a:schemeClr val="tx1"/>
                </a:solidFill>
                <a:latin typeface="Verdana" charset="0"/>
                <a:ea typeface="Verdana" charset="0"/>
                <a:cs typeface="Verdana" charset="0"/>
              </a:defRPr>
            </a:lvl3pPr>
            <a:lvl4pPr marL="1600200" indent="-228600">
              <a:defRPr sz="1600">
                <a:solidFill>
                  <a:schemeClr val="tx1"/>
                </a:solidFill>
                <a:latin typeface="Verdana" charset="0"/>
                <a:ea typeface="Verdana" charset="0"/>
                <a:cs typeface="Verdana" charset="0"/>
              </a:defRPr>
            </a:lvl4pPr>
            <a:lvl5pPr>
              <a:defRPr sz="1600">
                <a:solidFill>
                  <a:schemeClr val="tx1"/>
                </a:solidFill>
                <a:latin typeface="Verdana" charset="0"/>
                <a:ea typeface="Verdana" charset="0"/>
                <a:cs typeface="Verdana" charset="0"/>
              </a:defRPr>
            </a:lvl5pPr>
            <a:lvl6pPr eaLnBrk="0" fontAlgn="base" hangingPunct="0">
              <a:spcAft>
                <a:spcPct val="0"/>
              </a:spcAft>
              <a:buFont typeface="Arial" charset="0"/>
              <a:buChar char="»"/>
              <a:defRPr sz="1600">
                <a:solidFill>
                  <a:schemeClr val="tx1"/>
                </a:solidFill>
                <a:latin typeface="Verdana" charset="0"/>
                <a:ea typeface="Verdana" charset="0"/>
                <a:cs typeface="Verdana" charset="0"/>
              </a:defRPr>
            </a:lvl6pPr>
            <a:lvl7pPr eaLnBrk="0" fontAlgn="base" hangingPunct="0">
              <a:spcAft>
                <a:spcPct val="0"/>
              </a:spcAft>
              <a:buFont typeface="Arial" charset="0"/>
              <a:buChar char="»"/>
              <a:defRPr sz="1600">
                <a:solidFill>
                  <a:schemeClr val="tx1"/>
                </a:solidFill>
                <a:latin typeface="Verdana" charset="0"/>
                <a:ea typeface="Verdana" charset="0"/>
                <a:cs typeface="Verdana" charset="0"/>
              </a:defRPr>
            </a:lvl7pPr>
            <a:lvl8pPr eaLnBrk="0" fontAlgn="base" hangingPunct="0">
              <a:spcAft>
                <a:spcPct val="0"/>
              </a:spcAft>
              <a:buFont typeface="Arial" charset="0"/>
              <a:buChar char="»"/>
              <a:defRPr sz="1600">
                <a:solidFill>
                  <a:schemeClr val="tx1"/>
                </a:solidFill>
                <a:latin typeface="Verdana" charset="0"/>
                <a:ea typeface="Verdana" charset="0"/>
                <a:cs typeface="Verdana" charset="0"/>
              </a:defRPr>
            </a:lvl8pPr>
            <a:lvl9pPr eaLnBrk="0" fontAlgn="base" hangingPunct="0">
              <a:spcAft>
                <a:spcPct val="0"/>
              </a:spcAft>
              <a:buFont typeface="Arial" charset="0"/>
              <a:buChar char="»"/>
              <a:defRPr sz="1600">
                <a:solidFill>
                  <a:schemeClr val="tx1"/>
                </a:solidFill>
                <a:latin typeface="Verdana" charset="0"/>
                <a:ea typeface="Verdana" charset="0"/>
                <a:cs typeface="Verdana" charset="0"/>
              </a:defRPr>
            </a:lvl9pPr>
          </a:lstStyle>
          <a:p>
            <a:pPr algn="ctr"/>
            <a:r>
              <a:rPr lang="en-GB" sz="1200">
                <a:latin typeface="Arial" charset="0"/>
                <a:cs typeface="Arial" charset="0"/>
              </a:rPr>
              <a:t>Before 2006</a:t>
            </a:r>
            <a:endParaRPr lang="fr-CH" sz="1200">
              <a:latin typeface="Arial" charset="0"/>
              <a:cs typeface="Arial" charset="0"/>
            </a:endParaRPr>
          </a:p>
        </p:txBody>
      </p:sp>
      <p:sp>
        <p:nvSpPr>
          <p:cNvPr id="24" name="Arc 23"/>
          <p:cNvSpPr/>
          <p:nvPr/>
        </p:nvSpPr>
        <p:spPr>
          <a:xfrm rot="3129606">
            <a:off x="4568826" y="4073525"/>
            <a:ext cx="2006600" cy="1374775"/>
          </a:xfrm>
          <a:prstGeom prst="arc">
            <a:avLst>
              <a:gd name="adj1" fmla="val 16200000"/>
              <a:gd name="adj2" fmla="val 293093"/>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25613" name="ZoneTexte 28"/>
          <p:cNvSpPr txBox="1">
            <a:spLocks noChangeArrowheads="1"/>
          </p:cNvSpPr>
          <p:nvPr/>
        </p:nvSpPr>
        <p:spPr bwMode="auto">
          <a:xfrm>
            <a:off x="6516688" y="3860800"/>
            <a:ext cx="2398712"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charset="0"/>
                <a:ea typeface="ＭＳ Ｐゴシック" charset="0"/>
                <a:cs typeface="Verdana" charset="0"/>
              </a:defRPr>
            </a:lvl1pPr>
            <a:lvl2pPr marL="742950" indent="-285750">
              <a:defRPr sz="1600">
                <a:solidFill>
                  <a:schemeClr val="tx1"/>
                </a:solidFill>
                <a:latin typeface="Verdana" charset="0"/>
                <a:ea typeface="Verdana" charset="0"/>
                <a:cs typeface="Verdana" charset="0"/>
              </a:defRPr>
            </a:lvl2pPr>
            <a:lvl3pPr marL="1143000" indent="-228600">
              <a:defRPr sz="1600">
                <a:solidFill>
                  <a:schemeClr val="tx1"/>
                </a:solidFill>
                <a:latin typeface="Verdana" charset="0"/>
                <a:ea typeface="Verdana" charset="0"/>
                <a:cs typeface="Verdana" charset="0"/>
              </a:defRPr>
            </a:lvl3pPr>
            <a:lvl4pPr marL="1600200" indent="-228600">
              <a:defRPr sz="1600">
                <a:solidFill>
                  <a:schemeClr val="tx1"/>
                </a:solidFill>
                <a:latin typeface="Verdana" charset="0"/>
                <a:ea typeface="Verdana" charset="0"/>
                <a:cs typeface="Verdana" charset="0"/>
              </a:defRPr>
            </a:lvl4pPr>
            <a:lvl5pPr>
              <a:defRPr sz="1600">
                <a:solidFill>
                  <a:schemeClr val="tx1"/>
                </a:solidFill>
                <a:latin typeface="Verdana" charset="0"/>
                <a:ea typeface="Verdana" charset="0"/>
                <a:cs typeface="Verdana" charset="0"/>
              </a:defRPr>
            </a:lvl5pPr>
            <a:lvl6pPr eaLnBrk="0" fontAlgn="base" hangingPunct="0">
              <a:spcAft>
                <a:spcPct val="0"/>
              </a:spcAft>
              <a:buFont typeface="Arial" charset="0"/>
              <a:buChar char="»"/>
              <a:defRPr sz="1600">
                <a:solidFill>
                  <a:schemeClr val="tx1"/>
                </a:solidFill>
                <a:latin typeface="Verdana" charset="0"/>
                <a:ea typeface="Verdana" charset="0"/>
                <a:cs typeface="Verdana" charset="0"/>
              </a:defRPr>
            </a:lvl6pPr>
            <a:lvl7pPr eaLnBrk="0" fontAlgn="base" hangingPunct="0">
              <a:spcAft>
                <a:spcPct val="0"/>
              </a:spcAft>
              <a:buFont typeface="Arial" charset="0"/>
              <a:buChar char="»"/>
              <a:defRPr sz="1600">
                <a:solidFill>
                  <a:schemeClr val="tx1"/>
                </a:solidFill>
                <a:latin typeface="Verdana" charset="0"/>
                <a:ea typeface="Verdana" charset="0"/>
                <a:cs typeface="Verdana" charset="0"/>
              </a:defRPr>
            </a:lvl7pPr>
            <a:lvl8pPr eaLnBrk="0" fontAlgn="base" hangingPunct="0">
              <a:spcAft>
                <a:spcPct val="0"/>
              </a:spcAft>
              <a:buFont typeface="Arial" charset="0"/>
              <a:buChar char="»"/>
              <a:defRPr sz="1600">
                <a:solidFill>
                  <a:schemeClr val="tx1"/>
                </a:solidFill>
                <a:latin typeface="Verdana" charset="0"/>
                <a:ea typeface="Verdana" charset="0"/>
                <a:cs typeface="Verdana" charset="0"/>
              </a:defRPr>
            </a:lvl8pPr>
            <a:lvl9pPr eaLnBrk="0" fontAlgn="base" hangingPunct="0">
              <a:spcAft>
                <a:spcPct val="0"/>
              </a:spcAft>
              <a:buFont typeface="Arial" charset="0"/>
              <a:buChar char="»"/>
              <a:defRPr sz="1600">
                <a:solidFill>
                  <a:schemeClr val="tx1"/>
                </a:solidFill>
                <a:latin typeface="Verdana" charset="0"/>
                <a:ea typeface="Verdana" charset="0"/>
                <a:cs typeface="Verdana" charset="0"/>
              </a:defRPr>
            </a:lvl9pPr>
          </a:lstStyle>
          <a:p>
            <a:r>
              <a:rPr lang="en-GB" sz="1500" b="1">
                <a:latin typeface="Arial" charset="0"/>
                <a:cs typeface="Arial" charset="0"/>
              </a:rPr>
              <a:t>Maximum bonus component = 40% of base rate</a:t>
            </a:r>
          </a:p>
          <a:p>
            <a:endParaRPr lang="en-GB" sz="1500">
              <a:latin typeface="Arial" charset="0"/>
              <a:cs typeface="Arial" charset="0"/>
            </a:endParaRPr>
          </a:p>
          <a:p>
            <a:r>
              <a:rPr lang="en-GB" sz="1500">
                <a:latin typeface="Arial" charset="0"/>
                <a:cs typeface="Arial" charset="0"/>
              </a:rPr>
              <a:t>40% of 71.4 = 28.6%</a:t>
            </a:r>
            <a:endParaRPr lang="fr-CH" sz="1500">
              <a:latin typeface="Arial" charset="0"/>
              <a:cs typeface="Arial" charset="0"/>
            </a:endParaRPr>
          </a:p>
          <a:p>
            <a:endParaRPr lang="en-GB" sz="1500">
              <a:latin typeface="Arial" charset="0"/>
              <a:cs typeface="Arial" charset="0"/>
            </a:endParaRPr>
          </a:p>
          <a:p>
            <a:r>
              <a:rPr lang="en-GB" sz="1500">
                <a:latin typeface="Arial" charset="0"/>
                <a:cs typeface="Arial" charset="0"/>
              </a:rPr>
              <a:t>Therefore, base rate + total bonus can build up to 100% ILRs</a:t>
            </a:r>
          </a:p>
        </p:txBody>
      </p:sp>
      <p:sp>
        <p:nvSpPr>
          <p:cNvPr id="15" name="Rectangle 14"/>
          <p:cNvSpPr/>
          <p:nvPr/>
        </p:nvSpPr>
        <p:spPr>
          <a:xfrm>
            <a:off x="3492500" y="3284538"/>
            <a:ext cx="2592388" cy="304165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72000"/>
          <a:lstStyle/>
          <a:p>
            <a:pPr>
              <a:defRPr/>
            </a:pPr>
            <a:r>
              <a:rPr lang="en-GB" sz="1400" dirty="0">
                <a:solidFill>
                  <a:schemeClr val="tx1"/>
                </a:solidFill>
              </a:rPr>
              <a:t> + Inflation adjustment</a:t>
            </a:r>
          </a:p>
        </p:txBody>
      </p:sp>
      <p:sp>
        <p:nvSpPr>
          <p:cNvPr id="17" name="Titre 1"/>
          <p:cNvSpPr txBox="1">
            <a:spLocks/>
          </p:cNvSpPr>
          <p:nvPr/>
        </p:nvSpPr>
        <p:spPr>
          <a:xfrm>
            <a:off x="324000" y="1548000"/>
            <a:ext cx="8496000" cy="296824"/>
          </a:xfrm>
          <a:prstGeom prst="rect">
            <a:avLst/>
          </a:prstGeom>
        </p:spPr>
        <p:txBody>
          <a:bodyPr>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pPr marL="714375" indent="-714375"/>
            <a:r>
              <a:rPr lang="en-US" dirty="0"/>
              <a:t>4.1	Overview of UPU remuneration systems</a:t>
            </a:r>
            <a:br>
              <a:rPr lang="en-US" dirty="0"/>
            </a:br>
            <a:endParaRPr lang="en-GB" sz="1600" b="0" dirty="0"/>
          </a:p>
        </p:txBody>
      </p:sp>
    </p:spTree>
    <p:extLst>
      <p:ext uri="{BB962C8B-B14F-4D97-AF65-F5344CB8AC3E}">
        <p14:creationId xmlns:p14="http://schemas.microsoft.com/office/powerpoint/2010/main" val="315325935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13"/>
          <p:cNvSpPr>
            <a:spLocks noChangeAspect="1" noChangeArrowheads="1"/>
          </p:cNvSpPr>
          <p:nvPr/>
        </p:nvSpPr>
        <p:spPr bwMode="auto">
          <a:xfrm>
            <a:off x="287338" y="2349500"/>
            <a:ext cx="87487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spcBef>
                <a:spcPts val="600"/>
              </a:spcBef>
              <a:spcAft>
                <a:spcPts val="300"/>
              </a:spcAft>
              <a:buClr>
                <a:srgbClr val="00509E"/>
              </a:buClr>
              <a:defRPr/>
            </a:pPr>
            <a:r>
              <a:rPr lang="en-GB" sz="1600" b="1" dirty="0">
                <a:latin typeface="Verdana" panose="020B0604030504040204" pitchFamily="34" charset="0"/>
                <a:ea typeface="Verdana" panose="020B0604030504040204" pitchFamily="34" charset="0"/>
                <a:cs typeface="Verdana" panose="020B0604030504040204" pitchFamily="34" charset="0"/>
              </a:rPr>
              <a:t>Main components</a:t>
            </a:r>
          </a:p>
          <a:p>
            <a:pPr marL="447675" lvl="1" indent="-361950" eaLnBrk="0" hangingPunct="0">
              <a:spcBef>
                <a:spcPts val="0"/>
              </a:spcBef>
              <a:spcAft>
                <a:spcPts val="600"/>
              </a:spcAft>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Base rate: 71.4% of the 2004 rates as set by DOs</a:t>
            </a:r>
          </a:p>
          <a:p>
            <a:pPr marL="447675" lvl="1" indent="-361950" eaLnBrk="0" hangingPunct="0">
              <a:spcBef>
                <a:spcPts val="0"/>
              </a:spcBef>
              <a:spcAft>
                <a:spcPts val="600"/>
              </a:spcAft>
              <a:buFont typeface="Arial" panose="020B0604020202020204" pitchFamily="34" charset="0"/>
              <a:buChar char="─"/>
              <a:defRPr/>
            </a:pPr>
            <a:r>
              <a:rPr lang="en-US" sz="1600" dirty="0">
                <a:latin typeface="Verdana" panose="020B0604030504040204" pitchFamily="34" charset="0"/>
                <a:ea typeface="Verdana" panose="020B0604030504040204" pitchFamily="34" charset="0"/>
                <a:cs typeface="Verdana" panose="020B0604030504040204" pitchFamily="34" charset="0"/>
              </a:rPr>
              <a:t>Global minimum base rate of 4.25 SDR for a 5 kg parcel (2.85 SDR/ item and 0.28 SDR/ kg)</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447675" lvl="1" indent="-361950" eaLnBrk="0" hangingPunct="0">
              <a:spcBef>
                <a:spcPts val="0"/>
              </a:spcBef>
              <a:spcAft>
                <a:spcPts val="600"/>
              </a:spcAft>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Bonus elements up to maximum of 40% based on service features provided</a:t>
            </a:r>
          </a:p>
          <a:p>
            <a:pPr marL="542925" lvl="1" indent="-361950" eaLnBrk="0" hangingPunct="0">
              <a:spcBef>
                <a:spcPts val="0"/>
              </a:spcBef>
              <a:spcAft>
                <a:spcPts val="0"/>
              </a:spcAft>
              <a:buFont typeface="Arial" panose="020B0604020202020204" pitchFamily="34" charset="0"/>
              <a:buChar char="─"/>
              <a:defRPr/>
            </a:pPr>
            <a:endParaRPr lang="en-GB" sz="1500" dirty="0">
              <a:latin typeface="Verdana" panose="020B0604030504040204" pitchFamily="34" charset="0"/>
              <a:ea typeface="Verdana" panose="020B0604030504040204" pitchFamily="34" charset="0"/>
              <a:cs typeface="Verdana" panose="020B0604030504040204" pitchFamily="34" charset="0"/>
            </a:endParaRPr>
          </a:p>
          <a:p>
            <a:pPr eaLnBrk="0" hangingPunct="0">
              <a:spcBef>
                <a:spcPts val="0"/>
              </a:spcBef>
              <a:spcAft>
                <a:spcPts val="300"/>
              </a:spcAft>
              <a:defRPr/>
            </a:pPr>
            <a:r>
              <a:rPr lang="en-GB" sz="1600" b="1" dirty="0">
                <a:latin typeface="Verdana" panose="020B0604030504040204" pitchFamily="34" charset="0"/>
                <a:ea typeface="Verdana" panose="020B0604030504040204" pitchFamily="34" charset="0"/>
                <a:cs typeface="Verdana" panose="020B0604030504040204" pitchFamily="34" charset="0"/>
              </a:rPr>
              <a:t>Inflation adjustment</a:t>
            </a:r>
          </a:p>
          <a:p>
            <a:pPr marL="447675" lvl="1" indent="-361950" eaLnBrk="0" hangingPunct="0">
              <a:spcBef>
                <a:spcPts val="0"/>
              </a:spcBef>
              <a:spcAft>
                <a:spcPts val="600"/>
              </a:spcAft>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Possible once a year</a:t>
            </a:r>
          </a:p>
          <a:p>
            <a:pPr marL="447675" lvl="1" indent="-361950" eaLnBrk="0" hangingPunct="0">
              <a:spcBef>
                <a:spcPts val="0"/>
              </a:spcBef>
              <a:spcAft>
                <a:spcPts val="1200"/>
              </a:spcAft>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Maximum 5% per 12 months period</a:t>
            </a:r>
          </a:p>
          <a:p>
            <a:pPr marL="85725" lvl="1" eaLnBrk="0" hangingPunct="0">
              <a:spcBef>
                <a:spcPts val="0"/>
              </a:spcBef>
              <a:spcAft>
                <a:spcPts val="0"/>
              </a:spcAft>
              <a:defRPr/>
            </a:pPr>
            <a:endParaRPr lang="en-GB" sz="1600" dirty="0">
              <a:latin typeface="Verdana" panose="020B0604030504040204" pitchFamily="34" charset="0"/>
              <a:ea typeface="Verdana" panose="020B0604030504040204" pitchFamily="34" charset="0"/>
              <a:cs typeface="Verdana" panose="020B0604030504040204" pitchFamily="34" charset="0"/>
            </a:endParaRPr>
          </a:p>
          <a:p>
            <a:pPr eaLnBrk="0" hangingPunct="0">
              <a:spcBef>
                <a:spcPts val="0"/>
              </a:spcBef>
              <a:spcAft>
                <a:spcPts val="300"/>
              </a:spcAft>
              <a:defRPr/>
            </a:pPr>
            <a:r>
              <a:rPr lang="en-GB" sz="1600" b="1" dirty="0">
                <a:latin typeface="Verdana" panose="020B0604030504040204" pitchFamily="34" charset="0"/>
                <a:ea typeface="Verdana" panose="020B0604030504040204" pitchFamily="34" charset="0"/>
                <a:cs typeface="Verdana" panose="020B0604030504040204" pitchFamily="34" charset="0"/>
              </a:rPr>
              <a:t>Prerequisites to access bonus system </a:t>
            </a:r>
          </a:p>
          <a:p>
            <a:pPr marL="447675" lvl="1" indent="-361950" eaLnBrk="0" hangingPunct="0">
              <a:spcBef>
                <a:spcPts val="0"/>
              </a:spcBef>
              <a:spcAft>
                <a:spcPts val="600"/>
              </a:spcAft>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Application of barcodes on all outbound parcels</a:t>
            </a:r>
          </a:p>
          <a:p>
            <a:pPr marL="447675" lvl="1" indent="-361950" eaLnBrk="0" hangingPunct="0">
              <a:spcBef>
                <a:spcPts val="0"/>
              </a:spcBef>
              <a:spcAft>
                <a:spcPts val="600"/>
              </a:spcAft>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Acceptance of liability for all types of parcels</a:t>
            </a:r>
          </a:p>
          <a:p>
            <a:pPr marL="447675" lvl="1" indent="-361950" eaLnBrk="0" hangingPunct="0">
              <a:spcBef>
                <a:spcPts val="0"/>
              </a:spcBef>
              <a:spcAft>
                <a:spcPts val="600"/>
              </a:spcAft>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Entry in the Parcel Post Compendium Online (PPCO)</a:t>
            </a:r>
          </a:p>
          <a:p>
            <a:pPr marL="180975" lvl="1" eaLnBrk="0" hangingPunct="0">
              <a:spcBef>
                <a:spcPts val="0"/>
              </a:spcBef>
              <a:spcAft>
                <a:spcPts val="600"/>
              </a:spcAft>
              <a:buClr>
                <a:srgbClr val="00509E"/>
              </a:buClr>
              <a:defRPr/>
            </a:pPr>
            <a:endParaRPr lang="en-GB" sz="1600" dirty="0">
              <a:latin typeface="Verdana" panose="020B0604030504040204" pitchFamily="34" charset="0"/>
              <a:ea typeface="Verdana" panose="020B0604030504040204" pitchFamily="34" charset="0"/>
              <a:cs typeface="Verdana" panose="020B0604030504040204" pitchFamily="34" charset="0"/>
            </a:endParaRPr>
          </a:p>
          <a:p>
            <a:pPr eaLnBrk="0" hangingPunct="0">
              <a:spcBef>
                <a:spcPct val="20000"/>
              </a:spcBef>
              <a:spcAft>
                <a:spcPts val="600"/>
              </a:spcAft>
              <a:buClr>
                <a:srgbClr val="00509E"/>
              </a:buClr>
              <a:defRPr/>
            </a:pP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tre 1"/>
          <p:cNvSpPr txBox="1">
            <a:spLocks/>
          </p:cNvSpPr>
          <p:nvPr/>
        </p:nvSpPr>
        <p:spPr>
          <a:xfrm>
            <a:off x="324000" y="1548000"/>
            <a:ext cx="8496000" cy="296824"/>
          </a:xfrm>
          <a:prstGeom prst="rect">
            <a:avLst/>
          </a:prstGeom>
        </p:spPr>
        <p:txBody>
          <a:bodyPr>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r>
              <a:rPr lang="en-US" dirty="0"/>
              <a:t>4.1  Overview of UPU remuneration systems</a:t>
            </a:r>
            <a:br>
              <a:rPr lang="en-US" dirty="0"/>
            </a:br>
            <a:endParaRPr lang="en-GB" sz="1600" b="0" dirty="0"/>
          </a:p>
        </p:txBody>
      </p:sp>
    </p:spTree>
    <p:extLst>
      <p:ext uri="{BB962C8B-B14F-4D97-AF65-F5344CB8AC3E}">
        <p14:creationId xmlns:p14="http://schemas.microsoft.com/office/powerpoint/2010/main" val="308064319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52413" y="2205038"/>
            <a:ext cx="2154237" cy="6397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a:solidFill>
                  <a:srgbClr val="FFFFFF"/>
                </a:solidFill>
              </a:rPr>
              <a:t>SERVICE</a:t>
            </a:r>
          </a:p>
          <a:p>
            <a:pPr algn="ctr" eaLnBrk="1" hangingPunct="1">
              <a:defRPr/>
            </a:pPr>
            <a:r>
              <a:rPr lang="en-GB" altLang="fr-FR" sz="1500" b="1">
                <a:solidFill>
                  <a:srgbClr val="FFFFFF"/>
                </a:solidFill>
              </a:rPr>
              <a:t> FEATURE 1</a:t>
            </a:r>
            <a:endParaRPr lang="fr-CH" altLang="fr-FR" sz="1500" b="1">
              <a:solidFill>
                <a:srgbClr val="FFFFFF"/>
              </a:solidFill>
            </a:endParaRPr>
          </a:p>
        </p:txBody>
      </p:sp>
      <p:sp>
        <p:nvSpPr>
          <p:cNvPr id="21" name="Rectangle 20"/>
          <p:cNvSpPr/>
          <p:nvPr/>
        </p:nvSpPr>
        <p:spPr>
          <a:xfrm>
            <a:off x="2484438" y="2205038"/>
            <a:ext cx="2151062" cy="63976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a:solidFill>
                  <a:srgbClr val="FFFFFF"/>
                </a:solidFill>
              </a:rPr>
              <a:t>SERVICE </a:t>
            </a:r>
          </a:p>
          <a:p>
            <a:pPr algn="ctr" eaLnBrk="1" hangingPunct="1">
              <a:defRPr/>
            </a:pPr>
            <a:r>
              <a:rPr lang="en-GB" altLang="fr-FR" sz="1500" b="1">
                <a:solidFill>
                  <a:srgbClr val="FFFFFF"/>
                </a:solidFill>
              </a:rPr>
              <a:t>FEATURE 2</a:t>
            </a:r>
            <a:endParaRPr lang="fr-CH" altLang="fr-FR" sz="1500" b="1">
              <a:solidFill>
                <a:srgbClr val="FFFFFF"/>
              </a:solidFill>
            </a:endParaRPr>
          </a:p>
        </p:txBody>
      </p:sp>
      <p:sp>
        <p:nvSpPr>
          <p:cNvPr id="22" name="Rectangle 21"/>
          <p:cNvSpPr/>
          <p:nvPr/>
        </p:nvSpPr>
        <p:spPr>
          <a:xfrm>
            <a:off x="4716463" y="2205038"/>
            <a:ext cx="2154237" cy="63976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dirty="0">
                <a:solidFill>
                  <a:srgbClr val="FFFFFF"/>
                </a:solidFill>
              </a:rPr>
              <a:t>SERVICE </a:t>
            </a:r>
          </a:p>
          <a:p>
            <a:pPr algn="ctr" eaLnBrk="1" hangingPunct="1">
              <a:defRPr/>
            </a:pPr>
            <a:r>
              <a:rPr lang="en-GB" altLang="fr-FR" sz="1500" b="1" dirty="0">
                <a:solidFill>
                  <a:srgbClr val="FFFFFF"/>
                </a:solidFill>
              </a:rPr>
              <a:t>FEATURE 3</a:t>
            </a:r>
            <a:endParaRPr lang="fr-CH" altLang="fr-FR" sz="1500" b="1" dirty="0">
              <a:solidFill>
                <a:srgbClr val="FFFFFF"/>
              </a:solidFill>
            </a:endParaRPr>
          </a:p>
        </p:txBody>
      </p:sp>
      <p:sp>
        <p:nvSpPr>
          <p:cNvPr id="23" name="Rectangle 22"/>
          <p:cNvSpPr/>
          <p:nvPr/>
        </p:nvSpPr>
        <p:spPr>
          <a:xfrm>
            <a:off x="6948488" y="2205038"/>
            <a:ext cx="2093912" cy="63976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dirty="0">
                <a:solidFill>
                  <a:srgbClr val="FFFFFF"/>
                </a:solidFill>
              </a:rPr>
              <a:t>SERVICE </a:t>
            </a:r>
          </a:p>
          <a:p>
            <a:pPr algn="ctr" eaLnBrk="1" hangingPunct="1">
              <a:defRPr/>
            </a:pPr>
            <a:r>
              <a:rPr lang="en-GB" altLang="fr-FR" sz="1500" b="1" dirty="0">
                <a:solidFill>
                  <a:srgbClr val="FFFFFF"/>
                </a:solidFill>
              </a:rPr>
              <a:t>FEATURE 4</a:t>
            </a:r>
            <a:endParaRPr lang="fr-CH" altLang="fr-FR" sz="1500" b="1" dirty="0">
              <a:solidFill>
                <a:srgbClr val="FFFFFF"/>
              </a:solidFill>
            </a:endParaRPr>
          </a:p>
        </p:txBody>
      </p:sp>
      <p:sp>
        <p:nvSpPr>
          <p:cNvPr id="33" name="Rectangle 32"/>
          <p:cNvSpPr/>
          <p:nvPr/>
        </p:nvSpPr>
        <p:spPr>
          <a:xfrm>
            <a:off x="2484438" y="2924175"/>
            <a:ext cx="2157412" cy="3792538"/>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a:solidFill>
                  <a:prstClr val="black"/>
                </a:solidFill>
              </a:rPr>
              <a:t>Home delivery</a:t>
            </a:r>
          </a:p>
          <a:p>
            <a:pPr algn="ctr" eaLnBrk="1" hangingPunct="1">
              <a:defRPr/>
            </a:pPr>
            <a:r>
              <a:rPr lang="en-GB" altLang="fr-FR" sz="1500" b="1">
                <a:solidFill>
                  <a:prstClr val="black"/>
                </a:solidFill>
              </a:rPr>
              <a:t>Bonus 5%</a:t>
            </a:r>
          </a:p>
          <a:p>
            <a:pPr algn="ctr" eaLnBrk="1" hangingPunct="1">
              <a:defRPr/>
            </a:pPr>
            <a:endParaRPr lang="fr-CH" altLang="fr-FR" sz="1500" b="1">
              <a:solidFill>
                <a:prstClr val="black"/>
              </a:solidFill>
            </a:endParaRPr>
          </a:p>
        </p:txBody>
      </p:sp>
      <p:sp>
        <p:nvSpPr>
          <p:cNvPr id="34" name="Rectangle 33"/>
          <p:cNvSpPr/>
          <p:nvPr/>
        </p:nvSpPr>
        <p:spPr>
          <a:xfrm>
            <a:off x="4716463" y="2924175"/>
            <a:ext cx="2159000" cy="379095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a:solidFill>
                  <a:prstClr val="black"/>
                </a:solidFill>
              </a:rPr>
              <a:t>Delivery standards</a:t>
            </a:r>
          </a:p>
          <a:p>
            <a:pPr algn="ctr" eaLnBrk="1" hangingPunct="1">
              <a:defRPr/>
            </a:pPr>
            <a:r>
              <a:rPr lang="en-GB" altLang="fr-FR" sz="1500" b="1">
                <a:solidFill>
                  <a:prstClr val="black"/>
                </a:solidFill>
              </a:rPr>
              <a:t>Bonus 5%</a:t>
            </a:r>
          </a:p>
          <a:p>
            <a:pPr algn="ctr" eaLnBrk="1" hangingPunct="1">
              <a:defRPr/>
            </a:pPr>
            <a:endParaRPr lang="fr-CH" altLang="fr-FR" sz="1500" b="1">
              <a:solidFill>
                <a:prstClr val="black"/>
              </a:solidFill>
            </a:endParaRPr>
          </a:p>
        </p:txBody>
      </p:sp>
      <p:sp>
        <p:nvSpPr>
          <p:cNvPr id="35" name="Rectangle 34"/>
          <p:cNvSpPr/>
          <p:nvPr/>
        </p:nvSpPr>
        <p:spPr>
          <a:xfrm>
            <a:off x="6948488" y="2924175"/>
            <a:ext cx="2093912" cy="379095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a:solidFill>
                  <a:prstClr val="black"/>
                </a:solidFill>
              </a:rPr>
              <a:t>IBIS</a:t>
            </a:r>
          </a:p>
          <a:p>
            <a:pPr algn="ctr" eaLnBrk="1" hangingPunct="1">
              <a:defRPr/>
            </a:pPr>
            <a:r>
              <a:rPr lang="en-GB" altLang="fr-FR" sz="1500" b="1">
                <a:solidFill>
                  <a:prstClr val="black"/>
                </a:solidFill>
              </a:rPr>
              <a:t>Bonus 5%</a:t>
            </a:r>
          </a:p>
          <a:p>
            <a:pPr algn="ctr" eaLnBrk="1" hangingPunct="1">
              <a:defRPr/>
            </a:pPr>
            <a:endParaRPr lang="fr-CH" altLang="fr-FR" sz="1500" b="1">
              <a:solidFill>
                <a:prstClr val="black"/>
              </a:solidFill>
            </a:endParaRPr>
          </a:p>
        </p:txBody>
      </p:sp>
      <p:sp>
        <p:nvSpPr>
          <p:cNvPr id="20" name="Rectangle 19"/>
          <p:cNvSpPr/>
          <p:nvPr/>
        </p:nvSpPr>
        <p:spPr>
          <a:xfrm>
            <a:off x="246063" y="2924175"/>
            <a:ext cx="2160587" cy="649288"/>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a:solidFill>
                  <a:prstClr val="black"/>
                </a:solidFill>
              </a:rPr>
              <a:t>EMC over EMD</a:t>
            </a:r>
          </a:p>
          <a:p>
            <a:pPr algn="ctr" eaLnBrk="1" hangingPunct="1">
              <a:defRPr/>
            </a:pPr>
            <a:r>
              <a:rPr lang="en-GB" altLang="fr-FR" sz="1500" b="1">
                <a:solidFill>
                  <a:prstClr val="black"/>
                </a:solidFill>
              </a:rPr>
              <a:t>Bonus 2%</a:t>
            </a:r>
            <a:endParaRPr lang="fr-CH" altLang="fr-FR" sz="1500" b="1">
              <a:solidFill>
                <a:prstClr val="black"/>
              </a:solidFill>
            </a:endParaRPr>
          </a:p>
        </p:txBody>
      </p:sp>
      <p:sp>
        <p:nvSpPr>
          <p:cNvPr id="24" name="Rectangle 23"/>
          <p:cNvSpPr/>
          <p:nvPr/>
        </p:nvSpPr>
        <p:spPr>
          <a:xfrm>
            <a:off x="246063" y="3700463"/>
            <a:ext cx="2160587" cy="6477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dirty="0">
                <a:solidFill>
                  <a:prstClr val="black"/>
                </a:solidFill>
              </a:rPr>
              <a:t>EMD over EMC</a:t>
            </a:r>
          </a:p>
          <a:p>
            <a:pPr algn="ctr" eaLnBrk="1" hangingPunct="1">
              <a:defRPr/>
            </a:pPr>
            <a:r>
              <a:rPr lang="en-GB" altLang="fr-FR" sz="1500" b="1" dirty="0">
                <a:solidFill>
                  <a:prstClr val="black"/>
                </a:solidFill>
              </a:rPr>
              <a:t>Bonus 2%</a:t>
            </a:r>
            <a:endParaRPr lang="fr-CH" altLang="fr-FR" sz="1500" b="1" dirty="0">
              <a:solidFill>
                <a:prstClr val="black"/>
              </a:solidFill>
            </a:endParaRPr>
          </a:p>
        </p:txBody>
      </p:sp>
      <p:sp>
        <p:nvSpPr>
          <p:cNvPr id="25" name="Rectangle 24"/>
          <p:cNvSpPr/>
          <p:nvPr/>
        </p:nvSpPr>
        <p:spPr>
          <a:xfrm>
            <a:off x="250825" y="4464050"/>
            <a:ext cx="2160588" cy="650875"/>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500" b="1">
                <a:solidFill>
                  <a:srgbClr val="000000"/>
                </a:solidFill>
                <a:latin typeface="Arial" charset="0"/>
                <a:ea typeface="ＭＳ Ｐゴシック" charset="0"/>
                <a:cs typeface="Arial" charset="0"/>
              </a:rPr>
              <a:t>EMH/ I over EMD</a:t>
            </a:r>
          </a:p>
          <a:p>
            <a:pPr algn="ctr"/>
            <a:r>
              <a:rPr lang="en-GB" sz="1500" b="1">
                <a:solidFill>
                  <a:srgbClr val="000000"/>
                </a:solidFill>
                <a:latin typeface="Arial" charset="0"/>
                <a:ea typeface="ＭＳ Ｐゴシック" charset="0"/>
                <a:cs typeface="Arial" charset="0"/>
              </a:rPr>
              <a:t>Bonus 0 – 11% </a:t>
            </a:r>
            <a:endParaRPr lang="fr-CH" sz="1500" b="1">
              <a:solidFill>
                <a:srgbClr val="000000"/>
              </a:solidFill>
              <a:latin typeface="Arial" charset="0"/>
              <a:ea typeface="ＭＳ Ｐゴシック" charset="0"/>
              <a:cs typeface="Arial" charset="0"/>
            </a:endParaRPr>
          </a:p>
        </p:txBody>
      </p:sp>
      <p:sp>
        <p:nvSpPr>
          <p:cNvPr id="26" name="Rectangle 25"/>
          <p:cNvSpPr/>
          <p:nvPr/>
        </p:nvSpPr>
        <p:spPr>
          <a:xfrm>
            <a:off x="257175" y="5238750"/>
            <a:ext cx="2160588" cy="646113"/>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dirty="0">
                <a:solidFill>
                  <a:prstClr val="black"/>
                </a:solidFill>
              </a:rPr>
              <a:t>EMF over EME</a:t>
            </a:r>
          </a:p>
          <a:p>
            <a:pPr algn="ctr" eaLnBrk="1" hangingPunct="1">
              <a:defRPr/>
            </a:pPr>
            <a:r>
              <a:rPr lang="en-GB" altLang="fr-FR" sz="1500" b="1" dirty="0">
                <a:solidFill>
                  <a:prstClr val="black"/>
                </a:solidFill>
              </a:rPr>
              <a:t>Bonus 5%</a:t>
            </a:r>
            <a:endParaRPr lang="fr-CH" altLang="fr-FR" sz="1500" b="1" dirty="0">
              <a:solidFill>
                <a:prstClr val="black"/>
              </a:solidFill>
            </a:endParaRPr>
          </a:p>
        </p:txBody>
      </p:sp>
      <p:sp>
        <p:nvSpPr>
          <p:cNvPr id="29" name="Rectangle 28"/>
          <p:cNvSpPr/>
          <p:nvPr/>
        </p:nvSpPr>
        <p:spPr>
          <a:xfrm>
            <a:off x="250825" y="6021388"/>
            <a:ext cx="2160588" cy="693737"/>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fr-FR" sz="1500" b="1" dirty="0">
                <a:solidFill>
                  <a:prstClr val="black"/>
                </a:solidFill>
              </a:rPr>
              <a:t>RESDES/ PREDES</a:t>
            </a:r>
          </a:p>
          <a:p>
            <a:pPr algn="ctr" eaLnBrk="1" hangingPunct="1">
              <a:defRPr/>
            </a:pPr>
            <a:r>
              <a:rPr lang="en-GB" altLang="fr-FR" sz="1500" b="1" dirty="0">
                <a:solidFill>
                  <a:prstClr val="black"/>
                </a:solidFill>
              </a:rPr>
              <a:t>Bonus 5%</a:t>
            </a:r>
            <a:endParaRPr lang="fr-CH" altLang="fr-FR" sz="1500" b="1" dirty="0">
              <a:solidFill>
                <a:prstClr val="black"/>
              </a:solidFill>
            </a:endParaRPr>
          </a:p>
        </p:txBody>
      </p:sp>
      <p:sp>
        <p:nvSpPr>
          <p:cNvPr id="18" name="Arc 17"/>
          <p:cNvSpPr/>
          <p:nvPr/>
        </p:nvSpPr>
        <p:spPr>
          <a:xfrm rot="20213148">
            <a:off x="1939925" y="2003425"/>
            <a:ext cx="6411913" cy="4519613"/>
          </a:xfrm>
          <a:prstGeom prst="arc">
            <a:avLst>
              <a:gd name="adj1" fmla="val 12652358"/>
              <a:gd name="adj2" fmla="val 11796287"/>
            </a:avLst>
          </a:prstGeom>
          <a:ln w="28575">
            <a:solidFill>
              <a:srgbClr val="BE4D4A"/>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sz="2000" b="1" dirty="0">
              <a:solidFill>
                <a:srgbClr val="C00000"/>
              </a:solidFill>
              <a:latin typeface="Arial" panose="020B0604020202020204" pitchFamily="34" charset="0"/>
              <a:cs typeface="Arial" panose="020B0604020202020204" pitchFamily="34" charset="0"/>
            </a:endParaRPr>
          </a:p>
        </p:txBody>
      </p:sp>
      <p:sp>
        <p:nvSpPr>
          <p:cNvPr id="17" name="Rectangle 16"/>
          <p:cNvSpPr/>
          <p:nvPr/>
        </p:nvSpPr>
        <p:spPr>
          <a:xfrm>
            <a:off x="2987675" y="4079875"/>
            <a:ext cx="4572000" cy="384175"/>
          </a:xfrm>
          <a:prstGeom prst="rect">
            <a:avLst/>
          </a:prstGeom>
          <a:solidFill>
            <a:schemeClr val="bg1">
              <a:lumMod val="95000"/>
              <a:alpha val="58000"/>
            </a:schemeClr>
          </a:solidFill>
        </p:spPr>
        <p:txBody>
          <a:bodyPr>
            <a:spAutoFit/>
          </a:bodyPr>
          <a:lstStyle/>
          <a:p>
            <a:pPr algn="ctr">
              <a:defRPr/>
            </a:pPr>
            <a:r>
              <a:rPr lang="en-GB" sz="1900" b="1" dirty="0">
                <a:solidFill>
                  <a:srgbClr val="C00000"/>
                </a:solidFill>
                <a:latin typeface="Arial" panose="020B0604020202020204" pitchFamily="34" charset="0"/>
                <a:ea typeface="+mn-ea"/>
                <a:cs typeface="Arial" panose="020B0604020202020204" pitchFamily="34" charset="0"/>
              </a:rPr>
              <a:t>Maximum of total bonuses = 40%</a:t>
            </a:r>
          </a:p>
        </p:txBody>
      </p:sp>
      <p:sp>
        <p:nvSpPr>
          <p:cNvPr id="27" name="Titre 1"/>
          <p:cNvSpPr txBox="1">
            <a:spLocks/>
          </p:cNvSpPr>
          <p:nvPr/>
        </p:nvSpPr>
        <p:spPr>
          <a:xfrm>
            <a:off x="324000" y="1548000"/>
            <a:ext cx="8496000" cy="296824"/>
          </a:xfrm>
          <a:prstGeom prst="rect">
            <a:avLst/>
          </a:prstGeom>
        </p:spPr>
        <p:txBody>
          <a:bodyPr>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r>
              <a:rPr lang="en-US" dirty="0"/>
              <a:t>4.1  Overview of UPU remuneration systems</a:t>
            </a:r>
            <a:br>
              <a:rPr lang="en-US" dirty="0"/>
            </a:br>
            <a:endParaRPr lang="en-GB" sz="1600" b="0" dirty="0"/>
          </a:p>
        </p:txBody>
      </p:sp>
    </p:spTree>
    <p:extLst>
      <p:ext uri="{BB962C8B-B14F-4D97-AF65-F5344CB8AC3E}">
        <p14:creationId xmlns:p14="http://schemas.microsoft.com/office/powerpoint/2010/main" val="36573336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8)">
                                      <p:cBhvr>
                                        <p:cTn id="7" dur="20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4525" y="6308725"/>
            <a:ext cx="3311525" cy="43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7" name="Rectangle 13"/>
          <p:cNvSpPr>
            <a:spLocks noChangeAspect="1" noChangeArrowheads="1"/>
          </p:cNvSpPr>
          <p:nvPr/>
        </p:nvSpPr>
        <p:spPr bwMode="auto">
          <a:xfrm>
            <a:off x="251520" y="2276872"/>
            <a:ext cx="8568952"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3663">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GB" altLang="fr-FR" sz="1600" b="1" dirty="0">
                <a:latin typeface="Verdana" panose="020B0604030504040204" pitchFamily="34" charset="0"/>
                <a:ea typeface="Verdana" panose="020B0604030504040204" pitchFamily="34" charset="0"/>
                <a:cs typeface="Verdana" panose="020B0604030504040204" pitchFamily="34" charset="0"/>
              </a:rPr>
              <a:t>ECOMPRO parcels</a:t>
            </a:r>
            <a:endParaRPr lang="en-US" altLang="fr-FR" sz="1600" b="1"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GB" sz="16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1200"/>
              </a:spcBef>
              <a:defRPr/>
            </a:pPr>
            <a:r>
              <a:rPr lang="en-GB" sz="1600" dirty="0">
                <a:latin typeface="Verdana" panose="020B0604030504040204" pitchFamily="34" charset="0"/>
                <a:ea typeface="Verdana" panose="020B0604030504040204" pitchFamily="34" charset="0"/>
                <a:cs typeface="Verdana" panose="020B0604030504040204" pitchFamily="34" charset="0"/>
              </a:rPr>
              <a:t>2016 Congress decided on a </a:t>
            </a:r>
            <a:r>
              <a:rPr lang="en-US" sz="1600" b="1" dirty="0">
                <a:latin typeface="Verdana" panose="020B0604030504040204" pitchFamily="34" charset="0"/>
                <a:ea typeface="Verdana" panose="020B0604030504040204" pitchFamily="34" charset="0"/>
                <a:cs typeface="Verdana" panose="020B0604030504040204" pitchFamily="34" charset="0"/>
              </a:rPr>
              <a:t>fully self-declared rate system </a:t>
            </a:r>
            <a:r>
              <a:rPr lang="en-US" sz="1600" dirty="0">
                <a:latin typeface="Verdana" panose="020B0604030504040204" pitchFamily="34" charset="0"/>
                <a:ea typeface="Verdana" panose="020B0604030504040204" pitchFamily="34" charset="0"/>
                <a:cs typeface="Verdana" panose="020B0604030504040204" pitchFamily="34" charset="0"/>
              </a:rPr>
              <a:t>for ECOMPRO and removed the connection with ILRs</a:t>
            </a:r>
          </a:p>
          <a:p>
            <a:pPr eaLnBrk="1" hangingPunct="1">
              <a:spcBef>
                <a:spcPts val="1200"/>
              </a:spcBef>
              <a:defRPr/>
            </a:pPr>
            <a:r>
              <a:rPr lang="en-US" sz="1600" b="1" dirty="0">
                <a:latin typeface="Verdana" panose="020B0604030504040204" pitchFamily="34" charset="0"/>
                <a:ea typeface="Verdana" panose="020B0604030504040204" pitchFamily="34" charset="0"/>
                <a:cs typeface="Verdana" panose="020B0604030504040204" pitchFamily="34" charset="0"/>
              </a:rPr>
              <a:t>No cap rates – </a:t>
            </a:r>
            <a:r>
              <a:rPr lang="en-US" sz="1600" dirty="0">
                <a:latin typeface="Verdana" panose="020B0604030504040204" pitchFamily="34" charset="0"/>
                <a:ea typeface="Verdana" panose="020B0604030504040204" pitchFamily="34" charset="0"/>
                <a:cs typeface="Verdana" panose="020B0604030504040204" pitchFamily="34" charset="0"/>
              </a:rPr>
              <a:t>Designated operator in the destination country determines its ECOMPRO rates without constraints </a:t>
            </a:r>
          </a:p>
          <a:p>
            <a:pPr eaLnBrk="1" hangingPunct="1">
              <a:spcBef>
                <a:spcPts val="1200"/>
              </a:spcBef>
              <a:defRPr/>
            </a:pPr>
            <a:r>
              <a:rPr lang="en-US" sz="1600" dirty="0">
                <a:latin typeface="Verdana" panose="020B0604030504040204" pitchFamily="34" charset="0"/>
                <a:ea typeface="Verdana" panose="020B0604030504040204" pitchFamily="34" charset="0"/>
                <a:cs typeface="Verdana" panose="020B0604030504040204" pitchFamily="34" charset="0"/>
              </a:rPr>
              <a:t>Expectation is that DOs would set their ECOMPRO rates lower than ILRs because 1) ILRs are considered high rates in some countries, and 2) ECOMPRO does not include high cost service features such as signature and liability</a:t>
            </a:r>
          </a:p>
          <a:p>
            <a:pPr algn="just" eaLnBrk="1" hangingPunct="1">
              <a:spcBef>
                <a:spcPts val="1200"/>
              </a:spcBef>
              <a:defRPr/>
            </a:pPr>
            <a:r>
              <a:rPr lang="en-GB" sz="1600" b="1" dirty="0">
                <a:latin typeface="Verdana" panose="020B0604030504040204" pitchFamily="34" charset="0"/>
                <a:ea typeface="Verdana" panose="020B0604030504040204" pitchFamily="34" charset="0"/>
                <a:cs typeface="Verdana" panose="020B0604030504040204" pitchFamily="34" charset="0"/>
              </a:rPr>
              <a:t>No bonus payments </a:t>
            </a:r>
            <a:r>
              <a:rPr lang="en-GB" sz="1600" dirty="0">
                <a:latin typeface="Verdana" panose="020B0604030504040204" pitchFamily="34" charset="0"/>
                <a:ea typeface="Verdana" panose="020B0604030504040204" pitchFamily="34" charset="0"/>
                <a:cs typeface="Verdana" panose="020B0604030504040204" pitchFamily="34" charset="0"/>
              </a:rPr>
              <a:t>for ECOMPRO parcels </a:t>
            </a:r>
          </a:p>
          <a:p>
            <a:pPr algn="just" eaLnBrk="1" hangingPunct="1">
              <a:spcBef>
                <a:spcPts val="1200"/>
              </a:spcBef>
              <a:defRPr/>
            </a:pPr>
            <a:r>
              <a:rPr lang="en-GB" sz="1600" b="1" dirty="0">
                <a:latin typeface="Verdana" panose="020B0604030504040204" pitchFamily="34" charset="0"/>
                <a:ea typeface="Verdana" panose="020B0604030504040204" pitchFamily="34" charset="0"/>
                <a:cs typeface="Verdana" panose="020B0604030504040204" pitchFamily="34" charset="0"/>
              </a:rPr>
              <a:t>Weight steps still possible</a:t>
            </a:r>
            <a:r>
              <a:rPr lang="en-GB" sz="1600" dirty="0">
                <a:latin typeface="Verdana" panose="020B0604030504040204" pitchFamily="34" charset="0"/>
                <a:ea typeface="Verdana" panose="020B0604030504040204" pitchFamily="34" charset="0"/>
                <a:cs typeface="Verdana" panose="020B0604030504040204" pitchFamily="34" charset="0"/>
              </a:rPr>
              <a:t>, accounting and IT solutions provide for up to three weight steps </a:t>
            </a:r>
          </a:p>
          <a:p>
            <a:pPr algn="just" eaLnBrk="1" hangingPunct="1">
              <a:spcBef>
                <a:spcPts val="1200"/>
              </a:spcBef>
              <a:defRPr/>
            </a:pPr>
            <a:r>
              <a:rPr lang="en-GB" sz="1600" dirty="0">
                <a:latin typeface="Verdana" panose="020B0604030504040204" pitchFamily="34" charset="0"/>
                <a:ea typeface="Verdana" panose="020B0604030504040204" pitchFamily="34" charset="0"/>
                <a:cs typeface="Verdana" panose="020B0604030504040204" pitchFamily="34" charset="0"/>
              </a:rPr>
              <a:t>IB publishes ECOMPRO rates every 30 September by Circular</a:t>
            </a:r>
          </a:p>
          <a:p>
            <a:pPr algn="just" eaLnBrk="1" hangingPunct="1">
              <a:defRPr/>
            </a:pPr>
            <a:endParaRPr lang="fr-CH" sz="1600" dirty="0">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lang="en-GB" sz="1600" dirty="0">
                <a:latin typeface="Verdana" panose="020B0604030504040204" pitchFamily="34" charset="0"/>
                <a:ea typeface="Verdana" panose="020B0604030504040204" pitchFamily="34" charset="0"/>
                <a:cs typeface="Verdana" panose="020B0604030504040204" pitchFamily="34" charset="0"/>
              </a:rPr>
              <a:t> </a:t>
            </a:r>
            <a:endParaRPr lang="fr-CH"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Titre 1"/>
          <p:cNvSpPr txBox="1">
            <a:spLocks/>
          </p:cNvSpPr>
          <p:nvPr/>
        </p:nvSpPr>
        <p:spPr>
          <a:xfrm>
            <a:off x="324000" y="1548000"/>
            <a:ext cx="8496000" cy="296824"/>
          </a:xfrm>
          <a:prstGeom prst="rect">
            <a:avLst/>
          </a:prstGeom>
        </p:spPr>
        <p:txBody>
          <a:bodyPr>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r>
              <a:rPr lang="en-US" dirty="0"/>
              <a:t>4.1  Overview of UPU remuneration systems</a:t>
            </a:r>
            <a:br>
              <a:rPr lang="en-US" dirty="0"/>
            </a:br>
            <a:endParaRPr lang="en-GB" sz="1600" b="0" dirty="0"/>
          </a:p>
        </p:txBody>
      </p:sp>
    </p:spTree>
    <p:extLst>
      <p:ext uri="{BB962C8B-B14F-4D97-AF65-F5344CB8AC3E}">
        <p14:creationId xmlns:p14="http://schemas.microsoft.com/office/powerpoint/2010/main" val="84018325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re 1"/>
          <p:cNvSpPr>
            <a:spLocks noGrp="1"/>
          </p:cNvSpPr>
          <p:nvPr>
            <p:ph type="title"/>
          </p:nvPr>
        </p:nvSpPr>
        <p:spPr>
          <a:xfrm>
            <a:off x="827584" y="3212976"/>
            <a:ext cx="7704856" cy="792088"/>
          </a:xfrm>
        </p:spPr>
        <p:txBody>
          <a:bodyPr>
            <a:noAutofit/>
          </a:bodyPr>
          <a:lstStyle/>
          <a:p>
            <a:pPr marL="896938" indent="-896938"/>
            <a:r>
              <a:rPr lang="en-US" dirty="0"/>
              <a:t>4.2	Outcomes Third Extraordinary Congress on the review of E format remuneration</a:t>
            </a:r>
            <a:endParaRPr lang="en-GB" sz="1600" b="0" dirty="0"/>
          </a:p>
        </p:txBody>
      </p:sp>
    </p:spTree>
    <p:extLst>
      <p:ext uri="{BB962C8B-B14F-4D97-AF65-F5344CB8AC3E}">
        <p14:creationId xmlns:p14="http://schemas.microsoft.com/office/powerpoint/2010/main" val="3935027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52400" y="1981200"/>
            <a:ext cx="8641655" cy="4548168"/>
          </a:xfrm>
          <a:prstGeom prst="rect">
            <a:avLst/>
          </a:prstGeom>
        </p:spPr>
        <p:txBody>
          <a:bodyPr>
            <a:noAutofit/>
          </a:bodyPr>
          <a:lstStyle>
            <a:lvl1pPr marL="0" indent="0" algn="l" defTabSz="914400" rtl="0" eaLnBrk="1" latinLnBrk="0" hangingPunct="1">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1pPr>
            <a:lvl2pPr marL="360363"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278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System parameters </a:t>
            </a:r>
            <a:r>
              <a:rPr kumimoji="0" lang="en-US" sz="1600" b="1" i="0" u="sng"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in 2020</a:t>
            </a: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9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 </a:t>
            </a:r>
            <a:endParaRPr kumimoji="0" lang="en-GB" sz="16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endParaRPr>
          </a:p>
        </p:txBody>
      </p:sp>
      <p:sp>
        <p:nvSpPr>
          <p:cNvPr id="9" name="Rectangle 8"/>
          <p:cNvSpPr/>
          <p:nvPr/>
        </p:nvSpPr>
        <p:spPr>
          <a:xfrm>
            <a:off x="152400" y="1524000"/>
            <a:ext cx="8382000" cy="369332"/>
          </a:xfrm>
          <a:prstGeom prst="rect">
            <a:avLst/>
          </a:prstGeom>
        </p:spPr>
        <p:txBody>
          <a:bodyPr wrap="square">
            <a:spAutoFit/>
          </a:bodyPr>
          <a:lstStyle/>
          <a:p>
            <a:pPr marL="0" marR="0" lvl="0" indent="0" algn="l" defTabSz="741363" rtl="0" eaLnBrk="1" fontAlgn="auto" latinLnBrk="0" hangingPunct="1">
              <a:lnSpc>
                <a:spcPct val="100000"/>
              </a:lnSpc>
              <a:spcBef>
                <a:spcPts val="0"/>
              </a:spcBef>
              <a:spcAft>
                <a:spcPts val="0"/>
              </a:spcAft>
              <a:buClrTx/>
              <a:buSzTx/>
              <a:buFontTx/>
              <a:buNone/>
              <a:tabLst>
                <a:tab pos="690563" algn="l"/>
              </a:tabLst>
              <a:defRPr/>
            </a:pPr>
            <a:r>
              <a:rPr lang="en-GB" b="1" noProof="0" dirty="0">
                <a:solidFill>
                  <a:srgbClr val="1F497D"/>
                </a:solidFill>
                <a:latin typeface="Verdana" pitchFamily="34" charset="0"/>
                <a:ea typeface="Verdana" pitchFamily="34" charset="0"/>
                <a:cs typeface="Verdana" pitchFamily="34" charset="0"/>
              </a:rPr>
              <a:t>2019 Extraordinary Congress – E format remuneration </a:t>
            </a:r>
            <a:endParaRPr kumimoji="0" lang="en-US" sz="1800" b="1" i="0" u="none" strike="noStrike" kern="1200" cap="none" spc="0" normalizeH="0" baseline="0" noProof="0" dirty="0">
              <a:ln>
                <a:noFill/>
              </a:ln>
              <a:solidFill>
                <a:srgbClr val="1F497D"/>
              </a:solidFill>
              <a:effectLst/>
              <a:uLnTx/>
              <a:uFillTx/>
              <a:latin typeface="Verdana" pitchFamily="34" charset="0"/>
              <a:ea typeface="Verdana" pitchFamily="34" charset="0"/>
              <a:cs typeface="Verdan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97912406"/>
              </p:ext>
            </p:extLst>
          </p:nvPr>
        </p:nvGraphicFramePr>
        <p:xfrm>
          <a:off x="152400" y="2509790"/>
          <a:ext cx="8596064" cy="4187354"/>
        </p:xfrm>
        <a:graphic>
          <a:graphicData uri="http://schemas.openxmlformats.org/drawingml/2006/table">
            <a:tbl>
              <a:tblPr firstRow="1" firstCol="1" bandRow="1">
                <a:tableStyleId>{5940675A-B579-460E-94D1-54222C63F5DA}</a:tableStyleId>
              </a:tblPr>
              <a:tblGrid>
                <a:gridCol w="2533161">
                  <a:extLst>
                    <a:ext uri="{9D8B030D-6E8A-4147-A177-3AD203B41FA5}">
                      <a16:colId xmlns:a16="http://schemas.microsoft.com/office/drawing/2014/main" val="3043896561"/>
                    </a:ext>
                  </a:extLst>
                </a:gridCol>
                <a:gridCol w="6062903">
                  <a:extLst>
                    <a:ext uri="{9D8B030D-6E8A-4147-A177-3AD203B41FA5}">
                      <a16:colId xmlns:a16="http://schemas.microsoft.com/office/drawing/2014/main" val="2913336862"/>
                    </a:ext>
                  </a:extLst>
                </a:gridCol>
              </a:tblGrid>
              <a:tr h="559170">
                <a:tc gridSpan="2">
                  <a:txBody>
                    <a:bodyPr/>
                    <a:lstStyle/>
                    <a:p>
                      <a:pPr>
                        <a:lnSpc>
                          <a:spcPts val="1600"/>
                        </a:lnSpc>
                        <a:spcBef>
                          <a:spcPts val="100"/>
                        </a:spcBef>
                        <a:spcAft>
                          <a:spcPts val="100"/>
                        </a:spcAft>
                      </a:pPr>
                      <a:r>
                        <a:rPr lang="en-GB" sz="15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2020 (First year)</a:t>
                      </a:r>
                    </a:p>
                  </a:txBody>
                  <a:tcPr marL="68580" marR="68580" marT="36000" marB="36000" anchor="ctr">
                    <a:solidFill>
                      <a:schemeClr val="bg1"/>
                    </a:solidFill>
                  </a:tcPr>
                </a:tc>
                <a:tc hMerge="1">
                  <a:txBody>
                    <a:bodyPr/>
                    <a:lstStyle/>
                    <a:p>
                      <a:pPr algn="r">
                        <a:lnSpc>
                          <a:spcPts val="1600"/>
                        </a:lnSpc>
                        <a:spcBef>
                          <a:spcPts val="100"/>
                        </a:spcBef>
                        <a:spcAft>
                          <a:spcPts val="100"/>
                        </a:spcAft>
                      </a:pPr>
                      <a:endParaRPr lang="en-GB" sz="15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extLst>
                  <a:ext uri="{0D108BD9-81ED-4DB2-BD59-A6C34878D82A}">
                    <a16:rowId xmlns:a16="http://schemas.microsoft.com/office/drawing/2014/main" val="2305523966"/>
                  </a:ext>
                </a:extLst>
              </a:tr>
              <a:tr h="833415">
                <a:tc>
                  <a:txBody>
                    <a:bodyPr/>
                    <a:lstStyle/>
                    <a:p>
                      <a:pPr>
                        <a:lnSpc>
                          <a:spcPts val="1600"/>
                        </a:lnSpc>
                        <a:spcBef>
                          <a:spcPts val="100"/>
                        </a:spcBef>
                        <a:spcAft>
                          <a:spcPts val="100"/>
                        </a:spcAft>
                      </a:pPr>
                      <a:r>
                        <a:rPr lang="en-GB" sz="1500" b="1" dirty="0">
                          <a:effectLst/>
                          <a:latin typeface="Verdana" panose="020B0604030504040204" pitchFamily="34" charset="0"/>
                          <a:ea typeface="Verdana" panose="020B0604030504040204" pitchFamily="34" charset="0"/>
                          <a:cs typeface="Verdana" panose="020B0604030504040204" pitchFamily="34" charset="0"/>
                        </a:rPr>
                        <a:t>Methodology</a:t>
                      </a:r>
                    </a:p>
                  </a:txBody>
                  <a:tcPr marL="68580" marR="68580" marT="36000" marB="3600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98860" algn="l"/>
                        </a:tabLst>
                        <a:defRP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Current system</a:t>
                      </a:r>
                      <a:r>
                        <a:rPr lang="en-GB" sz="15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where rates are c</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alculated</a:t>
                      </a:r>
                      <a:r>
                        <a:rPr lang="en-GB" sz="15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on the basis of 2</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domestic tariffs: 20g (P) and 175g (G) – countries</a:t>
                      </a:r>
                      <a:r>
                        <a:rPr lang="en-GB" sz="15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in g</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roup IV</a:t>
                      </a:r>
                      <a:r>
                        <a:rPr lang="en-GB" sz="15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also apply country-specific rates from 2020</a:t>
                      </a: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2352521025"/>
                  </a:ext>
                </a:extLst>
              </a:tr>
              <a:tr h="828798">
                <a:tc>
                  <a:txBody>
                    <a:bodyPr/>
                    <a:lstStyle/>
                    <a:p>
                      <a:pPr>
                        <a:lnSpc>
                          <a:spcPts val="1600"/>
                        </a:lnSpc>
                        <a:spcBef>
                          <a:spcPts val="100"/>
                        </a:spcBef>
                        <a:spcAft>
                          <a:spcPts val="100"/>
                        </a:spcAft>
                      </a:pPr>
                      <a:r>
                        <a:rPr lang="en-GB" sz="1500" b="1" dirty="0">
                          <a:effectLst/>
                          <a:latin typeface="Verdana" panose="020B0604030504040204" pitchFamily="34" charset="0"/>
                          <a:ea typeface="Verdana" panose="020B0604030504040204" pitchFamily="34" charset="0"/>
                          <a:cs typeface="Verdana" panose="020B0604030504040204" pitchFamily="34" charset="0"/>
                        </a:rPr>
                        <a:t>Annual</a:t>
                      </a:r>
                      <a:r>
                        <a:rPr lang="en-GB" sz="1500" b="1" baseline="0" dirty="0">
                          <a:effectLst/>
                          <a:latin typeface="Verdana" panose="020B0604030504040204" pitchFamily="34" charset="0"/>
                          <a:ea typeface="Verdana" panose="020B0604030504040204" pitchFamily="34" charset="0"/>
                          <a:cs typeface="Verdana" panose="020B0604030504040204" pitchFamily="34" charset="0"/>
                        </a:rPr>
                        <a:t> increase limit</a:t>
                      </a:r>
                      <a:endParaRPr lang="en-GB" sz="15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tc>
                  <a:txBody>
                    <a:bodyPr/>
                    <a:lstStyle/>
                    <a:p>
                      <a:pPr algn="l">
                        <a:lnSpc>
                          <a:spcPts val="1600"/>
                        </a:lnSpc>
                        <a:spcBef>
                          <a:spcPts val="100"/>
                        </a:spcBef>
                        <a:spcAft>
                          <a:spcPts val="100"/>
                        </a:spcAft>
                      </a:pPr>
                      <a:r>
                        <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t>
                      </a: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he m</a:t>
                      </a:r>
                      <a:r>
                        <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aximum</a:t>
                      </a: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annual increase of previous year revenue (13% increase limit) shall not apply in 2020</a:t>
                      </a:r>
                      <a:endPar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2144665377"/>
                  </a:ext>
                </a:extLst>
              </a:tr>
              <a:tr h="545308">
                <a:tc>
                  <a:txBody>
                    <a:bodyPr/>
                    <a:lstStyle/>
                    <a:p>
                      <a:pPr>
                        <a:lnSpc>
                          <a:spcPts val="1600"/>
                        </a:lnSpc>
                        <a:spcBef>
                          <a:spcPts val="100"/>
                        </a:spcBef>
                        <a:spcAft>
                          <a:spcPts val="100"/>
                        </a:spcAft>
                      </a:pPr>
                      <a:r>
                        <a:rPr lang="en-GB" sz="1500" b="1" dirty="0">
                          <a:effectLst/>
                          <a:latin typeface="Verdana" panose="020B0604030504040204" pitchFamily="34" charset="0"/>
                          <a:ea typeface="Verdana" panose="020B0604030504040204" pitchFamily="34" charset="0"/>
                          <a:cs typeface="Verdana" panose="020B0604030504040204" pitchFamily="34" charset="0"/>
                        </a:rPr>
                        <a:t>Floor</a:t>
                      </a:r>
                      <a:r>
                        <a:rPr lang="en-GB" sz="1500" b="1" baseline="0" dirty="0">
                          <a:effectLst/>
                          <a:latin typeface="Verdana" panose="020B0604030504040204" pitchFamily="34" charset="0"/>
                          <a:ea typeface="Verdana" panose="020B0604030504040204" pitchFamily="34" charset="0"/>
                          <a:cs typeface="Verdana" panose="020B0604030504040204" pitchFamily="34" charset="0"/>
                        </a:rPr>
                        <a:t> rates 2020</a:t>
                      </a:r>
                      <a:endParaRPr lang="en-GB" sz="15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tc>
                  <a:txBody>
                    <a:bodyPr/>
                    <a:lstStyle/>
                    <a:p>
                      <a:pPr marL="346075" indent="-285750" algn="l">
                        <a:lnSpc>
                          <a:spcPts val="1600"/>
                        </a:lnSpc>
                        <a:spcBef>
                          <a:spcPts val="100"/>
                        </a:spcBef>
                        <a:spcAft>
                          <a:spcPts val="100"/>
                        </a:spcAft>
                        <a:buFont typeface="Arial" panose="020B0604020202020204" pitchFamily="34" charset="0"/>
                        <a:buChar char="•"/>
                      </a:pPr>
                      <a:r>
                        <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Floor</a:t>
                      </a: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rates of 2020 i</a:t>
                      </a:r>
                      <a:r>
                        <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ncreased</a:t>
                      </a: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by 20% </a:t>
                      </a:r>
                    </a:p>
                    <a:p>
                      <a:pPr marL="346075" indent="-285750" algn="l">
                        <a:lnSpc>
                          <a:spcPts val="1600"/>
                        </a:lnSpc>
                        <a:spcBef>
                          <a:spcPts val="100"/>
                        </a:spcBef>
                        <a:spcAft>
                          <a:spcPts val="100"/>
                        </a:spcAft>
                        <a:buFont typeface="Arial" panose="020B0604020202020204" pitchFamily="34" charset="0"/>
                        <a:buChar char="•"/>
                      </a:pP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 in 2021 to 2025</a:t>
                      </a:r>
                      <a:endPar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1712588490"/>
                  </a:ext>
                </a:extLst>
              </a:tr>
              <a:tr h="1420663">
                <a:tc>
                  <a:txBody>
                    <a:bodyPr/>
                    <a:lstStyle/>
                    <a:p>
                      <a:pPr>
                        <a:lnSpc>
                          <a:spcPts val="1600"/>
                        </a:lnSpc>
                        <a:spcBef>
                          <a:spcPts val="100"/>
                        </a:spcBef>
                        <a:spcAft>
                          <a:spcPts val="100"/>
                        </a:spcAft>
                      </a:pPr>
                      <a:r>
                        <a:rPr lang="en-GB" sz="1500" b="1" dirty="0">
                          <a:effectLst/>
                          <a:latin typeface="Verdana" panose="020B0604030504040204" pitchFamily="34" charset="0"/>
                          <a:ea typeface="Verdana" panose="020B0604030504040204" pitchFamily="34" charset="0"/>
                          <a:cs typeface="Verdana" panose="020B0604030504040204" pitchFamily="34" charset="0"/>
                        </a:rPr>
                        <a:t>Cap rates 2020</a:t>
                      </a:r>
                    </a:p>
                  </a:txBody>
                  <a:tcPr marL="68580" marR="68580" marT="36000" marB="36000" anchor="ctr">
                    <a:solidFill>
                      <a:schemeClr val="bg1"/>
                    </a:solidFill>
                  </a:tcPr>
                </a:tc>
                <a:tc>
                  <a:txBody>
                    <a:bodyPr/>
                    <a:lstStyle/>
                    <a:p>
                      <a:pPr algn="l">
                        <a:lnSpc>
                          <a:spcPts val="1600"/>
                        </a:lnSpc>
                        <a:spcBef>
                          <a:spcPts val="100"/>
                        </a:spcBef>
                        <a:spcAft>
                          <a:spcPts val="100"/>
                        </a:spcAft>
                      </a:pP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Harmonization at the level of Group I cap rates increased by 5%, 19% and 27% compared to Group I, II and III cap rates in 2019, respectively. </a:t>
                      </a:r>
                    </a:p>
                    <a:p>
                      <a:pPr algn="l">
                        <a:lnSpc>
                          <a:spcPts val="1600"/>
                        </a:lnSpc>
                        <a:spcBef>
                          <a:spcPts val="100"/>
                        </a:spcBef>
                        <a:spcAft>
                          <a:spcPts val="100"/>
                        </a:spcAft>
                      </a:pPr>
                      <a:r>
                        <a:rPr lang="en-US"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Same cap rates to apply to Group IV, i.e. 53% increase compared to 2019 floor rates  </a:t>
                      </a:r>
                    </a:p>
                    <a:p>
                      <a:pPr algn="l">
                        <a:lnSpc>
                          <a:spcPts val="1600"/>
                        </a:lnSpc>
                        <a:spcBef>
                          <a:spcPts val="100"/>
                        </a:spcBef>
                        <a:spcAft>
                          <a:spcPts val="100"/>
                        </a:spcAft>
                      </a:pPr>
                      <a:r>
                        <a:rPr lang="fr-CH"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 2021, </a:t>
                      </a:r>
                      <a:r>
                        <a:rPr lang="fr-CH" sz="1500" baseline="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increase</a:t>
                      </a:r>
                      <a:r>
                        <a:rPr lang="fr-CH"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of 3%</a:t>
                      </a:r>
                      <a:endPar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192509192"/>
                  </a:ext>
                </a:extLst>
              </a:tr>
            </a:tbl>
          </a:graphicData>
        </a:graphic>
      </p:graphicFrame>
    </p:spTree>
    <p:extLst>
      <p:ext uri="{BB962C8B-B14F-4D97-AF65-F5344CB8AC3E}">
        <p14:creationId xmlns:p14="http://schemas.microsoft.com/office/powerpoint/2010/main" val="91268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52400" y="1828800"/>
            <a:ext cx="8641655" cy="457200"/>
          </a:xfrm>
          <a:prstGeom prst="rect">
            <a:avLst/>
          </a:prstGeom>
        </p:spPr>
        <p:txBody>
          <a:bodyPr>
            <a:noAutofit/>
          </a:bodyPr>
          <a:lstStyle>
            <a:lvl1pPr marL="0" indent="0" algn="l" defTabSz="914400" rtl="0" eaLnBrk="1" latinLnBrk="0" hangingPunct="1">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1pPr>
            <a:lvl2pPr marL="360363"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278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900"/>
              </a:spcBef>
              <a:defRPr/>
            </a:pPr>
            <a:r>
              <a:rPr lang="en-US" b="1" dirty="0">
                <a:solidFill>
                  <a:srgbClr val="000000"/>
                </a:solidFill>
              </a:rPr>
              <a:t>System </a:t>
            </a:r>
            <a:r>
              <a:rPr kumimoji="0" lang="en-US" sz="1600" b="1" i="0" u="none" strike="noStrike" kern="1200" cap="none" spc="0" normalizeH="0" baseline="0" noProof="0" dirty="0">
                <a:ln>
                  <a:noFill/>
                </a:ln>
                <a:solidFill>
                  <a:srgbClr val="000000"/>
                </a:solidFill>
                <a:effectLst/>
                <a:uLnTx/>
                <a:uFillTx/>
              </a:rPr>
              <a:t>parameters </a:t>
            </a:r>
            <a:r>
              <a:rPr kumimoji="0" lang="en-US" sz="1600" b="1" i="0" u="sng" strike="noStrike" kern="1200" cap="none" spc="0" normalizeH="0" baseline="0" noProof="0" dirty="0">
                <a:ln>
                  <a:noFill/>
                </a:ln>
                <a:effectLst/>
                <a:uLnTx/>
                <a:uFillTx/>
              </a:rPr>
              <a:t>2021 to 2025</a:t>
            </a:r>
            <a:endParaRPr kumimoji="0" lang="en-US" sz="1600" b="1" i="0" u="sng" strike="noStrike" kern="1200" cap="none" spc="0" normalizeH="0" baseline="0" noProof="0" dirty="0">
              <a:ln>
                <a:noFill/>
              </a:ln>
              <a:solidFill>
                <a:srgbClr val="000000"/>
              </a:solidFill>
              <a:effectLst/>
              <a:uLnTx/>
              <a:uFillTx/>
            </a:endParaRPr>
          </a:p>
        </p:txBody>
      </p:sp>
      <p:graphicFrame>
        <p:nvGraphicFramePr>
          <p:cNvPr id="5" name="Table 4"/>
          <p:cNvGraphicFramePr>
            <a:graphicFrameLocks noGrp="1"/>
          </p:cNvGraphicFramePr>
          <p:nvPr/>
        </p:nvGraphicFramePr>
        <p:xfrm>
          <a:off x="152399" y="2286000"/>
          <a:ext cx="8641655" cy="4439421"/>
        </p:xfrm>
        <a:graphic>
          <a:graphicData uri="http://schemas.openxmlformats.org/drawingml/2006/table">
            <a:tbl>
              <a:tblPr firstRow="1" firstCol="1" bandRow="1">
                <a:tableStyleId>{5940675A-B579-460E-94D1-54222C63F5DA}</a:tableStyleId>
              </a:tblPr>
              <a:tblGrid>
                <a:gridCol w="1955025">
                  <a:extLst>
                    <a:ext uri="{9D8B030D-6E8A-4147-A177-3AD203B41FA5}">
                      <a16:colId xmlns:a16="http://schemas.microsoft.com/office/drawing/2014/main" val="3043896561"/>
                    </a:ext>
                  </a:extLst>
                </a:gridCol>
                <a:gridCol w="6686630">
                  <a:extLst>
                    <a:ext uri="{9D8B030D-6E8A-4147-A177-3AD203B41FA5}">
                      <a16:colId xmlns:a16="http://schemas.microsoft.com/office/drawing/2014/main" val="2913336862"/>
                    </a:ext>
                  </a:extLst>
                </a:gridCol>
              </a:tblGrid>
              <a:tr h="442440">
                <a:tc gridSpan="2">
                  <a:txBody>
                    <a:bodyPr/>
                    <a:lstStyle/>
                    <a:p>
                      <a:pPr>
                        <a:lnSpc>
                          <a:spcPts val="1600"/>
                        </a:lnSpc>
                        <a:spcBef>
                          <a:spcPts val="100"/>
                        </a:spcBef>
                        <a:spcAft>
                          <a:spcPts val="100"/>
                        </a:spcAft>
                      </a:pPr>
                      <a:r>
                        <a:rPr lang="en-GB" sz="15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2021 to 2025 – opt-in (Second year onwards)</a:t>
                      </a:r>
                    </a:p>
                  </a:txBody>
                  <a:tcPr marL="68580" marR="68580" marT="36000" marB="36000" anchor="ctr">
                    <a:solidFill>
                      <a:schemeClr val="bg1"/>
                    </a:solidFill>
                  </a:tcPr>
                </a:tc>
                <a:tc hMerge="1">
                  <a:txBody>
                    <a:bodyPr/>
                    <a:lstStyle/>
                    <a:p>
                      <a:pPr algn="r">
                        <a:lnSpc>
                          <a:spcPts val="1600"/>
                        </a:lnSpc>
                        <a:spcBef>
                          <a:spcPts val="100"/>
                        </a:spcBef>
                        <a:spcAft>
                          <a:spcPts val="100"/>
                        </a:spcAft>
                      </a:pPr>
                      <a:endParaRPr lang="en-GB" sz="15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extLst>
                  <a:ext uri="{0D108BD9-81ED-4DB2-BD59-A6C34878D82A}">
                    <a16:rowId xmlns:a16="http://schemas.microsoft.com/office/drawing/2014/main" val="2305523966"/>
                  </a:ext>
                </a:extLst>
              </a:tr>
              <a:tr h="335081">
                <a:tc>
                  <a:txBody>
                    <a:bodyPr/>
                    <a:lstStyle/>
                    <a:p>
                      <a:pPr>
                        <a:lnSpc>
                          <a:spcPts val="1600"/>
                        </a:lnSpc>
                        <a:spcBef>
                          <a:spcPts val="100"/>
                        </a:spcBef>
                        <a:spcAft>
                          <a:spcPts val="100"/>
                        </a:spcAft>
                      </a:pP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Methodology</a:t>
                      </a:r>
                    </a:p>
                  </a:txBody>
                  <a:tcPr marL="68580" marR="68580" marT="36000" marB="36000" anchor="ctr">
                    <a:solidFill>
                      <a:schemeClr val="bg1"/>
                    </a:solidFill>
                  </a:tcPr>
                </a:tc>
                <a:tc>
                  <a:txBody>
                    <a:bodyPr/>
                    <a:lstStyle/>
                    <a:p>
                      <a:pPr marL="0" indent="0" algn="l">
                        <a:buFont typeface="Arial" panose="020B0604020202020204" pitchFamily="34" charset="0"/>
                        <a:buNone/>
                        <a:tabLst>
                          <a:tab pos="398860" algn="l"/>
                        </a:tabLst>
                        <a:defRP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Self-declared rates (opt-in by</a:t>
                      </a:r>
                      <a:r>
                        <a:rPr lang="en-GB" sz="15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destination country)</a:t>
                      </a: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4096259124"/>
                  </a:ext>
                </a:extLst>
              </a:tr>
              <a:tr h="445962">
                <a:tc>
                  <a:txBody>
                    <a:bodyPr/>
                    <a:lstStyle/>
                    <a:p>
                      <a:pPr>
                        <a:lnSpc>
                          <a:spcPts val="1600"/>
                        </a:lnSpc>
                        <a:spcBef>
                          <a:spcPts val="100"/>
                        </a:spcBef>
                        <a:spcAft>
                          <a:spcPts val="100"/>
                        </a:spcAft>
                      </a:pP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Date</a:t>
                      </a:r>
                      <a:r>
                        <a:rPr lang="en-GB" sz="1500" b="1"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of implementation</a:t>
                      </a:r>
                      <a:endPar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tc>
                  <a:txBody>
                    <a:bodyPr/>
                    <a:lstStyle/>
                    <a:p>
                      <a:pPr marL="0" indent="0" algn="l">
                        <a:buFont typeface="Arial" panose="020B0604020202020204" pitchFamily="34" charset="0"/>
                        <a:buNone/>
                        <a:tabLst>
                          <a:tab pos="398860" algn="l"/>
                        </a:tabLst>
                        <a:defRP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1 January 2021</a:t>
                      </a:r>
                      <a:r>
                        <a:rPr lang="en-GB" sz="15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868518214"/>
                  </a:ext>
                </a:extLst>
              </a:tr>
              <a:tr h="805762">
                <a:tc>
                  <a:txBody>
                    <a:bodyPr/>
                    <a:lstStyle/>
                    <a:p>
                      <a:pPr>
                        <a:lnSpc>
                          <a:spcPts val="1600"/>
                        </a:lnSpc>
                        <a:spcBef>
                          <a:spcPts val="100"/>
                        </a:spcBef>
                        <a:spcAft>
                          <a:spcPts val="100"/>
                        </a:spcAft>
                      </a:pP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Dual speed</a:t>
                      </a:r>
                      <a:r>
                        <a:rPr lang="en-GB" sz="1500" b="1"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&amp; a</a:t>
                      </a: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ccelerated implementation contribution </a:t>
                      </a:r>
                    </a:p>
                  </a:txBody>
                  <a:tcPr marL="68580" marR="68580" marT="36000" marB="36000" anchor="ctr">
                    <a:solidFill>
                      <a:schemeClr val="bg1"/>
                    </a:solidFill>
                  </a:tcPr>
                </a:tc>
                <a:tc>
                  <a:txBody>
                    <a:bodyPr/>
                    <a:lstStyle/>
                    <a:p>
                      <a:pPr marL="285750" marR="0" lvl="0" indent="-285750" algn="l" defTabSz="914400" rtl="0" eaLnBrk="1" fontAlgn="auto" latinLnBrk="0" hangingPunct="1">
                        <a:lnSpc>
                          <a:spcPts val="1600"/>
                        </a:lnSpc>
                        <a:spcBef>
                          <a:spcPts val="100"/>
                        </a:spcBef>
                        <a:spcAft>
                          <a:spcPts val="100"/>
                        </a:spcAft>
                        <a:buClrTx/>
                        <a:buSzTx/>
                        <a:buFont typeface="Arial" panose="020B0604020202020204" pitchFamily="34" charset="0"/>
                        <a:buChar char="•"/>
                        <a:tabLst/>
                        <a:defRPr/>
                      </a:pPr>
                      <a:r>
                        <a:rPr lang="en-GB" sz="1500" dirty="0">
                          <a:effectLst/>
                          <a:latin typeface="Verdana" panose="020B0604030504040204" pitchFamily="34" charset="0"/>
                          <a:ea typeface="Verdana" panose="020B0604030504040204" pitchFamily="34" charset="0"/>
                          <a:cs typeface="Verdana" panose="020B0604030504040204" pitchFamily="34" charset="0"/>
                        </a:rPr>
                        <a:t>Designated</a:t>
                      </a:r>
                      <a:r>
                        <a:rPr lang="en-GB" sz="1500" baseline="0" dirty="0">
                          <a:effectLst/>
                          <a:latin typeface="Verdana" panose="020B0604030504040204" pitchFamily="34" charset="0"/>
                          <a:ea typeface="Verdana" panose="020B0604030504040204" pitchFamily="34" charset="0"/>
                          <a:cs typeface="Verdana" panose="020B0604030504040204" pitchFamily="34" charset="0"/>
                        </a:rPr>
                        <a:t> operators with annual inbound mail volume in excess of 75,000t in 2018 may accelerate implementation of self-declared rates to 1 July 2020, exempt from transition. </a:t>
                      </a:r>
                    </a:p>
                    <a:p>
                      <a:pPr marL="285750" marR="0" lvl="0" indent="-285750" algn="l" defTabSz="914400" rtl="0" eaLnBrk="1" fontAlgn="auto" latinLnBrk="0" hangingPunct="1">
                        <a:lnSpc>
                          <a:spcPts val="1600"/>
                        </a:lnSpc>
                        <a:spcBef>
                          <a:spcPts val="600"/>
                        </a:spcBef>
                        <a:spcAft>
                          <a:spcPts val="100"/>
                        </a:spcAft>
                        <a:buClrTx/>
                        <a:buSzTx/>
                        <a:buFont typeface="Arial" panose="020B0604020202020204" pitchFamily="34" charset="0"/>
                        <a:buChar char="•"/>
                        <a:tabLst/>
                        <a:defRPr/>
                      </a:pPr>
                      <a:r>
                        <a:rPr lang="en-GB" sz="1500" baseline="0" dirty="0">
                          <a:effectLst/>
                          <a:latin typeface="Verdana" panose="020B0604030504040204" pitchFamily="34" charset="0"/>
                          <a:ea typeface="Verdana" panose="020B0604030504040204" pitchFamily="34" charset="0"/>
                          <a:cs typeface="Verdana" panose="020B0604030504040204" pitchFamily="34" charset="0"/>
                        </a:rPr>
                        <a:t>Self-declared rates exempt from transition applied on reciprocal basis. </a:t>
                      </a:r>
                    </a:p>
                    <a:p>
                      <a:pPr marL="285750" marR="0" lvl="0" indent="-285750" algn="l" defTabSz="914400" rtl="0" eaLnBrk="1" fontAlgn="auto" latinLnBrk="0" hangingPunct="1">
                        <a:lnSpc>
                          <a:spcPts val="1600"/>
                        </a:lnSpc>
                        <a:spcBef>
                          <a:spcPts val="600"/>
                        </a:spcBef>
                        <a:spcAft>
                          <a:spcPts val="100"/>
                        </a:spcAft>
                        <a:buClrTx/>
                        <a:buSzTx/>
                        <a:buFont typeface="Arial" panose="020B0604020202020204" pitchFamily="34" charset="0"/>
                        <a:buChar char="•"/>
                        <a:tabLst/>
                        <a:defRPr/>
                      </a:pPr>
                      <a:r>
                        <a:rPr lang="en-GB" sz="1500" dirty="0">
                          <a:effectLst/>
                          <a:latin typeface="Verdana" panose="020B0604030504040204" pitchFamily="34" charset="0"/>
                          <a:ea typeface="Verdana" panose="020B0604030504040204" pitchFamily="34" charset="0"/>
                          <a:cs typeface="Verdana" panose="020B0604030504040204" pitchFamily="34" charset="0"/>
                        </a:rPr>
                        <a:t>Designated operator</a:t>
                      </a:r>
                      <a:r>
                        <a:rPr lang="en-GB" sz="1500" baseline="0" dirty="0">
                          <a:effectLst/>
                          <a:latin typeface="Verdana" panose="020B0604030504040204" pitchFamily="34" charset="0"/>
                          <a:ea typeface="Verdana" panose="020B0604030504040204" pitchFamily="34" charset="0"/>
                          <a:cs typeface="Verdana" panose="020B0604030504040204" pitchFamily="34" charset="0"/>
                        </a:rPr>
                        <a:t> </a:t>
                      </a:r>
                      <a:r>
                        <a:rPr lang="en-GB" sz="1500" dirty="0">
                          <a:effectLst/>
                          <a:latin typeface="Verdana" panose="020B0604030504040204" pitchFamily="34" charset="0"/>
                          <a:ea typeface="Verdana" panose="020B0604030504040204" pitchFamily="34" charset="0"/>
                          <a:cs typeface="Verdana" panose="020B0604030504040204" pitchFamily="34" charset="0"/>
                        </a:rPr>
                        <a:t>invoking accelerated implementation should - wherever possible and subject to a bilateral agreement - make available to sending DO of UPU member countries in a non-discriminatory way “proportionately adjusted charges” for volume and regional split which are available in the receiving country’s domestic service </a:t>
                      </a:r>
                    </a:p>
                    <a:p>
                      <a:pPr marL="285750" marR="0" lvl="0" indent="-285750" algn="l" defTabSz="914400" rtl="0" eaLnBrk="1" fontAlgn="auto" latinLnBrk="0" hangingPunct="1">
                        <a:lnSpc>
                          <a:spcPts val="1600"/>
                        </a:lnSpc>
                        <a:spcBef>
                          <a:spcPts val="600"/>
                        </a:spcBef>
                        <a:spcAft>
                          <a:spcPts val="600"/>
                        </a:spcAft>
                        <a:buClrTx/>
                        <a:buSzTx/>
                        <a:buFont typeface="Arial" panose="020B0604020202020204" pitchFamily="34" charset="0"/>
                        <a:buChar char="•"/>
                        <a:tabLst/>
                        <a:defRPr/>
                      </a:pPr>
                      <a:r>
                        <a:rPr lang="en-GB" sz="1500" baseline="0" dirty="0">
                          <a:effectLst/>
                          <a:latin typeface="Verdana" panose="020B0604030504040204" pitchFamily="34" charset="0"/>
                          <a:ea typeface="Verdana" panose="020B0604030504040204" pitchFamily="34" charset="0"/>
                          <a:cs typeface="Verdana" panose="020B0604030504040204" pitchFamily="34" charset="0"/>
                        </a:rPr>
                        <a:t>Accelerated implementation contribution </a:t>
                      </a:r>
                      <a:r>
                        <a:rPr lang="en-GB" sz="1500" dirty="0">
                          <a:effectLst/>
                          <a:latin typeface="Verdana" panose="020B0604030504040204" pitchFamily="34" charset="0"/>
                          <a:ea typeface="Verdana" panose="020B0604030504040204" pitchFamily="34" charset="0"/>
                          <a:cs typeface="Verdana" panose="020B0604030504040204" pitchFamily="34" charset="0"/>
                        </a:rPr>
                        <a:t>of CHF 40</a:t>
                      </a:r>
                      <a:r>
                        <a:rPr lang="en-GB" sz="1500" baseline="0" dirty="0">
                          <a:effectLst/>
                          <a:latin typeface="Verdana" panose="020B0604030504040204" pitchFamily="34" charset="0"/>
                          <a:ea typeface="Verdana" panose="020B0604030504040204" pitchFamily="34" charset="0"/>
                          <a:cs typeface="Verdana" panose="020B0604030504040204" pitchFamily="34" charset="0"/>
                        </a:rPr>
                        <a:t> </a:t>
                      </a:r>
                      <a:r>
                        <a:rPr lang="en-GB" sz="1500" baseline="0" dirty="0" err="1">
                          <a:effectLst/>
                          <a:latin typeface="Verdana" panose="020B0604030504040204" pitchFamily="34" charset="0"/>
                          <a:ea typeface="Verdana" panose="020B0604030504040204" pitchFamily="34" charset="0"/>
                          <a:cs typeface="Verdana" panose="020B0604030504040204" pitchFamily="34" charset="0"/>
                        </a:rPr>
                        <a:t>mln</a:t>
                      </a:r>
                      <a:r>
                        <a:rPr lang="en-GB" sz="1500" baseline="0" dirty="0">
                          <a:effectLst/>
                          <a:latin typeface="Verdana" panose="020B0604030504040204" pitchFamily="34" charset="0"/>
                          <a:ea typeface="Verdana" panose="020B0604030504040204" pitchFamily="34" charset="0"/>
                          <a:cs typeface="Verdana" panose="020B0604030504040204" pitchFamily="34" charset="0"/>
                        </a:rPr>
                        <a:t> </a:t>
                      </a:r>
                      <a:r>
                        <a:rPr lang="en-GB" sz="1500" dirty="0">
                          <a:effectLst/>
                          <a:latin typeface="Verdana" panose="020B0604030504040204" pitchFamily="34" charset="0"/>
                          <a:ea typeface="Verdana" panose="020B0604030504040204" pitchFamily="34" charset="0"/>
                          <a:cs typeface="Verdana" panose="020B0604030504040204" pitchFamily="34" charset="0"/>
                        </a:rPr>
                        <a:t>to the Union’s voluntary</a:t>
                      </a:r>
                      <a:r>
                        <a:rPr lang="en-GB" sz="1500" baseline="0" dirty="0">
                          <a:effectLst/>
                          <a:latin typeface="Verdana" panose="020B0604030504040204" pitchFamily="34" charset="0"/>
                          <a:ea typeface="Verdana" panose="020B0604030504040204" pitchFamily="34" charset="0"/>
                          <a:cs typeface="Verdana" panose="020B0604030504040204" pitchFamily="34" charset="0"/>
                        </a:rPr>
                        <a:t> fund, of which CHF 16 </a:t>
                      </a:r>
                      <a:r>
                        <a:rPr lang="en-GB" sz="1500" baseline="0" dirty="0" err="1">
                          <a:effectLst/>
                          <a:latin typeface="Verdana" panose="020B0604030504040204" pitchFamily="34" charset="0"/>
                          <a:ea typeface="Verdana" panose="020B0604030504040204" pitchFamily="34" charset="0"/>
                          <a:cs typeface="Verdana" panose="020B0604030504040204" pitchFamily="34" charset="0"/>
                        </a:rPr>
                        <a:t>mln</a:t>
                      </a:r>
                      <a:r>
                        <a:rPr lang="en-GB" sz="1500" baseline="0" dirty="0">
                          <a:effectLst/>
                          <a:latin typeface="Verdana" panose="020B0604030504040204" pitchFamily="34" charset="0"/>
                          <a:ea typeface="Verdana" panose="020B0604030504040204" pitchFamily="34" charset="0"/>
                          <a:cs typeface="Verdana" panose="020B0604030504040204" pitchFamily="34" charset="0"/>
                        </a:rPr>
                        <a:t> for postal security EAD projects and CHF 24 </a:t>
                      </a:r>
                      <a:r>
                        <a:rPr lang="en-GB" sz="1500" baseline="0" dirty="0" err="1">
                          <a:effectLst/>
                          <a:latin typeface="Verdana" panose="020B0604030504040204" pitchFamily="34" charset="0"/>
                          <a:ea typeface="Verdana" panose="020B0604030504040204" pitchFamily="34" charset="0"/>
                          <a:cs typeface="Verdana" panose="020B0604030504040204" pitchFamily="34" charset="0"/>
                        </a:rPr>
                        <a:t>mln</a:t>
                      </a:r>
                      <a:r>
                        <a:rPr lang="en-GB" sz="1500" baseline="0" dirty="0">
                          <a:effectLst/>
                          <a:latin typeface="Verdana" panose="020B0604030504040204" pitchFamily="34" charset="0"/>
                          <a:ea typeface="Verdana" panose="020B0604030504040204" pitchFamily="34" charset="0"/>
                          <a:cs typeface="Verdana" panose="020B0604030504040204" pitchFamily="34" charset="0"/>
                        </a:rPr>
                        <a:t> to long-term liabilities</a:t>
                      </a:r>
                    </a:p>
                  </a:txBody>
                  <a:tcPr marL="68580" marR="68580" marT="36000" marB="36000" anchor="ctr">
                    <a:solidFill>
                      <a:schemeClr val="bg1"/>
                    </a:solidFill>
                  </a:tcPr>
                </a:tc>
                <a:extLst>
                  <a:ext uri="{0D108BD9-81ED-4DB2-BD59-A6C34878D82A}">
                    <a16:rowId xmlns:a16="http://schemas.microsoft.com/office/drawing/2014/main" val="2661423532"/>
                  </a:ext>
                </a:extLst>
              </a:tr>
            </a:tbl>
          </a:graphicData>
        </a:graphic>
      </p:graphicFrame>
      <p:sp>
        <p:nvSpPr>
          <p:cNvPr id="7" name="Rectangle 6"/>
          <p:cNvSpPr/>
          <p:nvPr/>
        </p:nvSpPr>
        <p:spPr>
          <a:xfrm>
            <a:off x="152400" y="1524000"/>
            <a:ext cx="8382000" cy="369332"/>
          </a:xfrm>
          <a:prstGeom prst="rect">
            <a:avLst/>
          </a:prstGeom>
        </p:spPr>
        <p:txBody>
          <a:bodyPr wrap="square">
            <a:spAutoFit/>
          </a:bodyPr>
          <a:lstStyle/>
          <a:p>
            <a:pPr marL="0" marR="0" lvl="0" indent="0" algn="l" defTabSz="741363" rtl="0" eaLnBrk="1" fontAlgn="auto" latinLnBrk="0" hangingPunct="1">
              <a:lnSpc>
                <a:spcPct val="100000"/>
              </a:lnSpc>
              <a:spcBef>
                <a:spcPts val="0"/>
              </a:spcBef>
              <a:spcAft>
                <a:spcPts val="0"/>
              </a:spcAft>
              <a:buClrTx/>
              <a:buSzTx/>
              <a:buFontTx/>
              <a:buNone/>
              <a:tabLst>
                <a:tab pos="690563" algn="l"/>
              </a:tabLst>
              <a:defRPr/>
            </a:pPr>
            <a:r>
              <a:rPr lang="en-GB" b="1" noProof="0" dirty="0">
                <a:solidFill>
                  <a:srgbClr val="1F497D"/>
                </a:solidFill>
                <a:latin typeface="Verdana" pitchFamily="34" charset="0"/>
                <a:ea typeface="Verdana" pitchFamily="34" charset="0"/>
                <a:cs typeface="Verdana" pitchFamily="34" charset="0"/>
              </a:rPr>
              <a:t>2019 Extraordinary Congress – E format remuneration </a:t>
            </a:r>
            <a:endParaRPr kumimoji="0" lang="en-US" sz="1800" b="1" i="0" u="none" strike="noStrike" kern="1200" cap="none" spc="0" normalizeH="0" baseline="0" noProof="0" dirty="0">
              <a:ln>
                <a:noFill/>
              </a:ln>
              <a:solidFill>
                <a:srgbClr val="1F497D"/>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93049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52400" y="1828800"/>
            <a:ext cx="8641655" cy="457200"/>
          </a:xfrm>
          <a:prstGeom prst="rect">
            <a:avLst/>
          </a:prstGeom>
        </p:spPr>
        <p:txBody>
          <a:bodyPr>
            <a:noAutofit/>
          </a:bodyPr>
          <a:lstStyle>
            <a:lvl1pPr marL="0" indent="0" algn="l" defTabSz="914400" rtl="0" eaLnBrk="1" latinLnBrk="0" hangingPunct="1">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1pPr>
            <a:lvl2pPr marL="360363"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278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900"/>
              </a:spcBef>
              <a:defRPr/>
            </a:pPr>
            <a:r>
              <a:rPr lang="en-US" b="1" dirty="0">
                <a:solidFill>
                  <a:srgbClr val="000000"/>
                </a:solidFill>
              </a:rPr>
              <a:t>System </a:t>
            </a:r>
            <a:r>
              <a:rPr kumimoji="0" lang="en-US" sz="1600" b="1" i="0" u="none" strike="noStrike" kern="1200" cap="none" spc="0" normalizeH="0" baseline="0" noProof="0" dirty="0">
                <a:ln>
                  <a:noFill/>
                </a:ln>
                <a:solidFill>
                  <a:srgbClr val="000000"/>
                </a:solidFill>
                <a:effectLst/>
                <a:uLnTx/>
                <a:uFillTx/>
              </a:rPr>
              <a:t>parameters </a:t>
            </a:r>
            <a:r>
              <a:rPr kumimoji="0" lang="en-US" sz="1600" b="1" i="0" u="sng" strike="noStrike" kern="1200" cap="none" spc="0" normalizeH="0" baseline="0" noProof="0" dirty="0">
                <a:ln>
                  <a:noFill/>
                </a:ln>
                <a:effectLst/>
                <a:uLnTx/>
                <a:uFillTx/>
              </a:rPr>
              <a:t>2021 to 2025</a:t>
            </a:r>
            <a:endParaRPr kumimoji="0" lang="en-US" sz="1600" b="1" i="0" u="sng" strike="noStrike" kern="1200" cap="none" spc="0" normalizeH="0" baseline="0" noProof="0" dirty="0">
              <a:ln>
                <a:noFill/>
              </a:ln>
              <a:solidFill>
                <a:srgbClr val="000000"/>
              </a:solidFill>
              <a:effectLst/>
              <a:uLnTx/>
              <a:uFillTx/>
            </a:endParaRPr>
          </a:p>
        </p:txBody>
      </p:sp>
      <p:graphicFrame>
        <p:nvGraphicFramePr>
          <p:cNvPr id="5" name="Table 4"/>
          <p:cNvGraphicFramePr>
            <a:graphicFrameLocks noGrp="1"/>
          </p:cNvGraphicFramePr>
          <p:nvPr/>
        </p:nvGraphicFramePr>
        <p:xfrm>
          <a:off x="152399" y="2286000"/>
          <a:ext cx="8641655" cy="4343400"/>
        </p:xfrm>
        <a:graphic>
          <a:graphicData uri="http://schemas.openxmlformats.org/drawingml/2006/table">
            <a:tbl>
              <a:tblPr firstRow="1" firstCol="1" bandRow="1">
                <a:tableStyleId>{5940675A-B579-460E-94D1-54222C63F5DA}</a:tableStyleId>
              </a:tblPr>
              <a:tblGrid>
                <a:gridCol w="1973469">
                  <a:extLst>
                    <a:ext uri="{9D8B030D-6E8A-4147-A177-3AD203B41FA5}">
                      <a16:colId xmlns:a16="http://schemas.microsoft.com/office/drawing/2014/main" val="3043896561"/>
                    </a:ext>
                  </a:extLst>
                </a:gridCol>
                <a:gridCol w="6668186">
                  <a:extLst>
                    <a:ext uri="{9D8B030D-6E8A-4147-A177-3AD203B41FA5}">
                      <a16:colId xmlns:a16="http://schemas.microsoft.com/office/drawing/2014/main" val="2913336862"/>
                    </a:ext>
                  </a:extLst>
                </a:gridCol>
              </a:tblGrid>
              <a:tr h="710366">
                <a:tc gridSpan="2">
                  <a:txBody>
                    <a:bodyPr/>
                    <a:lstStyle/>
                    <a:p>
                      <a:pPr>
                        <a:lnSpc>
                          <a:spcPts val="1600"/>
                        </a:lnSpc>
                        <a:spcBef>
                          <a:spcPts val="100"/>
                        </a:spcBef>
                        <a:spcAft>
                          <a:spcPts val="100"/>
                        </a:spcAft>
                      </a:pPr>
                      <a:r>
                        <a:rPr lang="en-GB" sz="15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2021 to 2025 – opt-in (Second year onwards)</a:t>
                      </a:r>
                    </a:p>
                  </a:txBody>
                  <a:tcPr marL="68580" marR="68580" marT="36000" marB="36000" anchor="ctr">
                    <a:solidFill>
                      <a:schemeClr val="bg1"/>
                    </a:solidFill>
                  </a:tcPr>
                </a:tc>
                <a:tc hMerge="1">
                  <a:txBody>
                    <a:bodyPr/>
                    <a:lstStyle/>
                    <a:p>
                      <a:pPr algn="r">
                        <a:lnSpc>
                          <a:spcPts val="1600"/>
                        </a:lnSpc>
                        <a:spcBef>
                          <a:spcPts val="100"/>
                        </a:spcBef>
                        <a:spcAft>
                          <a:spcPts val="100"/>
                        </a:spcAft>
                      </a:pPr>
                      <a:endParaRPr lang="en-GB" sz="15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tc>
                <a:extLst>
                  <a:ext uri="{0D108BD9-81ED-4DB2-BD59-A6C34878D82A}">
                    <a16:rowId xmlns:a16="http://schemas.microsoft.com/office/drawing/2014/main" val="2305523966"/>
                  </a:ext>
                </a:extLst>
              </a:tr>
              <a:tr h="676270">
                <a:tc>
                  <a:txBody>
                    <a:bodyPr/>
                    <a:lstStyle/>
                    <a:p>
                      <a:pPr>
                        <a:lnSpc>
                          <a:spcPts val="1600"/>
                        </a:lnSpc>
                        <a:spcBef>
                          <a:spcPts val="100"/>
                        </a:spcBef>
                        <a:spcAft>
                          <a:spcPts val="100"/>
                        </a:spcAft>
                      </a:pP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Ceiling rates</a:t>
                      </a:r>
                    </a:p>
                  </a:txBody>
                  <a:tcPr marL="68580" marR="68580" marT="36000" marB="36000" anchor="ctr">
                    <a:solidFill>
                      <a:schemeClr val="bg1"/>
                    </a:solidFill>
                  </a:tcPr>
                </a:tc>
                <a:tc>
                  <a:txBody>
                    <a:bodyPr/>
                    <a:lstStyle/>
                    <a:p>
                      <a:pPr marL="0" indent="0" algn="l">
                        <a:buFont typeface="Arial" panose="020B0604020202020204" pitchFamily="34" charset="0"/>
                        <a:buNone/>
                        <a:tabLst>
                          <a:tab pos="398860" algn="l"/>
                        </a:tabLst>
                        <a:defRPr/>
                      </a:pP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Calculated</a:t>
                      </a:r>
                      <a:r>
                        <a:rPr lang="en-GB" sz="15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on the basis of </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11 domestic tariffs</a:t>
                      </a:r>
                      <a:endParaRPr lang="en-GB" sz="15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2352521025"/>
                  </a:ext>
                </a:extLst>
              </a:tr>
              <a:tr h="743304">
                <a:tc>
                  <a:txBody>
                    <a:bodyPr/>
                    <a:lstStyle/>
                    <a:p>
                      <a:pPr>
                        <a:lnSpc>
                          <a:spcPts val="1600"/>
                        </a:lnSpc>
                        <a:spcBef>
                          <a:spcPts val="100"/>
                        </a:spcBef>
                        <a:spcAft>
                          <a:spcPts val="100"/>
                        </a:spcAft>
                      </a:pP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Business rules</a:t>
                      </a:r>
                    </a:p>
                  </a:txBody>
                  <a:tcPr marL="68580" marR="68580" marT="36000" marB="36000" anchor="ctr">
                    <a:solidFill>
                      <a:schemeClr val="bg1"/>
                    </a:solidFill>
                  </a:tcPr>
                </a:tc>
                <a:tc>
                  <a:txBody>
                    <a:bodyPr/>
                    <a:lstStyle/>
                    <a:p>
                      <a:pPr algn="l">
                        <a:lnSpc>
                          <a:spcPts val="1600"/>
                        </a:lnSpc>
                        <a:spcBef>
                          <a:spcPts val="100"/>
                        </a:spcBef>
                        <a:spcAft>
                          <a:spcPts val="100"/>
                        </a:spcAft>
                      </a:pPr>
                      <a:r>
                        <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Business</a:t>
                      </a: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rules to select among multiple tariffs, zonal tariffs, additional service features, etc. </a:t>
                      </a:r>
                      <a:endPar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2994223815"/>
                  </a:ext>
                </a:extLst>
              </a:tr>
              <a:tr h="520626">
                <a:tc>
                  <a:txBody>
                    <a:bodyPr/>
                    <a:lstStyle/>
                    <a:p>
                      <a:pPr>
                        <a:lnSpc>
                          <a:spcPts val="1600"/>
                        </a:lnSpc>
                        <a:spcBef>
                          <a:spcPts val="100"/>
                        </a:spcBef>
                        <a:spcAft>
                          <a:spcPts val="100"/>
                        </a:spcAft>
                      </a:pP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Cost-to-tariff</a:t>
                      </a:r>
                    </a:p>
                  </a:txBody>
                  <a:tcPr marL="68580" marR="68580" marT="36000" marB="36000" anchor="ctr">
                    <a:solidFill>
                      <a:schemeClr val="bg1"/>
                    </a:solidFill>
                  </a:tcPr>
                </a:tc>
                <a:tc>
                  <a:txBody>
                    <a:bodyPr/>
                    <a:lstStyle/>
                    <a:p>
                      <a:pPr algn="l">
                        <a:lnSpc>
                          <a:spcPts val="1600"/>
                        </a:lnSpc>
                        <a:spcBef>
                          <a:spcPts val="100"/>
                        </a:spcBef>
                        <a:spcAft>
                          <a:spcPts val="100"/>
                        </a:spcAft>
                      </a:pPr>
                      <a:r>
                        <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70%</a:t>
                      </a:r>
                    </a:p>
                  </a:txBody>
                  <a:tcPr marL="68580" marR="68580" marT="36000" marB="36000" anchor="ctr">
                    <a:solidFill>
                      <a:schemeClr val="bg1"/>
                    </a:solidFill>
                  </a:tcPr>
                </a:tc>
                <a:extLst>
                  <a:ext uri="{0D108BD9-81ED-4DB2-BD59-A6C34878D82A}">
                    <a16:rowId xmlns:a16="http://schemas.microsoft.com/office/drawing/2014/main" val="1111287879"/>
                  </a:ext>
                </a:extLst>
              </a:tr>
              <a:tr h="1161526">
                <a:tc>
                  <a:txBody>
                    <a:bodyPr/>
                    <a:lstStyle/>
                    <a:p>
                      <a:pPr>
                        <a:lnSpc>
                          <a:spcPts val="1600"/>
                        </a:lnSpc>
                        <a:spcBef>
                          <a:spcPts val="100"/>
                        </a:spcBef>
                        <a:spcAft>
                          <a:spcPts val="100"/>
                        </a:spcAft>
                      </a:pP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Cost-to tariff escalator</a:t>
                      </a:r>
                    </a:p>
                  </a:txBody>
                  <a:tcPr marL="68580" marR="68580" marT="36000" marB="36000" anchor="ctr">
                    <a:solidFill>
                      <a:schemeClr val="bg1"/>
                    </a:solidFill>
                  </a:tcPr>
                </a:tc>
                <a:tc>
                  <a:txBody>
                    <a:bodyPr/>
                    <a:lstStyle/>
                    <a:p>
                      <a:pPr marL="288925" indent="-228600" algn="l">
                        <a:lnSpc>
                          <a:spcPts val="1600"/>
                        </a:lnSpc>
                        <a:spcBef>
                          <a:spcPts val="300"/>
                        </a:spcBef>
                        <a:spcAft>
                          <a:spcPts val="100"/>
                        </a:spcAft>
                        <a:buFont typeface="Arial" panose="020B0604020202020204" pitchFamily="34" charset="0"/>
                        <a:buChar char="•"/>
                      </a:pPr>
                      <a:r>
                        <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Only</a:t>
                      </a: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applicable to countries that invoke the accelerated self-declaration system </a:t>
                      </a:r>
                    </a:p>
                    <a:p>
                      <a:pPr marL="288925" indent="-228600" algn="l">
                        <a:lnSpc>
                          <a:spcPts val="1600"/>
                        </a:lnSpc>
                        <a:spcBef>
                          <a:spcPts val="300"/>
                        </a:spcBef>
                        <a:spcAft>
                          <a:spcPts val="100"/>
                        </a:spcAft>
                        <a:buFont typeface="Arial" panose="020B0604020202020204" pitchFamily="34" charset="0"/>
                        <a:buChar char="•"/>
                      </a:pP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 annual increase subject to a cap of 80% </a:t>
                      </a:r>
                    </a:p>
                    <a:p>
                      <a:pPr marL="288925" indent="-228600" algn="l">
                        <a:lnSpc>
                          <a:spcPts val="1600"/>
                        </a:lnSpc>
                        <a:spcBef>
                          <a:spcPts val="300"/>
                        </a:spcBef>
                        <a:spcAft>
                          <a:spcPts val="100"/>
                        </a:spcAft>
                        <a:buFont typeface="Arial" panose="020B0604020202020204" pitchFamily="34" charset="0"/>
                        <a:buChar char="•"/>
                      </a:pPr>
                      <a:r>
                        <a:rPr lang="en-GB" sz="15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Validation by competent authority</a:t>
                      </a:r>
                    </a:p>
                  </a:txBody>
                  <a:tcPr marL="68580" marR="68580" marT="36000" marB="36000" anchor="ctr">
                    <a:solidFill>
                      <a:schemeClr val="bg1"/>
                    </a:solidFill>
                  </a:tcPr>
                </a:tc>
                <a:extLst>
                  <a:ext uri="{0D108BD9-81ED-4DB2-BD59-A6C34878D82A}">
                    <a16:rowId xmlns:a16="http://schemas.microsoft.com/office/drawing/2014/main" val="2537798240"/>
                  </a:ext>
                </a:extLst>
              </a:tr>
              <a:tr h="531308">
                <a:tc>
                  <a:txBody>
                    <a:bodyPr/>
                    <a:lstStyle/>
                    <a:p>
                      <a:pPr>
                        <a:lnSpc>
                          <a:spcPts val="1600"/>
                        </a:lnSpc>
                        <a:spcBef>
                          <a:spcPts val="100"/>
                        </a:spcBef>
                        <a:spcAft>
                          <a:spcPts val="100"/>
                        </a:spcAft>
                      </a:pPr>
                      <a:r>
                        <a:rPr lang="en-GB" sz="15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Self-declared rates </a:t>
                      </a:r>
                    </a:p>
                  </a:txBody>
                  <a:tcPr marL="68580" marR="68580" marT="36000" marB="36000" anchor="ctr">
                    <a:solidFill>
                      <a:schemeClr val="bg1"/>
                    </a:solidFill>
                  </a:tcPr>
                </a:tc>
                <a:tc>
                  <a:txBody>
                    <a:bodyPr/>
                    <a:lstStyle/>
                    <a:p>
                      <a:pPr algn="l">
                        <a:lnSpc>
                          <a:spcPts val="1600"/>
                        </a:lnSpc>
                        <a:spcBef>
                          <a:spcPts val="100"/>
                        </a:spcBef>
                        <a:spcAft>
                          <a:spcPts val="100"/>
                        </a:spcAft>
                      </a:pPr>
                      <a:r>
                        <a:rPr lang="en-US"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Cannot lead to a revenue higher than that calculated with the country-specific ceiling rates for a 158g item. </a:t>
                      </a:r>
                      <a:endParaRPr lang="en-GB" sz="15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6000" marB="36000" anchor="ctr">
                    <a:solidFill>
                      <a:schemeClr val="bg1"/>
                    </a:solidFill>
                  </a:tcPr>
                </a:tc>
                <a:extLst>
                  <a:ext uri="{0D108BD9-81ED-4DB2-BD59-A6C34878D82A}">
                    <a16:rowId xmlns:a16="http://schemas.microsoft.com/office/drawing/2014/main" val="2144665377"/>
                  </a:ext>
                </a:extLst>
              </a:tr>
            </a:tbl>
          </a:graphicData>
        </a:graphic>
      </p:graphicFrame>
      <p:sp>
        <p:nvSpPr>
          <p:cNvPr id="7" name="Rectangle 6"/>
          <p:cNvSpPr/>
          <p:nvPr/>
        </p:nvSpPr>
        <p:spPr>
          <a:xfrm>
            <a:off x="152400" y="1524000"/>
            <a:ext cx="8382000" cy="369332"/>
          </a:xfrm>
          <a:prstGeom prst="rect">
            <a:avLst/>
          </a:prstGeom>
        </p:spPr>
        <p:txBody>
          <a:bodyPr wrap="square">
            <a:spAutoFit/>
          </a:bodyPr>
          <a:lstStyle/>
          <a:p>
            <a:pPr marL="0" marR="0" lvl="0" indent="0" algn="l" defTabSz="741363" rtl="0" eaLnBrk="1" fontAlgn="auto" latinLnBrk="0" hangingPunct="1">
              <a:lnSpc>
                <a:spcPct val="100000"/>
              </a:lnSpc>
              <a:spcBef>
                <a:spcPts val="0"/>
              </a:spcBef>
              <a:spcAft>
                <a:spcPts val="0"/>
              </a:spcAft>
              <a:buClrTx/>
              <a:buSzTx/>
              <a:buFontTx/>
              <a:buNone/>
              <a:tabLst>
                <a:tab pos="690563" algn="l"/>
              </a:tabLst>
              <a:defRPr/>
            </a:pPr>
            <a:r>
              <a:rPr lang="en-GB" b="1" noProof="0" dirty="0">
                <a:solidFill>
                  <a:srgbClr val="1F497D"/>
                </a:solidFill>
                <a:latin typeface="Verdana" pitchFamily="34" charset="0"/>
                <a:ea typeface="Verdana" pitchFamily="34" charset="0"/>
                <a:cs typeface="Verdana" pitchFamily="34" charset="0"/>
              </a:rPr>
              <a:t>2019 Extraordinary Congress – E format remuneration </a:t>
            </a:r>
            <a:endParaRPr kumimoji="0" lang="en-US" sz="1800" b="1" i="0" u="none" strike="noStrike" kern="1200" cap="none" spc="0" normalizeH="0" baseline="0" noProof="0" dirty="0">
              <a:ln>
                <a:noFill/>
              </a:ln>
              <a:solidFill>
                <a:srgbClr val="1F497D"/>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70743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re 1"/>
          <p:cNvSpPr>
            <a:spLocks noGrp="1"/>
          </p:cNvSpPr>
          <p:nvPr>
            <p:ph type="title"/>
          </p:nvPr>
        </p:nvSpPr>
        <p:spPr>
          <a:xfrm>
            <a:off x="827584" y="3212976"/>
            <a:ext cx="7704856" cy="432048"/>
          </a:xfrm>
        </p:spPr>
        <p:txBody>
          <a:bodyPr>
            <a:noAutofit/>
          </a:bodyPr>
          <a:lstStyle/>
          <a:p>
            <a:pPr marL="896938" indent="-896938"/>
            <a:r>
              <a:rPr lang="en-US" dirty="0"/>
              <a:t>4.3	Implementation of E format remuneration</a:t>
            </a:r>
            <a:br>
              <a:rPr lang="en-US" dirty="0"/>
            </a:br>
            <a:br>
              <a:rPr lang="en-US" dirty="0"/>
            </a:br>
            <a:endParaRPr lang="en-GB" sz="1600" b="0" dirty="0"/>
          </a:p>
        </p:txBody>
      </p:sp>
    </p:spTree>
    <p:extLst>
      <p:ext uri="{BB962C8B-B14F-4D97-AF65-F5344CB8AC3E}">
        <p14:creationId xmlns:p14="http://schemas.microsoft.com/office/powerpoint/2010/main" val="1629814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748000" cy="5157192"/>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Situation in Africa  </a:t>
            </a:r>
          </a:p>
          <a:p>
            <a:pPr algn="just" eaLnBrk="1" fontAlgn="auto" hangingPunct="1">
              <a:spcBef>
                <a:spcPts val="600"/>
              </a:spcBef>
              <a:spcAft>
                <a:spcPts val="600"/>
              </a:spcAft>
              <a:tabLst>
                <a:tab pos="398860" algn="l"/>
              </a:tabLst>
              <a:defRPr/>
            </a:pPr>
            <a:endParaRPr lang="en-GB" sz="1500" dirty="0"/>
          </a:p>
          <a:p>
            <a:pPr algn="just" eaLnBrk="1" fontAlgn="auto" hangingPunct="1">
              <a:spcBef>
                <a:spcPts val="600"/>
              </a:spcBef>
              <a:spcAft>
                <a:spcPts val="600"/>
              </a:spcAft>
              <a:tabLst>
                <a:tab pos="398860" algn="l"/>
              </a:tabLst>
              <a:defRPr/>
            </a:pPr>
            <a:endParaRPr lang="en-GB" sz="1500" b="1" dirty="0"/>
          </a:p>
          <a:p>
            <a:pPr algn="just" eaLnBrk="1" fontAlgn="auto" hangingPunct="1">
              <a:spcBef>
                <a:spcPts val="600"/>
              </a:spcBef>
              <a:spcAft>
                <a:spcPts val="600"/>
              </a:spcAft>
              <a:tabLst>
                <a:tab pos="398860" algn="l"/>
              </a:tabLst>
              <a:defRPr/>
            </a:pPr>
            <a:r>
              <a:rPr lang="en-GB" sz="1500" b="1" dirty="0"/>
              <a:t> </a:t>
            </a:r>
          </a:p>
          <a:p>
            <a:pPr algn="just" eaLnBrk="1" fontAlgn="auto" hangingPunct="1">
              <a:spcBef>
                <a:spcPts val="600"/>
              </a:spcBef>
              <a:spcAft>
                <a:spcPts val="600"/>
              </a:spcAft>
              <a:tabLst>
                <a:tab pos="398860" algn="l"/>
              </a:tabLst>
              <a:defRPr/>
            </a:pPr>
            <a:endParaRPr lang="en-GB" sz="1500" b="1" dirty="0"/>
          </a:p>
        </p:txBody>
      </p:sp>
      <p:graphicFrame>
        <p:nvGraphicFramePr>
          <p:cNvPr id="4" name="Graphique 3"/>
          <p:cNvGraphicFramePr>
            <a:graphicFrameLocks/>
          </p:cNvGraphicFramePr>
          <p:nvPr>
            <p:extLst>
              <p:ext uri="{D42A27DB-BD31-4B8C-83A1-F6EECF244321}">
                <p14:modId xmlns:p14="http://schemas.microsoft.com/office/powerpoint/2010/main" val="3136672733"/>
              </p:ext>
            </p:extLst>
          </p:nvPr>
        </p:nvGraphicFramePr>
        <p:xfrm>
          <a:off x="251520" y="2276872"/>
          <a:ext cx="6660000" cy="3175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24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23528" y="1628800"/>
            <a:ext cx="849600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pPr marL="631825" indent="-631825"/>
            <a:r>
              <a:rPr lang="en-GB" sz="1600" dirty="0">
                <a:solidFill>
                  <a:schemeClr val="tx1"/>
                </a:solidFill>
              </a:rPr>
              <a:t>Mandate and work organization 2017-2020 work cycle</a:t>
            </a:r>
            <a:endParaRPr lang="en-GB" sz="1600" b="0" dirty="0">
              <a:solidFill>
                <a:schemeClr val="tx1"/>
              </a:solidFill>
            </a:endParaRPr>
          </a:p>
        </p:txBody>
      </p:sp>
      <p:sp>
        <p:nvSpPr>
          <p:cNvPr id="5" name="Espace réservé du texte 2"/>
          <p:cNvSpPr txBox="1">
            <a:spLocks/>
          </p:cNvSpPr>
          <p:nvPr/>
        </p:nvSpPr>
        <p:spPr>
          <a:xfrm>
            <a:off x="324000" y="2060848"/>
            <a:ext cx="8495528" cy="648072"/>
          </a:xfrm>
          <a:prstGeom prst="rect">
            <a:avLst/>
          </a:prstGeom>
          <a:solidFill>
            <a:schemeClr val="accent1">
              <a:lumMod val="20000"/>
              <a:lumOff val="80000"/>
            </a:schemeClr>
          </a:solidFill>
        </p:spPr>
        <p:txBody>
          <a:bodyPr vert="horz" lIns="0" tIns="0" rIns="0" bIns="0" rtlCol="0" anchor="ctr" anchorCtr="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r>
              <a:rPr lang="en-GB" b="1" dirty="0"/>
              <a:t>POC Committee 2</a:t>
            </a:r>
          </a:p>
        </p:txBody>
      </p:sp>
      <p:sp>
        <p:nvSpPr>
          <p:cNvPr id="4" name="Espace réservé du texte 2"/>
          <p:cNvSpPr txBox="1">
            <a:spLocks/>
          </p:cNvSpPr>
          <p:nvPr/>
        </p:nvSpPr>
        <p:spPr>
          <a:xfrm>
            <a:off x="323528" y="2852936"/>
            <a:ext cx="8496000" cy="648072"/>
          </a:xfrm>
          <a:prstGeom prst="rect">
            <a:avLst/>
          </a:prstGeom>
          <a:solidFill>
            <a:schemeClr val="accent1">
              <a:lumMod val="20000"/>
              <a:lumOff val="80000"/>
            </a:schemeClr>
          </a:solidFill>
        </p:spPr>
        <p:txBody>
          <a:bodyPr vert="horz" lIns="0" tIns="0" rIns="0" bIns="0" rtlCol="0" anchor="ctr" anchorCtr="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r>
              <a:rPr lang="en-GB" b="1" dirty="0"/>
              <a:t>POC C 2 Remuneration Integration Group (RIG)</a:t>
            </a:r>
          </a:p>
        </p:txBody>
      </p:sp>
      <p:sp>
        <p:nvSpPr>
          <p:cNvPr id="10" name="Espace réservé du texte 2"/>
          <p:cNvSpPr txBox="1">
            <a:spLocks/>
          </p:cNvSpPr>
          <p:nvPr/>
        </p:nvSpPr>
        <p:spPr>
          <a:xfrm>
            <a:off x="323528" y="3933056"/>
            <a:ext cx="1368152" cy="2880320"/>
          </a:xfrm>
          <a:prstGeom prst="rect">
            <a:avLst/>
          </a:prstGeom>
          <a:solidFill>
            <a:schemeClr val="accent1">
              <a:lumMod val="20000"/>
              <a:lumOff val="80000"/>
            </a:schemeClr>
          </a:solidFill>
        </p:spPr>
        <p:txBody>
          <a:bodyPr vert="horz" wrap="square" lIns="0" tIns="0" rIns="0" bIns="0" rtlCol="0" anchor="t" anchorCtr="0">
            <a:no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endParaRPr lang="en-GB" sz="400" b="1" dirty="0"/>
          </a:p>
          <a:p>
            <a:pPr algn="ctr">
              <a:lnSpc>
                <a:spcPct val="120000"/>
              </a:lnSpc>
            </a:pPr>
            <a:r>
              <a:rPr lang="en-GB" b="1" dirty="0"/>
              <a:t>ET I</a:t>
            </a:r>
          </a:p>
          <a:p>
            <a:pPr algn="ctr">
              <a:lnSpc>
                <a:spcPct val="120000"/>
              </a:lnSpc>
            </a:pPr>
            <a:endParaRPr lang="en-GB" sz="1400" b="1" dirty="0"/>
          </a:p>
          <a:p>
            <a:pPr algn="ctr">
              <a:lnSpc>
                <a:spcPct val="120000"/>
              </a:lnSpc>
            </a:pPr>
            <a:r>
              <a:rPr lang="en-GB" sz="1400" b="1" dirty="0"/>
              <a:t>IRS Methodology</a:t>
            </a:r>
          </a:p>
          <a:p>
            <a:pPr algn="ctr">
              <a:lnSpc>
                <a:spcPct val="120000"/>
              </a:lnSpc>
            </a:pPr>
            <a:endParaRPr lang="en-GB" sz="1400" dirty="0"/>
          </a:p>
          <a:p>
            <a:pPr algn="ctr">
              <a:lnSpc>
                <a:spcPct val="120000"/>
              </a:lnSpc>
            </a:pPr>
            <a:endParaRPr lang="en-GB" sz="1400" dirty="0"/>
          </a:p>
          <a:p>
            <a:pPr algn="ctr">
              <a:lnSpc>
                <a:spcPct val="120000"/>
              </a:lnSpc>
            </a:pPr>
            <a:r>
              <a:rPr lang="en-GB" sz="1400" dirty="0"/>
              <a:t>Lead:</a:t>
            </a:r>
          </a:p>
          <a:p>
            <a:pPr algn="ctr">
              <a:lnSpc>
                <a:spcPct val="120000"/>
              </a:lnSpc>
            </a:pPr>
            <a:r>
              <a:rPr lang="en-GB" sz="1400" dirty="0"/>
              <a:t>Netherlands</a:t>
            </a:r>
          </a:p>
        </p:txBody>
      </p:sp>
      <p:sp>
        <p:nvSpPr>
          <p:cNvPr id="16" name="Espace réservé du texte 2"/>
          <p:cNvSpPr txBox="1">
            <a:spLocks/>
          </p:cNvSpPr>
          <p:nvPr/>
        </p:nvSpPr>
        <p:spPr>
          <a:xfrm>
            <a:off x="1737218" y="3933056"/>
            <a:ext cx="1368152" cy="2880320"/>
          </a:xfrm>
          <a:prstGeom prst="rect">
            <a:avLst/>
          </a:prstGeom>
          <a:solidFill>
            <a:schemeClr val="accent1">
              <a:lumMod val="20000"/>
              <a:lumOff val="80000"/>
            </a:schemeClr>
          </a:solidFill>
        </p:spPr>
        <p:txBody>
          <a:bodyPr vert="horz" wrap="square" lIns="0" tIns="0" rIns="0" bIns="0" rtlCol="0" anchor="t" anchorCtr="0">
            <a:no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endParaRPr lang="en-GB" sz="400" b="1" dirty="0"/>
          </a:p>
          <a:p>
            <a:pPr algn="ctr">
              <a:lnSpc>
                <a:spcPct val="120000"/>
              </a:lnSpc>
            </a:pPr>
            <a:r>
              <a:rPr lang="en-GB" b="1" dirty="0"/>
              <a:t>ET II</a:t>
            </a:r>
          </a:p>
          <a:p>
            <a:pPr algn="ctr">
              <a:lnSpc>
                <a:spcPct val="120000"/>
              </a:lnSpc>
            </a:pPr>
            <a:endParaRPr lang="en-GB" sz="1400" dirty="0"/>
          </a:p>
          <a:p>
            <a:pPr algn="ctr">
              <a:lnSpc>
                <a:spcPct val="120000"/>
              </a:lnSpc>
            </a:pPr>
            <a:r>
              <a:rPr lang="en-GB" sz="1400" b="1" dirty="0"/>
              <a:t>Studies</a:t>
            </a:r>
          </a:p>
          <a:p>
            <a:pPr algn="ctr">
              <a:lnSpc>
                <a:spcPct val="120000"/>
              </a:lnSpc>
            </a:pPr>
            <a:endParaRPr lang="en-GB" sz="1400" dirty="0"/>
          </a:p>
          <a:p>
            <a:pPr algn="ctr">
              <a:lnSpc>
                <a:spcPct val="120000"/>
              </a:lnSpc>
            </a:pPr>
            <a:endParaRPr lang="en-GB" sz="1400" dirty="0"/>
          </a:p>
          <a:p>
            <a:pPr algn="ctr">
              <a:lnSpc>
                <a:spcPct val="120000"/>
              </a:lnSpc>
            </a:pPr>
            <a:endParaRPr lang="en-GB" sz="1400" dirty="0"/>
          </a:p>
          <a:p>
            <a:pPr algn="ctr">
              <a:lnSpc>
                <a:spcPct val="120000"/>
              </a:lnSpc>
            </a:pPr>
            <a:r>
              <a:rPr lang="en-GB" sz="1400" dirty="0"/>
              <a:t>Lead: Germany</a:t>
            </a:r>
          </a:p>
        </p:txBody>
      </p:sp>
      <p:sp>
        <p:nvSpPr>
          <p:cNvPr id="17" name="Espace réservé du texte 2"/>
          <p:cNvSpPr txBox="1">
            <a:spLocks/>
          </p:cNvSpPr>
          <p:nvPr/>
        </p:nvSpPr>
        <p:spPr>
          <a:xfrm>
            <a:off x="3150908" y="3933056"/>
            <a:ext cx="1368152" cy="2880320"/>
          </a:xfrm>
          <a:prstGeom prst="rect">
            <a:avLst/>
          </a:prstGeom>
          <a:solidFill>
            <a:schemeClr val="accent1">
              <a:lumMod val="20000"/>
              <a:lumOff val="80000"/>
            </a:schemeClr>
          </a:solidFill>
        </p:spPr>
        <p:txBody>
          <a:bodyPr vert="horz" wrap="square" lIns="0" tIns="0" rIns="0" bIns="0" rtlCol="0" anchor="t" anchorCtr="0">
            <a:no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endParaRPr lang="en-GB" sz="400" b="1" dirty="0"/>
          </a:p>
          <a:p>
            <a:pPr algn="ctr">
              <a:lnSpc>
                <a:spcPct val="120000"/>
              </a:lnSpc>
            </a:pPr>
            <a:r>
              <a:rPr lang="en-GB" b="1" dirty="0"/>
              <a:t>ET III</a:t>
            </a:r>
          </a:p>
          <a:p>
            <a:pPr algn="ctr">
              <a:lnSpc>
                <a:spcPct val="120000"/>
              </a:lnSpc>
            </a:pPr>
            <a:endParaRPr lang="en-GB" dirty="0"/>
          </a:p>
          <a:p>
            <a:pPr algn="ctr">
              <a:lnSpc>
                <a:spcPct val="120000"/>
              </a:lnSpc>
            </a:pPr>
            <a:r>
              <a:rPr lang="en-GB" sz="1400" b="1" dirty="0"/>
              <a:t>Review small packet rates</a:t>
            </a:r>
          </a:p>
          <a:p>
            <a:pPr algn="ctr">
              <a:lnSpc>
                <a:spcPct val="120000"/>
              </a:lnSpc>
            </a:pPr>
            <a:endParaRPr lang="en-GB" sz="1400" dirty="0"/>
          </a:p>
          <a:p>
            <a:pPr algn="ctr">
              <a:lnSpc>
                <a:spcPct val="120000"/>
              </a:lnSpc>
            </a:pPr>
            <a:endParaRPr lang="en-GB" sz="1400" dirty="0"/>
          </a:p>
          <a:p>
            <a:pPr algn="ctr">
              <a:lnSpc>
                <a:spcPct val="120000"/>
              </a:lnSpc>
            </a:pPr>
            <a:r>
              <a:rPr lang="en-GB" sz="1400" dirty="0"/>
              <a:t>Lead: France</a:t>
            </a:r>
          </a:p>
        </p:txBody>
      </p:sp>
      <p:sp>
        <p:nvSpPr>
          <p:cNvPr id="18" name="Espace réservé du texte 2"/>
          <p:cNvSpPr txBox="1">
            <a:spLocks/>
          </p:cNvSpPr>
          <p:nvPr/>
        </p:nvSpPr>
        <p:spPr>
          <a:xfrm>
            <a:off x="4568175" y="3933056"/>
            <a:ext cx="1368152" cy="2880320"/>
          </a:xfrm>
          <a:prstGeom prst="rect">
            <a:avLst/>
          </a:prstGeom>
          <a:solidFill>
            <a:schemeClr val="accent1">
              <a:lumMod val="20000"/>
              <a:lumOff val="80000"/>
            </a:schemeClr>
          </a:solidFill>
        </p:spPr>
        <p:txBody>
          <a:bodyPr vert="horz" wrap="square" lIns="0" tIns="0" rIns="0" bIns="0" rtlCol="0" anchor="t" anchorCtr="0">
            <a:no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endParaRPr lang="en-GB" sz="400" b="1" dirty="0"/>
          </a:p>
          <a:p>
            <a:pPr algn="ctr">
              <a:lnSpc>
                <a:spcPct val="120000"/>
              </a:lnSpc>
            </a:pPr>
            <a:r>
              <a:rPr lang="en-GB" b="1" dirty="0"/>
              <a:t>ET IV</a:t>
            </a:r>
          </a:p>
          <a:p>
            <a:pPr algn="ctr">
              <a:lnSpc>
                <a:spcPct val="120000"/>
              </a:lnSpc>
            </a:pPr>
            <a:endParaRPr lang="en-GB" sz="1400" dirty="0"/>
          </a:p>
          <a:p>
            <a:pPr algn="ctr">
              <a:lnSpc>
                <a:spcPct val="120000"/>
              </a:lnSpc>
            </a:pPr>
            <a:r>
              <a:rPr lang="en-GB" sz="1400" b="1" dirty="0"/>
              <a:t>Parcels/ ECOMPRO</a:t>
            </a:r>
          </a:p>
          <a:p>
            <a:pPr algn="ctr">
              <a:lnSpc>
                <a:spcPct val="120000"/>
              </a:lnSpc>
            </a:pPr>
            <a:endParaRPr lang="en-GB" sz="1400" dirty="0"/>
          </a:p>
          <a:p>
            <a:pPr algn="ctr">
              <a:lnSpc>
                <a:spcPct val="120000"/>
              </a:lnSpc>
            </a:pPr>
            <a:endParaRPr lang="en-GB" sz="1400" dirty="0"/>
          </a:p>
          <a:p>
            <a:pPr algn="ctr">
              <a:lnSpc>
                <a:spcPct val="120000"/>
              </a:lnSpc>
            </a:pPr>
            <a:r>
              <a:rPr lang="en-GB" sz="1400" dirty="0"/>
              <a:t>Lead: New Zealand and United Kingdom</a:t>
            </a:r>
          </a:p>
        </p:txBody>
      </p:sp>
      <p:sp>
        <p:nvSpPr>
          <p:cNvPr id="19" name="Espace réservé du texte 2"/>
          <p:cNvSpPr txBox="1">
            <a:spLocks/>
          </p:cNvSpPr>
          <p:nvPr/>
        </p:nvSpPr>
        <p:spPr>
          <a:xfrm>
            <a:off x="6012160" y="3933056"/>
            <a:ext cx="1368152" cy="2880320"/>
          </a:xfrm>
          <a:prstGeom prst="rect">
            <a:avLst/>
          </a:prstGeom>
          <a:solidFill>
            <a:schemeClr val="accent1">
              <a:lumMod val="20000"/>
              <a:lumOff val="80000"/>
            </a:schemeClr>
          </a:solidFill>
        </p:spPr>
        <p:txBody>
          <a:bodyPr vert="horz" wrap="square" lIns="0" tIns="0" rIns="0" bIns="0" rtlCol="0" anchor="t" anchorCtr="0">
            <a:no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endParaRPr lang="en-GB" sz="400" b="1" dirty="0"/>
          </a:p>
          <a:p>
            <a:pPr algn="ctr">
              <a:lnSpc>
                <a:spcPct val="120000"/>
              </a:lnSpc>
            </a:pPr>
            <a:r>
              <a:rPr lang="en-GB" b="1" dirty="0"/>
              <a:t>ET V</a:t>
            </a:r>
          </a:p>
          <a:p>
            <a:pPr algn="ctr">
              <a:lnSpc>
                <a:spcPct val="120000"/>
              </a:lnSpc>
            </a:pPr>
            <a:endParaRPr lang="en-GB" sz="1400" dirty="0"/>
          </a:p>
          <a:p>
            <a:pPr algn="ctr">
              <a:lnSpc>
                <a:spcPct val="120000"/>
              </a:lnSpc>
            </a:pPr>
            <a:r>
              <a:rPr lang="en-GB" sz="1400" b="1" dirty="0"/>
              <a:t>Statistics and Accounting</a:t>
            </a:r>
          </a:p>
          <a:p>
            <a:pPr algn="ctr">
              <a:lnSpc>
                <a:spcPct val="120000"/>
              </a:lnSpc>
            </a:pPr>
            <a:endParaRPr lang="en-GB" sz="1400" dirty="0"/>
          </a:p>
          <a:p>
            <a:pPr algn="ctr">
              <a:lnSpc>
                <a:spcPct val="120000"/>
              </a:lnSpc>
            </a:pPr>
            <a:endParaRPr lang="en-GB" sz="1400" dirty="0"/>
          </a:p>
          <a:p>
            <a:pPr algn="ctr">
              <a:lnSpc>
                <a:spcPct val="120000"/>
              </a:lnSpc>
            </a:pPr>
            <a:r>
              <a:rPr lang="en-GB" sz="1400" dirty="0"/>
              <a:t>Lead: Norway and United Kingdom</a:t>
            </a:r>
          </a:p>
        </p:txBody>
      </p:sp>
      <p:sp>
        <p:nvSpPr>
          <p:cNvPr id="20" name="Espace réservé du texte 2"/>
          <p:cNvSpPr txBox="1">
            <a:spLocks/>
          </p:cNvSpPr>
          <p:nvPr/>
        </p:nvSpPr>
        <p:spPr>
          <a:xfrm>
            <a:off x="7452320" y="3933056"/>
            <a:ext cx="1368152" cy="2880320"/>
          </a:xfrm>
          <a:prstGeom prst="rect">
            <a:avLst/>
          </a:prstGeom>
          <a:solidFill>
            <a:schemeClr val="accent1">
              <a:lumMod val="20000"/>
              <a:lumOff val="80000"/>
            </a:schemeClr>
          </a:solidFill>
        </p:spPr>
        <p:txBody>
          <a:bodyPr vert="horz" wrap="square" lIns="0" tIns="0" rIns="0" bIns="0" rtlCol="0" anchor="t" anchorCtr="0">
            <a:no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endParaRPr lang="en-GB" sz="400" b="1" dirty="0"/>
          </a:p>
          <a:p>
            <a:pPr algn="ctr">
              <a:lnSpc>
                <a:spcPct val="120000"/>
              </a:lnSpc>
            </a:pPr>
            <a:r>
              <a:rPr lang="en-GB" b="1" dirty="0"/>
              <a:t>ET VI</a:t>
            </a:r>
          </a:p>
          <a:p>
            <a:pPr algn="ctr">
              <a:lnSpc>
                <a:spcPct val="120000"/>
              </a:lnSpc>
            </a:pPr>
            <a:endParaRPr lang="en-GB" sz="1400" dirty="0"/>
          </a:p>
          <a:p>
            <a:pPr algn="ctr">
              <a:lnSpc>
                <a:spcPct val="120000"/>
              </a:lnSpc>
            </a:pPr>
            <a:r>
              <a:rPr lang="en-GB" sz="1400" b="1" dirty="0"/>
              <a:t>Returned undeliverable items</a:t>
            </a:r>
          </a:p>
          <a:p>
            <a:pPr algn="ctr">
              <a:lnSpc>
                <a:spcPct val="120000"/>
              </a:lnSpc>
            </a:pPr>
            <a:endParaRPr lang="en-GB" sz="1400" dirty="0"/>
          </a:p>
          <a:p>
            <a:pPr algn="ctr">
              <a:lnSpc>
                <a:spcPct val="120000"/>
              </a:lnSpc>
            </a:pPr>
            <a:r>
              <a:rPr lang="en-GB" sz="1400" dirty="0"/>
              <a:t>Lead: Russia/ France</a:t>
            </a:r>
          </a:p>
        </p:txBody>
      </p:sp>
      <p:cxnSp>
        <p:nvCxnSpPr>
          <p:cNvPr id="22" name="Elbow Connector 21"/>
          <p:cNvCxnSpPr>
            <a:stCxn id="10" idx="0"/>
            <a:endCxn id="4" idx="2"/>
          </p:cNvCxnSpPr>
          <p:nvPr/>
        </p:nvCxnSpPr>
        <p:spPr>
          <a:xfrm rot="5400000" flipH="1" flipV="1">
            <a:off x="2573542" y="1935070"/>
            <a:ext cx="432048" cy="356392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6" idx="0"/>
            <a:endCxn id="4" idx="2"/>
          </p:cNvCxnSpPr>
          <p:nvPr/>
        </p:nvCxnSpPr>
        <p:spPr>
          <a:xfrm rot="5400000" flipH="1" flipV="1">
            <a:off x="3280387" y="2641915"/>
            <a:ext cx="432048" cy="215023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7" idx="0"/>
            <a:endCxn id="4" idx="2"/>
          </p:cNvCxnSpPr>
          <p:nvPr/>
        </p:nvCxnSpPr>
        <p:spPr>
          <a:xfrm rot="5400000" flipH="1" flipV="1">
            <a:off x="3987232" y="3348760"/>
            <a:ext cx="432048" cy="7365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8" idx="0"/>
            <a:endCxn id="4" idx="2"/>
          </p:cNvCxnSpPr>
          <p:nvPr/>
        </p:nvCxnSpPr>
        <p:spPr>
          <a:xfrm rot="16200000" flipV="1">
            <a:off x="4695866" y="3376670"/>
            <a:ext cx="432048" cy="68072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9" idx="0"/>
            <a:endCxn id="4" idx="2"/>
          </p:cNvCxnSpPr>
          <p:nvPr/>
        </p:nvCxnSpPr>
        <p:spPr>
          <a:xfrm rot="16200000" flipV="1">
            <a:off x="5417858" y="2654678"/>
            <a:ext cx="432048" cy="212470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0" idx="0"/>
            <a:endCxn id="4" idx="2"/>
          </p:cNvCxnSpPr>
          <p:nvPr/>
        </p:nvCxnSpPr>
        <p:spPr>
          <a:xfrm rot="16200000" flipV="1">
            <a:off x="6137938" y="1934598"/>
            <a:ext cx="432048" cy="356486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596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748000" cy="5157192"/>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Situation in Africa for group III (provisional TD rates for 2020)</a:t>
            </a:r>
          </a:p>
          <a:p>
            <a:pPr algn="just" eaLnBrk="1" fontAlgn="auto" hangingPunct="1">
              <a:spcBef>
                <a:spcPts val="600"/>
              </a:spcBef>
              <a:spcAft>
                <a:spcPts val="600"/>
              </a:spcAft>
              <a:tabLst>
                <a:tab pos="398860" algn="l"/>
              </a:tabLst>
              <a:defRPr/>
            </a:pPr>
            <a:endParaRPr lang="en-GB" sz="1500" dirty="0"/>
          </a:p>
          <a:p>
            <a:pPr algn="just" eaLnBrk="1" fontAlgn="auto" hangingPunct="1">
              <a:spcBef>
                <a:spcPts val="600"/>
              </a:spcBef>
              <a:spcAft>
                <a:spcPts val="600"/>
              </a:spcAft>
              <a:tabLst>
                <a:tab pos="398860" algn="l"/>
              </a:tabLst>
              <a:defRPr/>
            </a:pPr>
            <a:endParaRPr lang="en-GB" sz="1500" b="1" dirty="0"/>
          </a:p>
          <a:p>
            <a:pPr algn="just" eaLnBrk="1" fontAlgn="auto" hangingPunct="1">
              <a:spcBef>
                <a:spcPts val="600"/>
              </a:spcBef>
              <a:spcAft>
                <a:spcPts val="600"/>
              </a:spcAft>
              <a:tabLst>
                <a:tab pos="398860" algn="l"/>
              </a:tabLst>
              <a:defRPr/>
            </a:pPr>
            <a:r>
              <a:rPr lang="en-GB" sz="1500" b="1" dirty="0"/>
              <a:t> </a:t>
            </a:r>
          </a:p>
          <a:p>
            <a:pPr algn="just" eaLnBrk="1" fontAlgn="auto" hangingPunct="1">
              <a:spcBef>
                <a:spcPts val="600"/>
              </a:spcBef>
              <a:spcAft>
                <a:spcPts val="600"/>
              </a:spcAft>
              <a:tabLst>
                <a:tab pos="398860" algn="l"/>
              </a:tabLst>
              <a:defRPr/>
            </a:pPr>
            <a:endParaRPr lang="en-GB" sz="1500" b="1" dirty="0"/>
          </a:p>
        </p:txBody>
      </p:sp>
      <p:graphicFrame>
        <p:nvGraphicFramePr>
          <p:cNvPr id="5" name="Graphique 4"/>
          <p:cNvGraphicFramePr>
            <a:graphicFrameLocks/>
          </p:cNvGraphicFramePr>
          <p:nvPr/>
        </p:nvGraphicFramePr>
        <p:xfrm>
          <a:off x="251520" y="2204864"/>
          <a:ext cx="6624736" cy="352839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necteur droit 3"/>
          <p:cNvCxnSpPr/>
          <p:nvPr/>
        </p:nvCxnSpPr>
        <p:spPr>
          <a:xfrm>
            <a:off x="4788024" y="2204864"/>
            <a:ext cx="0" cy="3960440"/>
          </a:xfrm>
          <a:prstGeom prst="line">
            <a:avLst/>
          </a:prstGeom>
          <a:ln w="38100">
            <a:solidFill>
              <a:srgbClr val="3358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646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748000" cy="5157192"/>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Situation in Africa Region for group IV (provisional TD rates for 2020) </a:t>
            </a:r>
          </a:p>
          <a:p>
            <a:pPr algn="just" eaLnBrk="1" fontAlgn="auto" hangingPunct="1">
              <a:spcBef>
                <a:spcPts val="600"/>
              </a:spcBef>
              <a:spcAft>
                <a:spcPts val="600"/>
              </a:spcAft>
              <a:tabLst>
                <a:tab pos="398860" algn="l"/>
              </a:tabLst>
              <a:defRPr/>
            </a:pPr>
            <a:endParaRPr lang="en-GB" sz="1500" dirty="0"/>
          </a:p>
          <a:p>
            <a:pPr algn="just" eaLnBrk="1" fontAlgn="auto" hangingPunct="1">
              <a:spcBef>
                <a:spcPts val="600"/>
              </a:spcBef>
              <a:spcAft>
                <a:spcPts val="600"/>
              </a:spcAft>
              <a:tabLst>
                <a:tab pos="398860" algn="l"/>
              </a:tabLst>
              <a:defRPr/>
            </a:pPr>
            <a:endParaRPr lang="en-GB" sz="1500" b="1" dirty="0"/>
          </a:p>
          <a:p>
            <a:pPr algn="just" eaLnBrk="1" fontAlgn="auto" hangingPunct="1">
              <a:spcBef>
                <a:spcPts val="600"/>
              </a:spcBef>
              <a:spcAft>
                <a:spcPts val="600"/>
              </a:spcAft>
              <a:tabLst>
                <a:tab pos="398860" algn="l"/>
              </a:tabLst>
              <a:defRPr/>
            </a:pPr>
            <a:r>
              <a:rPr lang="en-GB" sz="1500" b="1" dirty="0"/>
              <a:t> </a:t>
            </a:r>
          </a:p>
          <a:p>
            <a:pPr algn="just" eaLnBrk="1" fontAlgn="auto" hangingPunct="1">
              <a:spcBef>
                <a:spcPts val="600"/>
              </a:spcBef>
              <a:spcAft>
                <a:spcPts val="600"/>
              </a:spcAft>
              <a:tabLst>
                <a:tab pos="398860" algn="l"/>
              </a:tabLst>
              <a:defRPr/>
            </a:pPr>
            <a:endParaRPr lang="en-GB" sz="1500" b="1" dirty="0"/>
          </a:p>
        </p:txBody>
      </p:sp>
      <p:graphicFrame>
        <p:nvGraphicFramePr>
          <p:cNvPr id="4" name="Graphique 3"/>
          <p:cNvGraphicFramePr>
            <a:graphicFrameLocks/>
          </p:cNvGraphicFramePr>
          <p:nvPr>
            <p:extLst>
              <p:ext uri="{D42A27DB-BD31-4B8C-83A1-F6EECF244321}">
                <p14:modId xmlns:p14="http://schemas.microsoft.com/office/powerpoint/2010/main" val="421129513"/>
              </p:ext>
            </p:extLst>
          </p:nvPr>
        </p:nvGraphicFramePr>
        <p:xfrm>
          <a:off x="251520" y="2204864"/>
          <a:ext cx="6264696"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5547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748000" cy="5157192"/>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Self-declaration of E format rates</a:t>
            </a:r>
          </a:p>
          <a:p>
            <a:pPr algn="just">
              <a:spcBef>
                <a:spcPts val="600"/>
              </a:spcBef>
              <a:spcAft>
                <a:spcPts val="300"/>
              </a:spcAft>
            </a:pPr>
            <a:r>
              <a:rPr lang="en-GB" sz="1500" dirty="0"/>
              <a:t>Countries have the choice to opt-in to self-declared rate system </a:t>
            </a:r>
          </a:p>
          <a:p>
            <a:pPr algn="just">
              <a:spcBef>
                <a:spcPts val="600"/>
              </a:spcBef>
              <a:spcAft>
                <a:spcPts val="300"/>
              </a:spcAft>
            </a:pPr>
            <a:r>
              <a:rPr lang="en-GB" sz="1500" dirty="0"/>
              <a:t>Any country opting out or does not respond to the consultation by the IB will apply the conditions and rates of the current system</a:t>
            </a:r>
          </a:p>
          <a:p>
            <a:pPr algn="just">
              <a:spcBef>
                <a:spcPts val="600"/>
              </a:spcBef>
              <a:spcAft>
                <a:spcPts val="300"/>
              </a:spcAft>
            </a:pPr>
            <a:r>
              <a:rPr lang="en-GB" sz="1500" dirty="0"/>
              <a:t>The rates will apply to all countries equally, i.e. a destination DO cannot self-declare TD rates for one flow and opt-out on other flows (except for particular flows below certain thresholds as defined in the Convention)</a:t>
            </a:r>
          </a:p>
          <a:p>
            <a:pPr algn="just">
              <a:spcBef>
                <a:spcPts val="600"/>
              </a:spcBef>
              <a:spcAft>
                <a:spcPts val="300"/>
              </a:spcAft>
            </a:pPr>
            <a:r>
              <a:rPr lang="en-GB" sz="1500" dirty="0"/>
              <a:t>Self-declared rates are expressed in </a:t>
            </a:r>
            <a:r>
              <a:rPr lang="en-GB" sz="1500" b="1" dirty="0"/>
              <a:t>a per-item and per-kilogramme rate in local currency </a:t>
            </a:r>
            <a:r>
              <a:rPr lang="en-GB" sz="1500" dirty="0"/>
              <a:t>and shall not exceed the country-specific ceiling rates and/ or maximum increases (next slides)</a:t>
            </a:r>
            <a:endParaRPr lang="en-US" sz="1500" dirty="0"/>
          </a:p>
          <a:p>
            <a:pPr algn="just">
              <a:spcBef>
                <a:spcPts val="600"/>
              </a:spcBef>
              <a:spcAft>
                <a:spcPts val="300"/>
              </a:spcAft>
            </a:pPr>
            <a:r>
              <a:rPr lang="en-GB" sz="1500" dirty="0"/>
              <a:t>The IB will convert the self-declared rates into SDR values </a:t>
            </a:r>
          </a:p>
          <a:p>
            <a:pPr marL="444500" indent="-285750" algn="just">
              <a:spcBef>
                <a:spcPts val="600"/>
              </a:spcBef>
              <a:spcAft>
                <a:spcPts val="300"/>
              </a:spcAft>
              <a:buFont typeface="Arial" panose="020B0604020202020204" pitchFamily="34" charset="0"/>
              <a:buChar char="•"/>
            </a:pPr>
            <a:r>
              <a:rPr lang="en-GB" sz="1500" b="1" dirty="0"/>
              <a:t>Flows to/from the US: </a:t>
            </a:r>
            <a:r>
              <a:rPr lang="en-GB" sz="1500" dirty="0"/>
              <a:t>self-declared rates could be implemented from 1 July 2020 (notification deadline 1 March 2020)</a:t>
            </a:r>
          </a:p>
          <a:p>
            <a:pPr marL="444500" indent="-285750" algn="just">
              <a:spcBef>
                <a:spcPts val="600"/>
              </a:spcBef>
              <a:spcAft>
                <a:spcPts val="300"/>
              </a:spcAft>
              <a:buFont typeface="Arial" panose="020B0604020202020204" pitchFamily="34" charset="0"/>
              <a:buChar char="•"/>
            </a:pPr>
            <a:r>
              <a:rPr lang="en-GB" sz="1500" b="1" dirty="0"/>
              <a:t>All other flows: </a:t>
            </a:r>
            <a:r>
              <a:rPr lang="en-GB" sz="1500" dirty="0"/>
              <a:t>self-declared rates could be implemented from 1 January 2021 (notification deadline 1 June 2020)</a:t>
            </a:r>
          </a:p>
        </p:txBody>
      </p:sp>
    </p:spTree>
    <p:extLst>
      <p:ext uri="{BB962C8B-B14F-4D97-AF65-F5344CB8AC3E}">
        <p14:creationId xmlns:p14="http://schemas.microsoft.com/office/powerpoint/2010/main" val="3866832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748000" cy="5301208"/>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Item-to-kg ratio E format self-declared rates</a:t>
            </a:r>
          </a:p>
          <a:p>
            <a:pPr algn="just" eaLnBrk="1" fontAlgn="auto" hangingPunct="1">
              <a:spcBef>
                <a:spcPts val="600"/>
              </a:spcBef>
              <a:spcAft>
                <a:spcPts val="600"/>
              </a:spcAft>
              <a:tabLst>
                <a:tab pos="398860" algn="l"/>
              </a:tabLst>
              <a:defRPr/>
            </a:pPr>
            <a:r>
              <a:rPr lang="en-GB" sz="1500" dirty="0"/>
              <a:t>From 1 July 2020: full flexibility in terms of item-to-kg ratio of self-declared E format rates for flows to/ from the United States in 2020. </a:t>
            </a:r>
          </a:p>
          <a:p>
            <a:pPr algn="just" eaLnBrk="1" fontAlgn="auto" hangingPunct="1">
              <a:spcBef>
                <a:spcPts val="600"/>
              </a:spcBef>
              <a:spcAft>
                <a:spcPts val="600"/>
              </a:spcAft>
              <a:tabLst>
                <a:tab pos="398860" algn="l"/>
              </a:tabLst>
              <a:defRPr/>
            </a:pPr>
            <a:r>
              <a:rPr lang="en-GB" sz="1500" dirty="0"/>
              <a:t>From 1 January 2021: item-to-kg ratio can be adjusted up or downwards by 5% from one year to the next </a:t>
            </a:r>
          </a:p>
          <a:p>
            <a:pPr marL="4754563" indent="-269875" algn="just" eaLnBrk="1" fontAlgn="auto" hangingPunct="1">
              <a:spcBef>
                <a:spcPts val="0"/>
              </a:spcBef>
              <a:spcAft>
                <a:spcPts val="0"/>
              </a:spcAft>
              <a:tabLst>
                <a:tab pos="398860" algn="l"/>
              </a:tabLst>
              <a:defRPr/>
            </a:pPr>
            <a:endParaRPr lang="en-GB" sz="1500" dirty="0"/>
          </a:p>
          <a:p>
            <a:pPr marL="4754563" indent="-269875" algn="just" eaLnBrk="1" fontAlgn="auto" hangingPunct="1">
              <a:spcBef>
                <a:spcPts val="600"/>
              </a:spcBef>
              <a:spcAft>
                <a:spcPts val="600"/>
              </a:spcAft>
              <a:tabLst>
                <a:tab pos="398860" algn="l"/>
              </a:tabLst>
              <a:defRPr/>
            </a:pPr>
            <a:r>
              <a:rPr lang="en-GB" sz="1500" dirty="0"/>
              <a:t>Item-to-kg ratio in 2021: </a:t>
            </a:r>
          </a:p>
          <a:p>
            <a:pPr marL="4754563" indent="-269875" algn="just" eaLnBrk="1" fontAlgn="auto" hangingPunct="1">
              <a:spcBef>
                <a:spcPts val="600"/>
              </a:spcBef>
              <a:spcAft>
                <a:spcPts val="600"/>
              </a:spcAft>
              <a:buFontTx/>
              <a:buChar char="-"/>
              <a:tabLst>
                <a:tab pos="398860" algn="l"/>
              </a:tabLst>
              <a:defRPr/>
            </a:pPr>
            <a:r>
              <a:rPr lang="en-GB" sz="1500" b="1" dirty="0"/>
              <a:t>Flows to/ from the US in 2021</a:t>
            </a:r>
            <a:r>
              <a:rPr lang="en-GB" sz="1500" dirty="0"/>
              <a:t>: if the ratio is set at XX% in 2020, this means that in 2021 the ratio can only adjust to any point between XX% minus 5% (minimum) or XX% plus 5% (maximum)</a:t>
            </a:r>
          </a:p>
          <a:p>
            <a:pPr marL="4754563" indent="-269875" algn="just" eaLnBrk="1" fontAlgn="auto" hangingPunct="1">
              <a:spcBef>
                <a:spcPts val="600"/>
              </a:spcBef>
              <a:spcAft>
                <a:spcPts val="600"/>
              </a:spcAft>
              <a:buFontTx/>
              <a:buChar char="-"/>
              <a:tabLst>
                <a:tab pos="398860" algn="l"/>
              </a:tabLst>
              <a:defRPr/>
            </a:pPr>
            <a:r>
              <a:rPr lang="en-GB" sz="1500" b="1" dirty="0"/>
              <a:t>All other flows in 2021</a:t>
            </a:r>
            <a:r>
              <a:rPr lang="en-GB" sz="1500" dirty="0"/>
              <a:t>: item-to-kg ratio is 44.5% in 2020, this means that in 2021 the ratio can be adjusted to any point between 39.5% (minimum) and 49.5% (maximum)</a:t>
            </a:r>
            <a:endParaRPr lang="en-US" sz="1500" dirty="0"/>
          </a:p>
        </p:txBody>
      </p:sp>
      <p:cxnSp>
        <p:nvCxnSpPr>
          <p:cNvPr id="4" name="Rechte verbindingslijn 11"/>
          <p:cNvCxnSpPr/>
          <p:nvPr/>
        </p:nvCxnSpPr>
        <p:spPr>
          <a:xfrm>
            <a:off x="428625" y="3501008"/>
            <a:ext cx="0" cy="2962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13"/>
          <p:cNvCxnSpPr/>
          <p:nvPr/>
        </p:nvCxnSpPr>
        <p:spPr>
          <a:xfrm>
            <a:off x="428625" y="6463555"/>
            <a:ext cx="3851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43"/>
          <p:cNvSpPr txBox="1"/>
          <p:nvPr/>
        </p:nvSpPr>
        <p:spPr>
          <a:xfrm>
            <a:off x="3751263" y="6433393"/>
            <a:ext cx="852487" cy="307975"/>
          </a:xfrm>
          <a:prstGeom prst="rect">
            <a:avLst/>
          </a:prstGeom>
          <a:noFill/>
        </p:spPr>
        <p:txBody>
          <a:bodyPr>
            <a:spAutoFit/>
          </a:bodyPr>
          <a:lstStyle/>
          <a:p>
            <a:pPr defTabSz="457200">
              <a:defRPr/>
            </a:pPr>
            <a:r>
              <a:rPr lang="en-US" sz="1400" dirty="0">
                <a:solidFill>
                  <a:prstClr val="black"/>
                </a:solidFill>
                <a:latin typeface="Arial" charset="0"/>
                <a:cs typeface="+mn-cs"/>
              </a:rPr>
              <a:t>Weight</a:t>
            </a:r>
          </a:p>
        </p:txBody>
      </p:sp>
      <p:cxnSp>
        <p:nvCxnSpPr>
          <p:cNvPr id="8" name="Rechte verbindingslijn 4"/>
          <p:cNvCxnSpPr/>
          <p:nvPr/>
        </p:nvCxnSpPr>
        <p:spPr>
          <a:xfrm flipH="1">
            <a:off x="428625" y="3845768"/>
            <a:ext cx="3938588" cy="227647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Rechte verbindingslijn 31"/>
          <p:cNvCxnSpPr/>
          <p:nvPr/>
        </p:nvCxnSpPr>
        <p:spPr>
          <a:xfrm flipH="1">
            <a:off x="428625" y="4422179"/>
            <a:ext cx="4071367" cy="7350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37"/>
          <p:cNvCxnSpPr/>
          <p:nvPr/>
        </p:nvCxnSpPr>
        <p:spPr>
          <a:xfrm>
            <a:off x="2870200" y="4698255"/>
            <a:ext cx="0" cy="1771650"/>
          </a:xfrm>
          <a:prstGeom prst="line">
            <a:avLst/>
          </a:prstGeom>
          <a:ln>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5-puntige ster 41"/>
          <p:cNvSpPr/>
          <p:nvPr/>
        </p:nvSpPr>
        <p:spPr>
          <a:xfrm>
            <a:off x="2790000" y="4608000"/>
            <a:ext cx="180000" cy="180000"/>
          </a:xfrm>
          <a:prstGeom prst="star5">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12" name="Tekstvak 61"/>
          <p:cNvSpPr txBox="1"/>
          <p:nvPr/>
        </p:nvSpPr>
        <p:spPr>
          <a:xfrm>
            <a:off x="2590800" y="6453336"/>
            <a:ext cx="641350" cy="260350"/>
          </a:xfrm>
          <a:prstGeom prst="rect">
            <a:avLst/>
          </a:prstGeom>
          <a:noFill/>
        </p:spPr>
        <p:txBody>
          <a:bodyPr>
            <a:spAutoFit/>
          </a:bodyPr>
          <a:lstStyle/>
          <a:p>
            <a:pPr defTabSz="457200">
              <a:defRPr/>
            </a:pPr>
            <a:r>
              <a:rPr lang="en-US" sz="1100" dirty="0">
                <a:latin typeface="Arial" charset="0"/>
                <a:cs typeface="+mn-cs"/>
              </a:rPr>
              <a:t> grams</a:t>
            </a:r>
          </a:p>
        </p:txBody>
      </p:sp>
      <p:cxnSp>
        <p:nvCxnSpPr>
          <p:cNvPr id="13" name="Rechte verbindingslijn met pijl 63"/>
          <p:cNvCxnSpPr/>
          <p:nvPr/>
        </p:nvCxnSpPr>
        <p:spPr>
          <a:xfrm flipH="1" flipV="1">
            <a:off x="769174" y="5096717"/>
            <a:ext cx="8701" cy="831851"/>
          </a:xfrm>
          <a:prstGeom prst="straightConnector1">
            <a:avLst/>
          </a:prstGeom>
          <a:ln w="1905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72"/>
          <p:cNvCxnSpPr/>
          <p:nvPr/>
        </p:nvCxnSpPr>
        <p:spPr>
          <a:xfrm>
            <a:off x="4189413" y="4017218"/>
            <a:ext cx="0" cy="295275"/>
          </a:xfrm>
          <a:prstGeom prst="straightConnector1">
            <a:avLst/>
          </a:prstGeom>
          <a:ln w="1905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Tekstvak 2058"/>
          <p:cNvSpPr txBox="1"/>
          <p:nvPr/>
        </p:nvSpPr>
        <p:spPr>
          <a:xfrm>
            <a:off x="769174" y="5301208"/>
            <a:ext cx="453970" cy="276999"/>
          </a:xfrm>
          <a:prstGeom prst="rect">
            <a:avLst/>
          </a:prstGeom>
          <a:noFill/>
        </p:spPr>
        <p:txBody>
          <a:bodyPr wrap="none">
            <a:spAutoFit/>
          </a:bodyPr>
          <a:lstStyle/>
          <a:p>
            <a:pPr defTabSz="457200">
              <a:defRPr/>
            </a:pPr>
            <a:r>
              <a:rPr lang="en-US" sz="1200" b="1" dirty="0">
                <a:solidFill>
                  <a:srgbClr val="D7E3BC">
                    <a:lumMod val="50000"/>
                  </a:srgbClr>
                </a:solidFill>
                <a:latin typeface="Arial" charset="0"/>
                <a:cs typeface="+mn-cs"/>
              </a:rPr>
              <a:t>+++</a:t>
            </a:r>
          </a:p>
        </p:txBody>
      </p:sp>
      <p:sp>
        <p:nvSpPr>
          <p:cNvPr id="16" name="Tekstvak 85"/>
          <p:cNvSpPr txBox="1"/>
          <p:nvPr/>
        </p:nvSpPr>
        <p:spPr>
          <a:xfrm>
            <a:off x="4225354" y="3979118"/>
            <a:ext cx="274638" cy="276225"/>
          </a:xfrm>
          <a:prstGeom prst="rect">
            <a:avLst/>
          </a:prstGeom>
          <a:noFill/>
        </p:spPr>
        <p:txBody>
          <a:bodyPr wrap="none">
            <a:spAutoFit/>
          </a:bodyPr>
          <a:lstStyle/>
          <a:p>
            <a:pPr defTabSz="457200">
              <a:defRPr/>
            </a:pPr>
            <a:r>
              <a:rPr lang="en-US" sz="1200" b="1" dirty="0">
                <a:solidFill>
                  <a:srgbClr val="D7E3BC">
                    <a:lumMod val="50000"/>
                  </a:srgbClr>
                </a:solidFill>
                <a:latin typeface="Arial" charset="0"/>
                <a:cs typeface="+mn-cs"/>
              </a:rPr>
              <a:t>−</a:t>
            </a:r>
          </a:p>
        </p:txBody>
      </p:sp>
      <p:sp>
        <p:nvSpPr>
          <p:cNvPr id="19" name="Isosceles Triangle 18"/>
          <p:cNvSpPr/>
          <p:nvPr/>
        </p:nvSpPr>
        <p:spPr>
          <a:xfrm rot="19832162">
            <a:off x="15104" y="4480171"/>
            <a:ext cx="2784204" cy="1010254"/>
          </a:xfrm>
          <a:prstGeom prst="triangle">
            <a:avLst>
              <a:gd name="adj" fmla="val 0"/>
            </a:avLst>
          </a:prstGeom>
          <a:solidFill>
            <a:srgbClr val="ABC473">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kstvak 2047"/>
          <p:cNvSpPr txBox="1"/>
          <p:nvPr/>
        </p:nvSpPr>
        <p:spPr>
          <a:xfrm rot="16200000">
            <a:off x="-481239" y="5358654"/>
            <a:ext cx="1140596" cy="307975"/>
          </a:xfrm>
          <a:prstGeom prst="rect">
            <a:avLst/>
          </a:prstGeom>
          <a:solidFill>
            <a:schemeClr val="bg1"/>
          </a:solidFill>
        </p:spPr>
        <p:txBody>
          <a:bodyPr wrap="square">
            <a:spAutoFit/>
          </a:bodyPr>
          <a:lstStyle/>
          <a:p>
            <a:pPr algn="ctr" defTabSz="457200">
              <a:defRPr/>
            </a:pPr>
            <a:endParaRPr lang="en-US" sz="1400" dirty="0">
              <a:solidFill>
                <a:prstClr val="black"/>
              </a:solidFill>
              <a:latin typeface="Arial" charset="0"/>
              <a:cs typeface="+mn-cs"/>
            </a:endParaRPr>
          </a:p>
        </p:txBody>
      </p:sp>
      <p:sp>
        <p:nvSpPr>
          <p:cNvPr id="6" name="Tekstvak 2047"/>
          <p:cNvSpPr txBox="1"/>
          <p:nvPr/>
        </p:nvSpPr>
        <p:spPr>
          <a:xfrm rot="16200000">
            <a:off x="-508038" y="5313896"/>
            <a:ext cx="1539059" cy="307777"/>
          </a:xfrm>
          <a:prstGeom prst="rect">
            <a:avLst/>
          </a:prstGeom>
          <a:solidFill>
            <a:schemeClr val="bg1"/>
          </a:solidFill>
        </p:spPr>
        <p:txBody>
          <a:bodyPr wrap="square">
            <a:spAutoFit/>
          </a:bodyPr>
          <a:lstStyle/>
          <a:p>
            <a:pPr algn="ctr" defTabSz="457200">
              <a:defRPr/>
            </a:pPr>
            <a:r>
              <a:rPr lang="en-US" sz="1400" dirty="0">
                <a:solidFill>
                  <a:prstClr val="black"/>
                </a:solidFill>
                <a:latin typeface="Arial" charset="0"/>
                <a:cs typeface="+mn-cs"/>
              </a:rPr>
              <a:t>Remuneration</a:t>
            </a:r>
          </a:p>
        </p:txBody>
      </p:sp>
    </p:spTree>
    <p:extLst>
      <p:ext uri="{BB962C8B-B14F-4D97-AF65-F5344CB8AC3E}">
        <p14:creationId xmlns:p14="http://schemas.microsoft.com/office/powerpoint/2010/main" val="1793230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748000" cy="5301208"/>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Ceiling rates E format</a:t>
            </a:r>
          </a:p>
          <a:p>
            <a:pPr marL="285750" indent="-285750" algn="just" eaLnBrk="1" fontAlgn="auto" hangingPunct="1">
              <a:spcBef>
                <a:spcPts val="1200"/>
              </a:spcBef>
              <a:spcAft>
                <a:spcPts val="0"/>
              </a:spcAft>
              <a:buFontTx/>
              <a:buChar char="-"/>
              <a:tabLst>
                <a:tab pos="398860" algn="l"/>
              </a:tabLst>
              <a:defRPr/>
            </a:pPr>
            <a:r>
              <a:rPr lang="en-US" sz="1500" dirty="0"/>
              <a:t>Ceiling rates are </a:t>
            </a:r>
            <a:r>
              <a:rPr lang="en-US" sz="1500" u="sng" dirty="0"/>
              <a:t>country-specific</a:t>
            </a:r>
            <a:r>
              <a:rPr lang="en-US" sz="1500" dirty="0"/>
              <a:t> cap rates, based </a:t>
            </a:r>
            <a:r>
              <a:rPr lang="en-GB" sz="1500" dirty="0"/>
              <a:t>on 11 domestic tariffs as follows:</a:t>
            </a:r>
          </a:p>
          <a:p>
            <a:pPr marL="644525" lvl="1" indent="-285750" algn="just" eaLnBrk="1" fontAlgn="auto" hangingPunct="1">
              <a:spcAft>
                <a:spcPts val="0"/>
              </a:spcAft>
              <a:buFont typeface="Arial" panose="020B0604020202020204" pitchFamily="34" charset="0"/>
              <a:buChar char="•"/>
              <a:tabLst>
                <a:tab pos="398860" algn="l"/>
              </a:tabLst>
              <a:defRPr/>
            </a:pPr>
            <a:r>
              <a:rPr lang="en-GB" sz="1500" dirty="0"/>
              <a:t>Tariffs of domestic equivalent E format items at 11 weight points 20g, 35g, 75g, 175g, 250g, 375g, 500g, 750g, 1 kg, 1.5kg and 2 kg</a:t>
            </a:r>
          </a:p>
          <a:p>
            <a:pPr marL="644525" lvl="1" indent="-285750" algn="just" eaLnBrk="1" fontAlgn="auto" hangingPunct="1">
              <a:spcAft>
                <a:spcPts val="0"/>
              </a:spcAft>
              <a:buFont typeface="Arial" panose="020B0604020202020204" pitchFamily="34" charset="0"/>
              <a:buChar char="•"/>
              <a:tabLst>
                <a:tab pos="398860" algn="l"/>
              </a:tabLst>
              <a:defRPr/>
            </a:pPr>
            <a:r>
              <a:rPr lang="en-GB" sz="1500" dirty="0"/>
              <a:t>Calculated as per-item and per-kg rate through linear regression of aforementioned domestic rates at 70% (cost-to-tariff ratio, see next slide)</a:t>
            </a:r>
          </a:p>
          <a:p>
            <a:pPr marL="644525" lvl="1" indent="-285750" algn="just" eaLnBrk="1" fontAlgn="auto" hangingPunct="1">
              <a:spcAft>
                <a:spcPts val="0"/>
              </a:spcAft>
              <a:buFont typeface="Arial" panose="020B0604020202020204" pitchFamily="34" charset="0"/>
              <a:buChar char="•"/>
              <a:tabLst>
                <a:tab pos="398860" algn="l"/>
              </a:tabLst>
              <a:defRPr/>
            </a:pPr>
            <a:r>
              <a:rPr lang="en-GB" sz="1500" dirty="0"/>
              <a:t>Follows technical business rules for selection of domestic tariffs, for zonal pricing, service features, etc. </a:t>
            </a:r>
          </a:p>
          <a:p>
            <a:pPr marL="644525" lvl="1" indent="-285750" algn="just" eaLnBrk="1" fontAlgn="auto" hangingPunct="1">
              <a:spcAft>
                <a:spcPts val="0"/>
              </a:spcAft>
              <a:buFont typeface="Arial" panose="020B0604020202020204" pitchFamily="34" charset="0"/>
              <a:buChar char="•"/>
              <a:tabLst>
                <a:tab pos="398860" algn="l"/>
              </a:tabLst>
              <a:defRPr/>
            </a:pPr>
            <a:endParaRPr lang="en-GB" sz="1500" dirty="0"/>
          </a:p>
          <a:p>
            <a:pPr marL="285750" indent="-285750" algn="just" eaLnBrk="1" fontAlgn="auto" hangingPunct="1">
              <a:spcBef>
                <a:spcPts val="0"/>
              </a:spcBef>
              <a:spcAft>
                <a:spcPts val="0"/>
              </a:spcAft>
              <a:buFontTx/>
              <a:buChar char="-"/>
              <a:tabLst>
                <a:tab pos="398860" algn="l"/>
              </a:tabLst>
              <a:defRPr/>
            </a:pPr>
            <a:r>
              <a:rPr lang="en-GB" sz="1500" dirty="0"/>
              <a:t>A country can self-declare any rate as long as these rates are:</a:t>
            </a:r>
          </a:p>
          <a:p>
            <a:pPr marL="644525" lvl="1" indent="-285750" algn="just" eaLnBrk="1" fontAlgn="auto" hangingPunct="1">
              <a:spcAft>
                <a:spcPts val="0"/>
              </a:spcAft>
              <a:buFontTx/>
              <a:buChar char="-"/>
              <a:tabLst>
                <a:tab pos="398860" algn="l"/>
              </a:tabLst>
              <a:defRPr/>
            </a:pPr>
            <a:r>
              <a:rPr lang="en-GB" sz="1500" dirty="0"/>
              <a:t>Not higher than its ceiling rates </a:t>
            </a:r>
          </a:p>
          <a:p>
            <a:pPr marL="644525" lvl="1" indent="-285750" algn="just" eaLnBrk="1" fontAlgn="auto" hangingPunct="1">
              <a:spcAft>
                <a:spcPts val="0"/>
              </a:spcAft>
              <a:buFontTx/>
              <a:buChar char="-"/>
              <a:tabLst>
                <a:tab pos="398860" algn="l"/>
              </a:tabLst>
              <a:defRPr/>
            </a:pPr>
            <a:r>
              <a:rPr lang="en-GB" sz="1500" dirty="0"/>
              <a:t>Not increase with more than the maximum annual increase % (transition)</a:t>
            </a:r>
          </a:p>
          <a:p>
            <a:pPr marL="644525" lvl="1" indent="-285750" algn="just" eaLnBrk="1" fontAlgn="auto" hangingPunct="1">
              <a:spcAft>
                <a:spcPts val="0"/>
              </a:spcAft>
              <a:buFontTx/>
              <a:buChar char="-"/>
              <a:tabLst>
                <a:tab pos="398860" algn="l"/>
              </a:tabLst>
              <a:defRPr/>
            </a:pPr>
            <a:r>
              <a:rPr lang="en-GB" sz="1500" dirty="0"/>
              <a:t>Assessment at weight point of 158g (average weight E format item) as follows:</a:t>
            </a:r>
          </a:p>
          <a:p>
            <a:pPr marL="1058863" lvl="2" indent="-342900" algn="just" eaLnBrk="1" fontAlgn="auto" hangingPunct="1">
              <a:spcAft>
                <a:spcPts val="0"/>
              </a:spcAft>
              <a:buFont typeface="+mj-lt"/>
              <a:buAutoNum type="arabicPeriod"/>
              <a:tabLst>
                <a:tab pos="398860" algn="l"/>
              </a:tabLst>
              <a:defRPr/>
            </a:pPr>
            <a:r>
              <a:rPr lang="en-GB" sz="1500" dirty="0"/>
              <a:t>Ceiling rate: item rate + 0.158 * kg rate = ceiling rate revenue</a:t>
            </a:r>
          </a:p>
          <a:p>
            <a:pPr marL="1058863" lvl="2" indent="-342900" algn="just" eaLnBrk="1" fontAlgn="auto" hangingPunct="1">
              <a:spcAft>
                <a:spcPts val="0"/>
              </a:spcAft>
              <a:buFont typeface="+mj-lt"/>
              <a:buAutoNum type="arabicPeriod"/>
              <a:tabLst>
                <a:tab pos="398860" algn="l"/>
              </a:tabLst>
              <a:defRPr/>
            </a:pPr>
            <a:r>
              <a:rPr lang="en-GB" sz="1500" dirty="0"/>
              <a:t>Maximum increase: last year revenue at 158g + X% = possible max revenue</a:t>
            </a:r>
          </a:p>
          <a:p>
            <a:pPr marL="1058863" lvl="2" indent="-342900" algn="just" eaLnBrk="1" fontAlgn="auto" hangingPunct="1">
              <a:spcAft>
                <a:spcPts val="0"/>
              </a:spcAft>
              <a:buFont typeface="+mj-lt"/>
              <a:buAutoNum type="arabicPeriod"/>
              <a:tabLst>
                <a:tab pos="398860" algn="l"/>
              </a:tabLst>
              <a:defRPr/>
            </a:pPr>
            <a:r>
              <a:rPr lang="en-GB" sz="1500" dirty="0"/>
              <a:t>Self-declared rates: item rate + 0.158 * kg rate = self-declared revenue</a:t>
            </a:r>
          </a:p>
          <a:p>
            <a:pPr marL="625475" indent="-285750" algn="just" eaLnBrk="1" fontAlgn="auto" hangingPunct="1">
              <a:spcBef>
                <a:spcPts val="600"/>
              </a:spcBef>
              <a:spcAft>
                <a:spcPts val="0"/>
              </a:spcAft>
              <a:buFontTx/>
              <a:buChar char="-"/>
              <a:tabLst>
                <a:tab pos="398463" algn="l"/>
              </a:tabLst>
              <a:defRPr/>
            </a:pPr>
            <a:r>
              <a:rPr lang="en-GB" sz="1500" dirty="0"/>
              <a:t>Self-declared revenue at 158g cannot exceed the lowest between 1) and 2)</a:t>
            </a:r>
          </a:p>
          <a:p>
            <a:pPr algn="just" eaLnBrk="1" fontAlgn="auto" hangingPunct="1">
              <a:spcBef>
                <a:spcPts val="600"/>
              </a:spcBef>
              <a:spcAft>
                <a:spcPts val="600"/>
              </a:spcAft>
              <a:tabLst>
                <a:tab pos="398860" algn="l"/>
              </a:tabLst>
              <a:defRPr/>
            </a:pPr>
            <a:endParaRPr lang="en-GB" sz="1500" dirty="0"/>
          </a:p>
          <a:p>
            <a:pPr algn="just" eaLnBrk="1" fontAlgn="auto" hangingPunct="1">
              <a:spcBef>
                <a:spcPts val="600"/>
              </a:spcBef>
              <a:spcAft>
                <a:spcPts val="600"/>
              </a:spcAft>
              <a:tabLst>
                <a:tab pos="398860" algn="l"/>
              </a:tabLst>
              <a:defRPr/>
            </a:pPr>
            <a:endParaRPr lang="en-GB" sz="1500" dirty="0"/>
          </a:p>
          <a:p>
            <a:pPr algn="just" eaLnBrk="1" fontAlgn="auto" hangingPunct="1">
              <a:spcBef>
                <a:spcPts val="600"/>
              </a:spcBef>
              <a:spcAft>
                <a:spcPts val="600"/>
              </a:spcAft>
              <a:tabLst>
                <a:tab pos="398860" algn="l"/>
              </a:tabLst>
              <a:defRPr/>
            </a:pPr>
            <a:endParaRPr lang="en-GB" sz="1500" dirty="0"/>
          </a:p>
        </p:txBody>
      </p:sp>
    </p:spTree>
    <p:extLst>
      <p:ext uri="{BB962C8B-B14F-4D97-AF65-F5344CB8AC3E}">
        <p14:creationId xmlns:p14="http://schemas.microsoft.com/office/powerpoint/2010/main" val="4053238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00" y="1700808"/>
            <a:ext cx="8712504" cy="5157192"/>
          </a:xfrm>
          <a:solidFill>
            <a:schemeClr val="bg1"/>
          </a:solidFill>
        </p:spPr>
        <p:txBody>
          <a:bodyPr/>
          <a:lstStyle/>
          <a:p>
            <a:pPr algn="just" eaLnBrk="1" fontAlgn="auto" hangingPunct="1">
              <a:spcBef>
                <a:spcPts val="0"/>
              </a:spcBef>
              <a:spcAft>
                <a:spcPts val="0"/>
              </a:spcAft>
              <a:tabLst>
                <a:tab pos="398860" algn="l"/>
              </a:tabLst>
              <a:defRPr/>
            </a:pPr>
            <a:r>
              <a:rPr lang="en-US" sz="1500" b="1" dirty="0"/>
              <a:t>Selection of 11 domestic tariffs (business rules)</a:t>
            </a:r>
          </a:p>
          <a:p>
            <a:pPr algn="just" eaLnBrk="1" fontAlgn="auto" hangingPunct="1">
              <a:spcBef>
                <a:spcPts val="0"/>
              </a:spcBef>
              <a:spcAft>
                <a:spcPts val="0"/>
              </a:spcAft>
              <a:tabLst>
                <a:tab pos="398860" algn="l"/>
              </a:tabLst>
              <a:defRPr/>
            </a:pPr>
            <a:endParaRPr lang="en-US" sz="1500" b="1" dirty="0"/>
          </a:p>
          <a:p>
            <a:pPr marL="357188" indent="-285750" eaLnBrk="1" fontAlgn="auto" hangingPunct="1">
              <a:spcBef>
                <a:spcPts val="0"/>
              </a:spcBef>
              <a:spcAft>
                <a:spcPts val="0"/>
              </a:spcAft>
              <a:buFont typeface="Arial" panose="020B0604020202020204" pitchFamily="34" charset="0"/>
              <a:buChar char="•"/>
              <a:tabLst>
                <a:tab pos="398860" algn="l"/>
              </a:tabLst>
              <a:defRPr/>
            </a:pPr>
            <a:r>
              <a:rPr lang="en-GB" sz="1500" b="1" dirty="0"/>
              <a:t>Domestic tariffs: </a:t>
            </a:r>
            <a:r>
              <a:rPr lang="en-GB" sz="1500" dirty="0"/>
              <a:t>20g, 35g, 75g, 175g, 250g, 375g, 500g, 750g, 1 kg, 1.5kg and 2 kg in local currency</a:t>
            </a:r>
          </a:p>
          <a:p>
            <a:pPr marL="357188" indent="-285750" eaLnBrk="1" fontAlgn="auto" hangingPunct="1">
              <a:spcBef>
                <a:spcPts val="0"/>
              </a:spcBef>
              <a:spcAft>
                <a:spcPts val="0"/>
              </a:spcAft>
              <a:tabLst>
                <a:tab pos="398860" algn="l"/>
              </a:tabLst>
              <a:defRPr/>
            </a:pPr>
            <a:endParaRPr lang="en-US" sz="1500" b="1" dirty="0"/>
          </a:p>
          <a:p>
            <a:pPr marL="357188" indent="-285750" eaLnBrk="1" fontAlgn="auto" hangingPunct="1">
              <a:spcBef>
                <a:spcPts val="0"/>
              </a:spcBef>
              <a:spcAft>
                <a:spcPts val="0"/>
              </a:spcAft>
              <a:buFont typeface="Arial" panose="020B0604020202020204" pitchFamily="34" charset="0"/>
              <a:buChar char="•"/>
              <a:tabLst>
                <a:tab pos="398860" algn="l"/>
              </a:tabLst>
              <a:defRPr/>
            </a:pPr>
            <a:r>
              <a:rPr lang="en-US" sz="1500" b="1" dirty="0"/>
              <a:t>Zonal rates:</a:t>
            </a:r>
            <a:r>
              <a:rPr lang="en-US" sz="1500" dirty="0"/>
              <a:t> use either the mid-point rate or determine the rate according to the delivery zone that is located within the average internal conveyance distance</a:t>
            </a:r>
          </a:p>
          <a:p>
            <a:pPr marL="357188" indent="-285750" eaLnBrk="1" fontAlgn="auto" hangingPunct="1">
              <a:spcBef>
                <a:spcPts val="1000"/>
              </a:spcBef>
              <a:spcAft>
                <a:spcPts val="0"/>
              </a:spcAft>
              <a:buFont typeface="Arial" panose="020B0604020202020204" pitchFamily="34" charset="0"/>
              <a:buChar char="•"/>
              <a:tabLst>
                <a:tab pos="398860" algn="l"/>
              </a:tabLst>
              <a:defRPr/>
            </a:pPr>
            <a:r>
              <a:rPr lang="en-US" sz="1500" b="1" dirty="0"/>
              <a:t>Multiple domestic tariffs: </a:t>
            </a:r>
            <a:r>
              <a:rPr lang="en-US" sz="1500" dirty="0"/>
              <a:t>when multiple packet domestic tariffs based on thickness are available: applies the lesser for items up to 250g and the higher for items above 250g</a:t>
            </a:r>
          </a:p>
          <a:p>
            <a:pPr marL="357188" indent="-285750" eaLnBrk="1" fontAlgn="auto" hangingPunct="1">
              <a:spcBef>
                <a:spcPts val="1000"/>
              </a:spcBef>
              <a:spcAft>
                <a:spcPts val="0"/>
              </a:spcAft>
              <a:buFont typeface="Arial" panose="020B0604020202020204" pitchFamily="34" charset="0"/>
              <a:buChar char="•"/>
              <a:tabLst>
                <a:tab pos="398860" algn="l"/>
              </a:tabLst>
              <a:defRPr/>
            </a:pPr>
            <a:r>
              <a:rPr lang="en-GB" sz="1500" b="1" dirty="0"/>
              <a:t>Service features:</a:t>
            </a:r>
            <a:endParaRPr lang="en-GB" sz="1500" dirty="0"/>
          </a:p>
          <a:p>
            <a:pPr marL="714375" indent="-285750" eaLnBrk="1" fontAlgn="auto" hangingPunct="1">
              <a:spcBef>
                <a:spcPts val="1000"/>
              </a:spcBef>
              <a:spcAft>
                <a:spcPts val="0"/>
              </a:spcAft>
              <a:buFont typeface="Arial" panose="020B0604020202020204" pitchFamily="34" charset="0"/>
              <a:buChar char="•"/>
              <a:tabLst>
                <a:tab pos="398860" algn="l"/>
              </a:tabLst>
              <a:defRPr/>
            </a:pPr>
            <a:r>
              <a:rPr lang="en-GB" sz="1500" dirty="0"/>
              <a:t>Service features such as tracking and signature (registration) should not be remunerated in the basic rates that are used to calculate the ceiling rates. </a:t>
            </a:r>
          </a:p>
          <a:p>
            <a:pPr marL="714375" indent="-285750" eaLnBrk="1" fontAlgn="auto" hangingPunct="1">
              <a:spcBef>
                <a:spcPts val="1000"/>
              </a:spcBef>
              <a:spcAft>
                <a:spcPts val="0"/>
              </a:spcAft>
              <a:buFont typeface="Arial" panose="020B0604020202020204" pitchFamily="34" charset="0"/>
              <a:buChar char="•"/>
              <a:tabLst>
                <a:tab pos="398860" algn="l"/>
              </a:tabLst>
              <a:defRPr/>
            </a:pPr>
            <a:r>
              <a:rPr lang="en-GB" sz="1500" dirty="0"/>
              <a:t>Reason: these service features are remunerated separately under the UPU Acts and double / over-remuneration should be avoided</a:t>
            </a:r>
          </a:p>
          <a:p>
            <a:pPr marL="714375" indent="-285750" eaLnBrk="1" fontAlgn="auto" hangingPunct="1">
              <a:spcBef>
                <a:spcPts val="1000"/>
              </a:spcBef>
              <a:spcAft>
                <a:spcPts val="0"/>
              </a:spcAft>
              <a:buFont typeface="Arial" panose="020B0604020202020204" pitchFamily="34" charset="0"/>
              <a:buChar char="•"/>
              <a:tabLst>
                <a:tab pos="398860" algn="l"/>
              </a:tabLst>
              <a:defRPr/>
            </a:pPr>
            <a:r>
              <a:rPr lang="en-GB" sz="1500" dirty="0"/>
              <a:t>In case service features are included in the basic price, then the amounts in the UPU Acts are removed, but never more than 25% of the basic rate. Alternatively, removal of the domestic charge for the service feature. </a:t>
            </a:r>
            <a:endParaRPr lang="en-US" sz="1500" dirty="0"/>
          </a:p>
        </p:txBody>
      </p:sp>
    </p:spTree>
    <p:extLst>
      <p:ext uri="{BB962C8B-B14F-4D97-AF65-F5344CB8AC3E}">
        <p14:creationId xmlns:p14="http://schemas.microsoft.com/office/powerpoint/2010/main" val="766810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748000" cy="5157192"/>
          </a:xfrm>
          <a:solidFill>
            <a:schemeClr val="bg1"/>
          </a:solidFill>
        </p:spPr>
        <p:txBody>
          <a:bodyPr/>
          <a:lstStyle/>
          <a:p>
            <a:pPr algn="just" eaLnBrk="1" fontAlgn="auto" hangingPunct="1">
              <a:spcBef>
                <a:spcPts val="600"/>
              </a:spcBef>
              <a:spcAft>
                <a:spcPts val="600"/>
              </a:spcAft>
              <a:tabLst>
                <a:tab pos="398860" algn="l"/>
              </a:tabLst>
              <a:defRPr/>
            </a:pPr>
            <a:r>
              <a:rPr lang="en-GB" sz="1500" b="1" dirty="0"/>
              <a:t>Cost-to-tariff ratio </a:t>
            </a:r>
          </a:p>
          <a:p>
            <a:pPr algn="just">
              <a:spcBef>
                <a:spcPts val="600"/>
              </a:spcBef>
              <a:spcAft>
                <a:spcPts val="300"/>
              </a:spcAft>
            </a:pPr>
            <a:r>
              <a:rPr lang="en-GB" sz="1500" dirty="0"/>
              <a:t>Cost-to-tariff ratio </a:t>
            </a:r>
            <a:r>
              <a:rPr lang="en-US" sz="1500" dirty="0"/>
              <a:t>represents the average ratio between costs for processing inbound mail and domestic tariffs</a:t>
            </a:r>
          </a:p>
          <a:p>
            <a:pPr algn="just">
              <a:spcBef>
                <a:spcPts val="0"/>
              </a:spcBef>
              <a:spcAft>
                <a:spcPts val="0"/>
              </a:spcAft>
            </a:pPr>
            <a:endParaRPr lang="en-GB" sz="1500" b="1" dirty="0"/>
          </a:p>
          <a:p>
            <a:pPr algn="just">
              <a:spcBef>
                <a:spcPts val="0"/>
              </a:spcBef>
              <a:spcAft>
                <a:spcPts val="300"/>
              </a:spcAft>
            </a:pPr>
            <a:r>
              <a:rPr lang="en-GB" sz="1500" b="1" dirty="0"/>
              <a:t>Opt-out: E format in the current system</a:t>
            </a:r>
          </a:p>
          <a:p>
            <a:pPr algn="just">
              <a:spcBef>
                <a:spcPts val="0"/>
              </a:spcBef>
              <a:spcAft>
                <a:spcPts val="300"/>
              </a:spcAft>
            </a:pPr>
            <a:r>
              <a:rPr lang="en-GB" sz="1500" dirty="0"/>
              <a:t>P/G and E format: 70% of 20g (P) and 175g (G) domestic rates</a:t>
            </a:r>
          </a:p>
          <a:p>
            <a:pPr algn="just">
              <a:spcBef>
                <a:spcPts val="600"/>
              </a:spcBef>
              <a:spcAft>
                <a:spcPts val="300"/>
              </a:spcAft>
            </a:pPr>
            <a:endParaRPr lang="en-GB" sz="1500" b="1" dirty="0"/>
          </a:p>
          <a:p>
            <a:pPr algn="just">
              <a:spcBef>
                <a:spcPts val="0"/>
              </a:spcBef>
              <a:spcAft>
                <a:spcPts val="300"/>
              </a:spcAft>
            </a:pPr>
            <a:r>
              <a:rPr lang="en-GB" sz="1500" b="1" dirty="0"/>
              <a:t>Opt-in: E format self-declared rate system: </a:t>
            </a:r>
          </a:p>
          <a:p>
            <a:pPr marL="357188" indent="-285750" algn="just">
              <a:spcBef>
                <a:spcPts val="600"/>
              </a:spcBef>
              <a:spcAft>
                <a:spcPts val="300"/>
              </a:spcAft>
              <a:buFont typeface="Arial" panose="020B0604020202020204" pitchFamily="34" charset="0"/>
              <a:buChar char="•"/>
            </a:pPr>
            <a:r>
              <a:rPr lang="en-GB" sz="1500" dirty="0"/>
              <a:t>All flows except to and from the United States: the E format ceiling rates are based on 70% of domestic charges (all countries opting in)</a:t>
            </a:r>
          </a:p>
          <a:p>
            <a:pPr marL="357188" indent="-285750" algn="just">
              <a:spcBef>
                <a:spcPts val="600"/>
              </a:spcBef>
              <a:spcAft>
                <a:spcPts val="300"/>
              </a:spcAft>
              <a:buFont typeface="Arial" panose="020B0604020202020204" pitchFamily="34" charset="0"/>
              <a:buChar char="•"/>
            </a:pPr>
            <a:r>
              <a:rPr lang="en-GB" sz="1500" dirty="0"/>
              <a:t>Flows to and from the United States: </a:t>
            </a:r>
          </a:p>
          <a:p>
            <a:pPr marL="715963" lvl="1" indent="-285750" algn="just">
              <a:spcAft>
                <a:spcPts val="300"/>
              </a:spcAft>
              <a:buFont typeface="Arial" panose="020B0604020202020204" pitchFamily="34" charset="0"/>
              <a:buChar char="•"/>
            </a:pPr>
            <a:r>
              <a:rPr lang="en-GB" sz="1500" dirty="0"/>
              <a:t>The E format ceiling rates are based on 70% of domestic charges in 2020</a:t>
            </a:r>
          </a:p>
          <a:p>
            <a:pPr marL="715963" lvl="1" indent="-285750" algn="just">
              <a:spcAft>
                <a:spcPts val="300"/>
              </a:spcAft>
              <a:buFont typeface="Arial" panose="020B0604020202020204" pitchFamily="34" charset="0"/>
              <a:buChar char="•"/>
            </a:pPr>
            <a:r>
              <a:rPr lang="en-GB" sz="1500" dirty="0"/>
              <a:t>Cost-to-tariff escalator: 1% annual increase subject to a cap of 80% (71% in 2021, 72% in 2022) </a:t>
            </a:r>
          </a:p>
          <a:p>
            <a:pPr marL="715963" lvl="1" indent="-285750" algn="just">
              <a:spcAft>
                <a:spcPts val="300"/>
              </a:spcAft>
              <a:buFont typeface="Arial" panose="020B0604020202020204" pitchFamily="34" charset="0"/>
              <a:buChar char="•"/>
            </a:pPr>
            <a:r>
              <a:rPr lang="en-GB" sz="1500" dirty="0"/>
              <a:t>Escalator only applies if handling and delivery costs exceeds 70% of domestic tariff</a:t>
            </a:r>
          </a:p>
          <a:p>
            <a:pPr marL="715963" indent="-285750">
              <a:lnSpc>
                <a:spcPts val="1600"/>
              </a:lnSpc>
              <a:spcBef>
                <a:spcPts val="600"/>
              </a:spcBef>
              <a:spcAft>
                <a:spcPts val="100"/>
              </a:spcAft>
              <a:buFont typeface="Arial" panose="020B0604020202020204" pitchFamily="34" charset="0"/>
              <a:buChar char="•"/>
            </a:pPr>
            <a:r>
              <a:rPr lang="en-GB" sz="1500" dirty="0"/>
              <a:t>Reciprocity of this clause – mechanism works in both directions</a:t>
            </a:r>
          </a:p>
          <a:p>
            <a:pPr marL="715963" indent="-285750">
              <a:lnSpc>
                <a:spcPts val="1600"/>
              </a:lnSpc>
              <a:spcBef>
                <a:spcPts val="600"/>
              </a:spcBef>
              <a:spcAft>
                <a:spcPts val="100"/>
              </a:spcAft>
              <a:buFont typeface="Arial" panose="020B0604020202020204" pitchFamily="34" charset="0"/>
              <a:buChar char="•"/>
            </a:pPr>
            <a:r>
              <a:rPr lang="en-GB" sz="1500" dirty="0"/>
              <a:t>Validation by competent authority</a:t>
            </a:r>
          </a:p>
        </p:txBody>
      </p:sp>
    </p:spTree>
    <p:extLst>
      <p:ext uri="{BB962C8B-B14F-4D97-AF65-F5344CB8AC3E}">
        <p14:creationId xmlns:p14="http://schemas.microsoft.com/office/powerpoint/2010/main" val="1324372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057135560"/>
              </p:ext>
            </p:extLst>
          </p:nvPr>
        </p:nvGraphicFramePr>
        <p:xfrm>
          <a:off x="683568" y="2244753"/>
          <a:ext cx="8460432" cy="449661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1691680" y="2244753"/>
            <a:ext cx="0" cy="4248472"/>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251520" y="1852901"/>
            <a:ext cx="8748000" cy="63999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ct val="0"/>
              </a:spcAft>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2pPr>
            <a:lvl3pPr marL="715963" indent="-357188"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3pPr>
            <a:lvl4pPr marL="1074738" indent="-358775"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eaLnBrk="1" fontAlgn="ctr" hangingPunct="1"/>
            <a:r>
              <a:rPr lang="en-GB" dirty="0"/>
              <a:t>	Domestic tariff reduced to 70%</a:t>
            </a:r>
          </a:p>
          <a:p>
            <a:pPr marL="357188" indent="-357188" eaLnBrk="1" fontAlgn="ctr" hangingPunct="1"/>
            <a:r>
              <a:rPr lang="en-GB" dirty="0"/>
              <a:t>	Ceiling rates: 1.895 SDR/ item and 2.127 SDR/ kg 	</a:t>
            </a:r>
            <a:endParaRPr lang="en-US" dirty="0"/>
          </a:p>
        </p:txBody>
      </p:sp>
      <p:sp>
        <p:nvSpPr>
          <p:cNvPr id="3" name="Oval 2"/>
          <p:cNvSpPr/>
          <p:nvPr/>
        </p:nvSpPr>
        <p:spPr>
          <a:xfrm>
            <a:off x="359544" y="1916832"/>
            <a:ext cx="108000" cy="108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24053" y="1439476"/>
            <a:ext cx="8308387" cy="338554"/>
          </a:xfrm>
          <a:prstGeom prst="rect">
            <a:avLst/>
          </a:prstGeom>
        </p:spPr>
        <p:txBody>
          <a:bodyPr wrap="square">
            <a:spAutoFit/>
          </a:bodyPr>
          <a:lstStyle/>
          <a:p>
            <a:pPr algn="just">
              <a:spcBef>
                <a:spcPts val="600"/>
              </a:spcBef>
              <a:spcAft>
                <a:spcPts val="600"/>
              </a:spcAft>
              <a:tabLst>
                <a:tab pos="398860" algn="l"/>
              </a:tabLst>
              <a:defRPr/>
            </a:pPr>
            <a:r>
              <a:rPr lang="en-GB" sz="1600" b="1" dirty="0">
                <a:latin typeface="Verdana" panose="020B0604030504040204" pitchFamily="34" charset="0"/>
                <a:ea typeface="Verdana" panose="020B0604030504040204" pitchFamily="34" charset="0"/>
                <a:cs typeface="Verdana" panose="020B0604030504040204" pitchFamily="34" charset="0"/>
              </a:rPr>
              <a:t>Ceiling rates E format - EXAMPLE</a:t>
            </a:r>
          </a:p>
        </p:txBody>
      </p:sp>
    </p:spTree>
    <p:extLst>
      <p:ext uri="{BB962C8B-B14F-4D97-AF65-F5344CB8AC3E}">
        <p14:creationId xmlns:p14="http://schemas.microsoft.com/office/powerpoint/2010/main" val="2681569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748000" cy="5301208"/>
          </a:xfrm>
          <a:solidFill>
            <a:schemeClr val="bg1"/>
          </a:solidFill>
        </p:spPr>
        <p:txBody>
          <a:bodyPr/>
          <a:lstStyle/>
          <a:p>
            <a:pPr eaLnBrk="1" fontAlgn="ctr" hangingPunct="1"/>
            <a:r>
              <a:rPr lang="en-GB" b="1" dirty="0"/>
              <a:t>Maximum annual increases (transition)</a:t>
            </a:r>
          </a:p>
          <a:p>
            <a:pPr eaLnBrk="1" fontAlgn="ctr" hangingPunct="1"/>
            <a:endParaRPr lang="en-US" dirty="0"/>
          </a:p>
          <a:p>
            <a:pPr eaLnBrk="1" fontAlgn="auto" hangingPunct="1"/>
            <a:r>
              <a:rPr lang="en-GB" b="1" dirty="0"/>
              <a:t>Current system: 	</a:t>
            </a:r>
          </a:p>
          <a:p>
            <a:pPr eaLnBrk="1" fontAlgn="auto" hangingPunct="1"/>
            <a:endParaRPr lang="en-GB" dirty="0"/>
          </a:p>
          <a:p>
            <a:pPr eaLnBrk="1" fontAlgn="auto" hangingPunct="1"/>
            <a:r>
              <a:rPr lang="en-GB" dirty="0"/>
              <a:t>P/G rates: max. annual increase of 13%</a:t>
            </a:r>
          </a:p>
          <a:p>
            <a:pPr eaLnBrk="1" fontAlgn="auto" hangingPunct="1"/>
            <a:r>
              <a:rPr lang="en-GB" dirty="0"/>
              <a:t>E format rates: max. annual increase of 13% (except in 2020)</a:t>
            </a:r>
          </a:p>
          <a:p>
            <a:pPr eaLnBrk="1" fontAlgn="auto" hangingPunct="1"/>
            <a:endParaRPr lang="en-GB" dirty="0"/>
          </a:p>
          <a:p>
            <a:pPr eaLnBrk="1" fontAlgn="auto" hangingPunct="1"/>
            <a:endParaRPr lang="en-GB" dirty="0"/>
          </a:p>
          <a:p>
            <a:pPr eaLnBrk="1" fontAlgn="auto" hangingPunct="1"/>
            <a:r>
              <a:rPr lang="en-GB" b="1" dirty="0"/>
              <a:t>E Format Self-declaration of rates: </a:t>
            </a:r>
          </a:p>
          <a:p>
            <a:pPr eaLnBrk="1" fontAlgn="auto" hangingPunct="1"/>
            <a:endParaRPr lang="en-GB" b="1" dirty="0"/>
          </a:p>
          <a:p>
            <a:pPr eaLnBrk="1" fontAlgn="auto" hangingPunct="1"/>
            <a:r>
              <a:rPr lang="en-GB" dirty="0"/>
              <a:t>2020 harmonized E format rates are published in IB circular 113/2019 – replacement of 16 December 2019</a:t>
            </a:r>
          </a:p>
          <a:p>
            <a:pPr eaLnBrk="1" fontAlgn="auto" hangingPunct="1"/>
            <a:endParaRPr lang="en-US" dirty="0"/>
          </a:p>
          <a:p>
            <a:pPr eaLnBrk="1" fontAlgn="ctr" hangingPunct="1"/>
            <a:r>
              <a:rPr lang="en-GB" dirty="0"/>
              <a:t>Maximum annual increases of revenue of average E format item (at 158g): </a:t>
            </a:r>
          </a:p>
          <a:p>
            <a:pPr eaLnBrk="1" fontAlgn="ctr" hangingPunct="1"/>
            <a:r>
              <a:rPr lang="en-GB" dirty="0"/>
              <a:t>2021: 15%, 2022: 15%, 2023: 16%, 2024: 16%, 2025: 17%</a:t>
            </a:r>
            <a:endParaRPr lang="en-US" dirty="0"/>
          </a:p>
          <a:p>
            <a:pPr eaLnBrk="1" fontAlgn="ctr" hangingPunct="1"/>
            <a:endParaRPr lang="en-GB" dirty="0"/>
          </a:p>
          <a:p>
            <a:pPr eaLnBrk="1" fontAlgn="ctr" hangingPunct="1"/>
            <a:r>
              <a:rPr lang="en-GB" dirty="0"/>
              <a:t>Cumulative: 119% (Group I), 148% (Group II) and 164% (Group III)</a:t>
            </a:r>
          </a:p>
          <a:p>
            <a:pPr eaLnBrk="1" fontAlgn="ctr" hangingPunct="1"/>
            <a:endParaRPr lang="en-GB" dirty="0"/>
          </a:p>
          <a:p>
            <a:pPr eaLnBrk="1" fontAlgn="ctr" hangingPunct="1"/>
            <a:r>
              <a:rPr lang="en-GB" b="1" dirty="0"/>
              <a:t>Maximum annual increases do not apply to self-declared E format rates for flows to and from the United States</a:t>
            </a:r>
            <a:endParaRPr lang="en-US" b="1" dirty="0"/>
          </a:p>
        </p:txBody>
      </p:sp>
    </p:spTree>
    <p:extLst>
      <p:ext uri="{BB962C8B-B14F-4D97-AF65-F5344CB8AC3E}">
        <p14:creationId xmlns:p14="http://schemas.microsoft.com/office/powerpoint/2010/main" val="3479809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748000" cy="5301208"/>
          </a:xfrm>
          <a:solidFill>
            <a:schemeClr val="bg1"/>
          </a:solidFill>
        </p:spPr>
        <p:txBody>
          <a:bodyPr/>
          <a:lstStyle/>
          <a:p>
            <a:pPr eaLnBrk="1" fontAlgn="ctr" hangingPunct="1"/>
            <a:r>
              <a:rPr lang="en-GB" b="1" dirty="0"/>
              <a:t>Maximum annual increases (transition)</a:t>
            </a:r>
          </a:p>
          <a:p>
            <a:pPr eaLnBrk="1" fontAlgn="ctr" hangingPunct="1"/>
            <a:endParaRPr lang="en-US" dirty="0"/>
          </a:p>
          <a:p>
            <a:pPr eaLnBrk="1" fontAlgn="auto" hangingPunct="1"/>
            <a:endParaRPr lang="en-GB" dirty="0"/>
          </a:p>
          <a:p>
            <a:pPr eaLnBrk="1" fontAlgn="auto" hangingPunct="1"/>
            <a:r>
              <a:rPr lang="en-GB" b="1" dirty="0"/>
              <a:t>E Format Self-declaration of rates: </a:t>
            </a:r>
          </a:p>
          <a:p>
            <a:pPr eaLnBrk="1" fontAlgn="auto" hangingPunct="1"/>
            <a:endParaRPr lang="en-GB" b="1" dirty="0"/>
          </a:p>
          <a:p>
            <a:pPr eaLnBrk="1" fontAlgn="auto" hangingPunct="1"/>
            <a:r>
              <a:rPr lang="en-GB" dirty="0"/>
              <a:t>EXAMPLE</a:t>
            </a:r>
          </a:p>
          <a:p>
            <a:pPr eaLnBrk="1" fontAlgn="auto" hangingPunct="1"/>
            <a:endParaRPr lang="en-GB" dirty="0"/>
          </a:p>
          <a:p>
            <a:pPr marL="444500" indent="-444500" eaLnBrk="1" fontAlgn="auto" hangingPunct="1"/>
            <a:r>
              <a:rPr lang="en-GB" dirty="0"/>
              <a:t>1.	Country X applies E format cap rates in 2020 (IB circular 113/2019)</a:t>
            </a:r>
          </a:p>
          <a:p>
            <a:pPr marL="444500" indent="-444500" eaLnBrk="1" fontAlgn="auto" hangingPunct="1"/>
            <a:r>
              <a:rPr lang="en-GB" dirty="0"/>
              <a:t>	0.762 SDR/ item and 1.714 SDR/ kg (revenue: 1.033 SDR at 158g)</a:t>
            </a:r>
          </a:p>
          <a:p>
            <a:pPr marL="444500" indent="-444500" eaLnBrk="1" fontAlgn="auto" hangingPunct="1"/>
            <a:endParaRPr lang="en-US" dirty="0"/>
          </a:p>
          <a:p>
            <a:pPr marL="444500" indent="-444500" eaLnBrk="1" fontAlgn="ctr" hangingPunct="1"/>
            <a:r>
              <a:rPr lang="en-GB" dirty="0"/>
              <a:t>2.	Maximum revenue increase in 2021 compared to 2020: 15%</a:t>
            </a:r>
            <a:endParaRPr lang="en-US" dirty="0"/>
          </a:p>
          <a:p>
            <a:pPr marL="444500" indent="-444500" eaLnBrk="1" fontAlgn="ctr" hangingPunct="1"/>
            <a:r>
              <a:rPr lang="en-GB" dirty="0"/>
              <a:t>	1.033 SDR + 15% = 1.188 SDR at 158g</a:t>
            </a:r>
          </a:p>
          <a:p>
            <a:pPr marL="444500" indent="-444500" eaLnBrk="1" fontAlgn="ctr" hangingPunct="1"/>
            <a:endParaRPr lang="en-GB" dirty="0"/>
          </a:p>
          <a:p>
            <a:pPr marL="444500" indent="-444500" eaLnBrk="1" fontAlgn="ctr" hangingPunct="1">
              <a:buAutoNum type="arabicPeriod" startAt="3"/>
            </a:pPr>
            <a:r>
              <a:rPr lang="en-GB" dirty="0"/>
              <a:t>Ceiling rate calculated on the basis of 70% of 11 domestic tariffs: 0.957 (item) and 2.151 (kg)</a:t>
            </a:r>
          </a:p>
          <a:p>
            <a:pPr marL="444500" indent="-444500" eaLnBrk="1" fontAlgn="ctr" hangingPunct="1">
              <a:buAutoNum type="arabicPeriod" startAt="3"/>
            </a:pPr>
            <a:endParaRPr lang="en-GB" dirty="0"/>
          </a:p>
          <a:p>
            <a:pPr marL="444500" indent="-444500" eaLnBrk="1" fontAlgn="ctr" hangingPunct="1">
              <a:buAutoNum type="arabicPeriod" startAt="3"/>
            </a:pPr>
            <a:r>
              <a:rPr lang="en-GB" dirty="0"/>
              <a:t>Ceiling revenue at 158g is 0.957 + 0.158 * 2.151 SDR = 1.297 SDR</a:t>
            </a:r>
          </a:p>
          <a:p>
            <a:pPr eaLnBrk="1" fontAlgn="ctr" hangingPunct="1"/>
            <a:endParaRPr lang="en-GB" dirty="0"/>
          </a:p>
        </p:txBody>
      </p:sp>
    </p:spTree>
    <p:extLst>
      <p:ext uri="{BB962C8B-B14F-4D97-AF65-F5344CB8AC3E}">
        <p14:creationId xmlns:p14="http://schemas.microsoft.com/office/powerpoint/2010/main" val="271767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23528" y="1628800"/>
            <a:ext cx="849600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pPr marL="631825" indent="-631825"/>
            <a:r>
              <a:rPr lang="en-GB" sz="1600" dirty="0">
                <a:solidFill>
                  <a:schemeClr val="tx1"/>
                </a:solidFill>
              </a:rPr>
              <a:t>Process from RRTR until Congress</a:t>
            </a:r>
          </a:p>
        </p:txBody>
      </p:sp>
      <p:sp>
        <p:nvSpPr>
          <p:cNvPr id="4" name="Rectangle 3"/>
          <p:cNvSpPr/>
          <p:nvPr/>
        </p:nvSpPr>
        <p:spPr>
          <a:xfrm>
            <a:off x="349397" y="2276872"/>
            <a:ext cx="1872000" cy="792000"/>
          </a:xfrm>
          <a:prstGeom prst="rect">
            <a:avLst/>
          </a:prstGeom>
          <a:solidFill>
            <a:schemeClr val="accent2">
              <a:lumMod val="40000"/>
              <a:lumOff val="6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APPU</a:t>
            </a: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14-15 January</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5"/>
          <p:cNvSpPr/>
          <p:nvPr/>
        </p:nvSpPr>
        <p:spPr>
          <a:xfrm>
            <a:off x="349397" y="3132427"/>
            <a:ext cx="1872000" cy="792000"/>
          </a:xfrm>
          <a:prstGeom prst="rect">
            <a:avLst/>
          </a:prstGeom>
          <a:solidFill>
            <a:schemeClr val="accent2">
              <a:lumMod val="40000"/>
              <a:lumOff val="6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PAPU</a:t>
            </a: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21-23 January</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p:cNvSpPr/>
          <p:nvPr/>
        </p:nvSpPr>
        <p:spPr>
          <a:xfrm>
            <a:off x="349397" y="3995848"/>
            <a:ext cx="1872000" cy="792000"/>
          </a:xfrm>
          <a:prstGeom prst="rect">
            <a:avLst/>
          </a:prstGeom>
          <a:solidFill>
            <a:schemeClr val="accent2">
              <a:lumMod val="40000"/>
              <a:lumOff val="6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CPU</a:t>
            </a: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29-30 January</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349397" y="4869248"/>
            <a:ext cx="1872000" cy="792000"/>
          </a:xfrm>
          <a:prstGeom prst="rect">
            <a:avLst/>
          </a:prstGeom>
          <a:solidFill>
            <a:schemeClr val="accent2">
              <a:lumMod val="40000"/>
              <a:lumOff val="6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APPC</a:t>
            </a: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4-5 February</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0" name="Rectangle 9"/>
          <p:cNvSpPr/>
          <p:nvPr/>
        </p:nvSpPr>
        <p:spPr>
          <a:xfrm>
            <a:off x="349397" y="5705960"/>
            <a:ext cx="1872000" cy="792000"/>
          </a:xfrm>
          <a:prstGeom prst="rect">
            <a:avLst/>
          </a:prstGeom>
          <a:solidFill>
            <a:schemeClr val="accent2">
              <a:lumMod val="40000"/>
              <a:lumOff val="6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PUASP</a:t>
            </a: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12-13 February</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p:cNvSpPr/>
          <p:nvPr/>
        </p:nvSpPr>
        <p:spPr>
          <a:xfrm>
            <a:off x="2844016" y="3995848"/>
            <a:ext cx="1872000" cy="792000"/>
          </a:xfrm>
          <a:prstGeom prst="rect">
            <a:avLst/>
          </a:prstGeom>
          <a:solidFill>
            <a:schemeClr val="accent2">
              <a:lumMod val="40000"/>
              <a:lumOff val="6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World Round Table</a:t>
            </a: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14 February</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cxnSp>
        <p:nvCxnSpPr>
          <p:cNvPr id="3" name="Straight Connector 2"/>
          <p:cNvCxnSpPr>
            <a:stCxn id="4" idx="3"/>
            <a:endCxn id="11" idx="1"/>
          </p:cNvCxnSpPr>
          <p:nvPr/>
        </p:nvCxnSpPr>
        <p:spPr>
          <a:xfrm>
            <a:off x="2221397" y="2672872"/>
            <a:ext cx="622619" cy="1718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3"/>
            <a:endCxn id="11" idx="1"/>
          </p:cNvCxnSpPr>
          <p:nvPr/>
        </p:nvCxnSpPr>
        <p:spPr>
          <a:xfrm>
            <a:off x="2221397" y="3528427"/>
            <a:ext cx="622619" cy="86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11" idx="1"/>
          </p:cNvCxnSpPr>
          <p:nvPr/>
        </p:nvCxnSpPr>
        <p:spPr>
          <a:xfrm>
            <a:off x="2221397" y="4391848"/>
            <a:ext cx="6226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3"/>
            <a:endCxn id="11" idx="1"/>
          </p:cNvCxnSpPr>
          <p:nvPr/>
        </p:nvCxnSpPr>
        <p:spPr>
          <a:xfrm flipV="1">
            <a:off x="2221397" y="4391848"/>
            <a:ext cx="622619" cy="87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3"/>
            <a:endCxn id="11" idx="1"/>
          </p:cNvCxnSpPr>
          <p:nvPr/>
        </p:nvCxnSpPr>
        <p:spPr>
          <a:xfrm flipV="1">
            <a:off x="2221397" y="4391848"/>
            <a:ext cx="622619" cy="1710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32040" y="3995848"/>
            <a:ext cx="1872000" cy="792000"/>
          </a:xfrm>
          <a:prstGeom prst="rect">
            <a:avLst/>
          </a:prstGeom>
          <a:solidFill>
            <a:schemeClr val="accent2">
              <a:lumMod val="40000"/>
              <a:lumOff val="6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POC/CA S7</a:t>
            </a: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17-28 February</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cxnSp>
        <p:nvCxnSpPr>
          <p:cNvPr id="25" name="Straight Connector 24"/>
          <p:cNvCxnSpPr>
            <a:stCxn id="11" idx="3"/>
            <a:endCxn id="24" idx="1"/>
          </p:cNvCxnSpPr>
          <p:nvPr/>
        </p:nvCxnSpPr>
        <p:spPr>
          <a:xfrm>
            <a:off x="4716016" y="4391848"/>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020272" y="3994462"/>
            <a:ext cx="1872000" cy="792000"/>
          </a:xfrm>
          <a:prstGeom prst="rect">
            <a:avLst/>
          </a:prstGeom>
          <a:solidFill>
            <a:schemeClr val="accent2">
              <a:lumMod val="40000"/>
              <a:lumOff val="60000"/>
            </a:schemeClr>
          </a:solidFill>
          <a:ln w="25400" cap="flat" cmpd="sng" algn="ctr">
            <a:solidFill>
              <a:schemeClr val="tx1"/>
            </a:solidFill>
            <a:prstDash val="solid"/>
          </a:ln>
          <a:effectLst/>
        </p:spPr>
        <p:txBody>
          <a:bodyPr rtlCol="0" anchor="ctr"/>
          <a:lstStyle/>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Congress</a:t>
            </a:r>
          </a:p>
          <a:p>
            <a:pPr algn="ctr">
              <a:defRPr/>
            </a:pPr>
            <a:r>
              <a:rPr lang="en-GB" sz="1500" kern="0" dirty="0">
                <a:solidFill>
                  <a:prstClr val="black"/>
                </a:solidFill>
                <a:latin typeface="Arial" panose="020B0604020202020204" pitchFamily="34" charset="0"/>
                <a:ea typeface="Verdana" panose="020B0604030504040204" pitchFamily="34" charset="0"/>
                <a:cs typeface="Arial" panose="020B0604020202020204" pitchFamily="34" charset="0"/>
              </a:rPr>
              <a:t>10-28 August</a:t>
            </a:r>
            <a:endParaRPr lang="fr-CH" sz="1500" kern="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cxnSp>
        <p:nvCxnSpPr>
          <p:cNvPr id="29" name="Straight Connector 28"/>
          <p:cNvCxnSpPr>
            <a:stCxn id="24" idx="3"/>
            <a:endCxn id="28" idx="1"/>
          </p:cNvCxnSpPr>
          <p:nvPr/>
        </p:nvCxnSpPr>
        <p:spPr>
          <a:xfrm flipV="1">
            <a:off x="6804040" y="4390462"/>
            <a:ext cx="216232" cy="1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803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4251752712"/>
              </p:ext>
            </p:extLst>
          </p:nvPr>
        </p:nvGraphicFramePr>
        <p:xfrm>
          <a:off x="733576" y="2316033"/>
          <a:ext cx="8412480" cy="4572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flipV="1">
            <a:off x="3635896" y="2276872"/>
            <a:ext cx="0" cy="424847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5-Point Star 1"/>
          <p:cNvSpPr/>
          <p:nvPr/>
        </p:nvSpPr>
        <p:spPr>
          <a:xfrm>
            <a:off x="3491880" y="5098896"/>
            <a:ext cx="274320" cy="274320"/>
          </a:xfrm>
          <a:prstGeom prst="star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37368" y="2996952"/>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2025</a:t>
            </a:r>
            <a:endParaRPr lang="en-US" sz="1600" b="1" dirty="0"/>
          </a:p>
        </p:txBody>
      </p:sp>
      <p:sp>
        <p:nvSpPr>
          <p:cNvPr id="11" name="TextBox 10"/>
          <p:cNvSpPr txBox="1"/>
          <p:nvPr/>
        </p:nvSpPr>
        <p:spPr>
          <a:xfrm>
            <a:off x="8137368" y="3470811"/>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2024</a:t>
            </a:r>
            <a:endParaRPr lang="en-US" sz="1600" b="1" dirty="0"/>
          </a:p>
        </p:txBody>
      </p:sp>
      <p:sp>
        <p:nvSpPr>
          <p:cNvPr id="12" name="TextBox 11"/>
          <p:cNvSpPr txBox="1"/>
          <p:nvPr/>
        </p:nvSpPr>
        <p:spPr>
          <a:xfrm>
            <a:off x="8137368" y="3861048"/>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2023</a:t>
            </a:r>
            <a:endParaRPr lang="en-US" sz="1600" b="1" dirty="0"/>
          </a:p>
        </p:txBody>
      </p:sp>
      <p:sp>
        <p:nvSpPr>
          <p:cNvPr id="13" name="TextBox 12"/>
          <p:cNvSpPr txBox="1"/>
          <p:nvPr/>
        </p:nvSpPr>
        <p:spPr>
          <a:xfrm>
            <a:off x="8137368" y="4149080"/>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2022</a:t>
            </a:r>
            <a:endParaRPr lang="en-US" sz="1600" b="1" dirty="0"/>
          </a:p>
        </p:txBody>
      </p:sp>
      <p:sp>
        <p:nvSpPr>
          <p:cNvPr id="14" name="TextBox 13"/>
          <p:cNvSpPr txBox="1"/>
          <p:nvPr/>
        </p:nvSpPr>
        <p:spPr>
          <a:xfrm>
            <a:off x="8137368" y="4478923"/>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2021</a:t>
            </a:r>
            <a:endParaRPr lang="en-US" sz="1600" b="1" dirty="0"/>
          </a:p>
        </p:txBody>
      </p:sp>
      <p:sp>
        <p:nvSpPr>
          <p:cNvPr id="15" name="TextBox 14"/>
          <p:cNvSpPr txBox="1"/>
          <p:nvPr/>
        </p:nvSpPr>
        <p:spPr>
          <a:xfrm>
            <a:off x="8137368" y="4766955"/>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2020</a:t>
            </a:r>
            <a:endParaRPr lang="en-US" sz="1600" b="1" dirty="0"/>
          </a:p>
        </p:txBody>
      </p:sp>
      <p:sp>
        <p:nvSpPr>
          <p:cNvPr id="10" name="Content Placeholder 2"/>
          <p:cNvSpPr txBox="1">
            <a:spLocks/>
          </p:cNvSpPr>
          <p:nvPr/>
        </p:nvSpPr>
        <p:spPr bwMode="auto">
          <a:xfrm>
            <a:off x="251520" y="1492861"/>
            <a:ext cx="8748000" cy="78401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ct val="0"/>
              </a:spcAft>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2pPr>
            <a:lvl3pPr marL="715963" indent="-357188"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3pPr>
            <a:lvl4pPr marL="1074738" indent="-358775"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ctr" hangingPunct="1"/>
            <a:r>
              <a:rPr lang="en-GB" b="1" dirty="0"/>
              <a:t>Maximum annual increases and ceiling rates (EXAMPLE)</a:t>
            </a:r>
          </a:p>
          <a:p>
            <a:pPr marL="914400" indent="-914400" eaLnBrk="1" fontAlgn="auto" hangingPunct="1"/>
            <a:r>
              <a:rPr lang="en-GB" dirty="0"/>
              <a:t>2021: 	ceiling rates are lower than the maximum revenue increases by 2025, therefore self-declared rates should be below the ceiling rates in 2025 </a:t>
            </a:r>
            <a:endParaRPr lang="en-US" dirty="0"/>
          </a:p>
        </p:txBody>
      </p:sp>
    </p:spTree>
    <p:extLst>
      <p:ext uri="{BB962C8B-B14F-4D97-AF65-F5344CB8AC3E}">
        <p14:creationId xmlns:p14="http://schemas.microsoft.com/office/powerpoint/2010/main" val="20364457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1691680" y="2244753"/>
            <a:ext cx="0" cy="4248472"/>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1818416046"/>
              </p:ext>
            </p:extLst>
          </p:nvPr>
        </p:nvGraphicFramePr>
        <p:xfrm>
          <a:off x="731520" y="2286000"/>
          <a:ext cx="8412480" cy="4572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flipV="1">
            <a:off x="3635896" y="2276872"/>
            <a:ext cx="0" cy="424847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5-Point Star 1"/>
          <p:cNvSpPr/>
          <p:nvPr/>
        </p:nvSpPr>
        <p:spPr>
          <a:xfrm>
            <a:off x="3491880" y="4941168"/>
            <a:ext cx="274320" cy="274320"/>
          </a:xfrm>
          <a:prstGeom prst="star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37368" y="2996952"/>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2025</a:t>
            </a:r>
            <a:endParaRPr lang="en-US" sz="1600" b="1" dirty="0"/>
          </a:p>
        </p:txBody>
      </p:sp>
      <p:sp>
        <p:nvSpPr>
          <p:cNvPr id="11" name="TextBox 10"/>
          <p:cNvSpPr txBox="1"/>
          <p:nvPr/>
        </p:nvSpPr>
        <p:spPr>
          <a:xfrm>
            <a:off x="8137368" y="3470811"/>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2024</a:t>
            </a:r>
            <a:endParaRPr lang="en-US" sz="1600" b="1" dirty="0"/>
          </a:p>
        </p:txBody>
      </p:sp>
      <p:sp>
        <p:nvSpPr>
          <p:cNvPr id="12" name="TextBox 11"/>
          <p:cNvSpPr txBox="1"/>
          <p:nvPr/>
        </p:nvSpPr>
        <p:spPr>
          <a:xfrm>
            <a:off x="8137368" y="3861048"/>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2023</a:t>
            </a:r>
            <a:endParaRPr lang="en-US" sz="1600" b="1" dirty="0"/>
          </a:p>
        </p:txBody>
      </p:sp>
      <p:sp>
        <p:nvSpPr>
          <p:cNvPr id="13" name="TextBox 12"/>
          <p:cNvSpPr txBox="1"/>
          <p:nvPr/>
        </p:nvSpPr>
        <p:spPr>
          <a:xfrm>
            <a:off x="8137368" y="4149080"/>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2022</a:t>
            </a:r>
            <a:endParaRPr lang="en-US" sz="1600" b="1" dirty="0"/>
          </a:p>
        </p:txBody>
      </p:sp>
      <p:sp>
        <p:nvSpPr>
          <p:cNvPr id="14" name="TextBox 13"/>
          <p:cNvSpPr txBox="1"/>
          <p:nvPr/>
        </p:nvSpPr>
        <p:spPr>
          <a:xfrm>
            <a:off x="8137368" y="4478923"/>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2021</a:t>
            </a:r>
            <a:endParaRPr lang="en-US" sz="1600" b="1" dirty="0"/>
          </a:p>
        </p:txBody>
      </p:sp>
      <p:sp>
        <p:nvSpPr>
          <p:cNvPr id="15" name="TextBox 14"/>
          <p:cNvSpPr txBox="1"/>
          <p:nvPr/>
        </p:nvSpPr>
        <p:spPr>
          <a:xfrm>
            <a:off x="8137368" y="4766955"/>
            <a:ext cx="683104" cy="246221"/>
          </a:xfrm>
          <a:prstGeom prst="rect">
            <a:avLst/>
          </a:prstGeom>
          <a:solidFill>
            <a:schemeClr val="bg1">
              <a:alpha val="80000"/>
            </a:schemeClr>
          </a:solidFill>
        </p:spPr>
        <p:txBody>
          <a:bodyPr wrap="square" lIns="0" tIns="0" rIns="0" bIns="0" rtlCol="0">
            <a:spAutoFit/>
          </a:bodyPr>
          <a:lstStyle/>
          <a:p>
            <a:pPr algn="ctr"/>
            <a:r>
              <a:rPr lang="fr-CH" sz="1600" b="1" dirty="0"/>
              <a:t>2020</a:t>
            </a:r>
            <a:endParaRPr lang="en-US" sz="1600" b="1" dirty="0"/>
          </a:p>
        </p:txBody>
      </p:sp>
      <p:sp>
        <p:nvSpPr>
          <p:cNvPr id="10" name="Content Placeholder 2"/>
          <p:cNvSpPr txBox="1">
            <a:spLocks/>
          </p:cNvSpPr>
          <p:nvPr/>
        </p:nvSpPr>
        <p:spPr bwMode="auto">
          <a:xfrm>
            <a:off x="251520" y="1492861"/>
            <a:ext cx="8748000" cy="78401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ct val="0"/>
              </a:spcAft>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2pPr>
            <a:lvl3pPr marL="715963" indent="-357188"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3pPr>
            <a:lvl4pPr marL="1074738" indent="-358775" algn="l" rtl="0" eaLnBrk="0" fontAlgn="base" hangingPunct="0">
              <a:spcBef>
                <a:spcPts val="6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ctr" hangingPunct="1"/>
            <a:r>
              <a:rPr lang="en-GB" b="1" dirty="0"/>
              <a:t>Maximum annual increases and ceiling rates (EXAMPLE)</a:t>
            </a:r>
          </a:p>
          <a:p>
            <a:pPr marL="914400" indent="-914400" eaLnBrk="1" fontAlgn="auto" hangingPunct="1"/>
            <a:r>
              <a:rPr lang="en-GB" dirty="0"/>
              <a:t>2025: 	ceiling rates are lower than the maximum revenue increases by 2025, therefore self-declared rates should be below the ceiling rates in 2025 </a:t>
            </a:r>
            <a:endParaRPr lang="en-US" dirty="0"/>
          </a:p>
        </p:txBody>
      </p:sp>
    </p:spTree>
    <p:extLst>
      <p:ext uri="{BB962C8B-B14F-4D97-AF65-F5344CB8AC3E}">
        <p14:creationId xmlns:p14="http://schemas.microsoft.com/office/powerpoint/2010/main" val="2167373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649577"/>
            <a:ext cx="8424936" cy="5091791"/>
          </a:xfrm>
          <a:prstGeom prst="rect">
            <a:avLst/>
          </a:prstGeom>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Group IV – E format</a:t>
            </a:r>
          </a:p>
          <a:p>
            <a:endParaRPr lang="en-US" dirty="0"/>
          </a:p>
          <a:p>
            <a:r>
              <a:rPr lang="en-GB" dirty="0"/>
              <a:t>2019: Group IV pays and receives floor rates. </a:t>
            </a:r>
          </a:p>
          <a:p>
            <a:endParaRPr lang="en-GB" dirty="0"/>
          </a:p>
          <a:p>
            <a:r>
              <a:rPr lang="en-GB" u="sng" dirty="0"/>
              <a:t>Inbound: </a:t>
            </a:r>
          </a:p>
          <a:p>
            <a:pPr>
              <a:spcBef>
                <a:spcPts val="600"/>
              </a:spcBef>
            </a:pPr>
            <a:r>
              <a:rPr lang="en-GB" b="1" dirty="0"/>
              <a:t>Flows from target system countries to countries in group IV</a:t>
            </a:r>
            <a:endParaRPr lang="en-GB" dirty="0"/>
          </a:p>
          <a:p>
            <a:pPr>
              <a:spcBef>
                <a:spcPts val="600"/>
              </a:spcBef>
            </a:pPr>
            <a:r>
              <a:rPr lang="en-GB" dirty="0"/>
              <a:t>From 2020: Group IV countries receive country-specific rates, based on current system methodology or self-declaration of rates. </a:t>
            </a:r>
          </a:p>
          <a:p>
            <a:pPr>
              <a:spcBef>
                <a:spcPts val="600"/>
              </a:spcBef>
            </a:pPr>
            <a:r>
              <a:rPr lang="en-GB" dirty="0"/>
              <a:t>Group IV benefit from increased floor rates on inbound rates</a:t>
            </a:r>
          </a:p>
          <a:p>
            <a:endParaRPr lang="en-GB" dirty="0"/>
          </a:p>
          <a:p>
            <a:r>
              <a:rPr lang="en-GB" u="sng" dirty="0"/>
              <a:t>Outbound:</a:t>
            </a:r>
            <a:endParaRPr lang="en-GB" dirty="0"/>
          </a:p>
          <a:p>
            <a:pPr>
              <a:spcBef>
                <a:spcPts val="600"/>
              </a:spcBef>
            </a:pPr>
            <a:r>
              <a:rPr lang="en-GB" b="1" dirty="0"/>
              <a:t>Flows from group IV countries to target system countries </a:t>
            </a:r>
            <a:endParaRPr lang="en-GB" dirty="0"/>
          </a:p>
          <a:p>
            <a:pPr>
              <a:spcBef>
                <a:spcPts val="600"/>
              </a:spcBef>
            </a:pPr>
            <a:r>
              <a:rPr lang="en-GB" dirty="0"/>
              <a:t>From 2020: Countries in Group IV will pay country-specific rates on their outbound mail (E format rate component is country-specific)</a:t>
            </a:r>
          </a:p>
          <a:p>
            <a:endParaRPr lang="en-US" dirty="0"/>
          </a:p>
          <a:p>
            <a:r>
              <a:rPr lang="en-US" dirty="0"/>
              <a:t>2021 (only if destination DO opts-in): Countries in group IV would pay the low floor rates if mail flow is below the threshold of 100t </a:t>
            </a:r>
          </a:p>
          <a:p>
            <a:endParaRPr lang="en-GB" dirty="0"/>
          </a:p>
          <a:p>
            <a:r>
              <a:rPr lang="en-GB" dirty="0"/>
              <a:t>Sampling and format separation are optional</a:t>
            </a:r>
          </a:p>
        </p:txBody>
      </p:sp>
    </p:spTree>
    <p:extLst>
      <p:ext uri="{BB962C8B-B14F-4D97-AF65-F5344CB8AC3E}">
        <p14:creationId xmlns:p14="http://schemas.microsoft.com/office/powerpoint/2010/main" val="4666771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649577"/>
            <a:ext cx="8424936" cy="5091791"/>
          </a:xfrm>
          <a:prstGeom prst="rect">
            <a:avLst/>
          </a:prstGeom>
          <a:solidFill>
            <a:schemeClr val="bg1"/>
          </a:solidFill>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Groups II and III – E format</a:t>
            </a:r>
          </a:p>
          <a:p>
            <a:endParaRPr lang="en-US" dirty="0"/>
          </a:p>
          <a:p>
            <a:r>
              <a:rPr lang="en-GB" b="1" dirty="0"/>
              <a:t>Flows to/ from the United States from 1 July 2020: </a:t>
            </a:r>
          </a:p>
          <a:p>
            <a:pPr marL="357188" indent="-269875">
              <a:spcBef>
                <a:spcPts val="600"/>
              </a:spcBef>
              <a:buFont typeface="Arial" panose="020B0604020202020204" pitchFamily="34" charset="0"/>
              <a:buChar char="•"/>
            </a:pPr>
            <a:r>
              <a:rPr lang="en-GB" sz="1500" dirty="0"/>
              <a:t>Inbound and DO self-declares E format rates: self-declared rates (below ceiling)</a:t>
            </a:r>
          </a:p>
          <a:p>
            <a:pPr marL="357188" indent="-269875">
              <a:spcBef>
                <a:spcPts val="600"/>
              </a:spcBef>
              <a:buFont typeface="Arial" panose="020B0604020202020204" pitchFamily="34" charset="0"/>
              <a:buChar char="•"/>
            </a:pPr>
            <a:r>
              <a:rPr lang="en-GB" sz="1500" dirty="0"/>
              <a:t>Inbound and DO does not self-declare E rates: current rates (circular 113/2019)</a:t>
            </a:r>
            <a:endParaRPr lang="en-US" sz="1500" dirty="0"/>
          </a:p>
          <a:p>
            <a:pPr marL="357188" indent="-269875">
              <a:spcBef>
                <a:spcPts val="1200"/>
              </a:spcBef>
              <a:buFont typeface="Arial" panose="020B0604020202020204" pitchFamily="34" charset="0"/>
              <a:buChar char="•"/>
            </a:pPr>
            <a:r>
              <a:rPr lang="en-US" sz="1500" dirty="0"/>
              <a:t>Outbound to US flow below 25t: rates in circular 113/2019 apply</a:t>
            </a:r>
          </a:p>
          <a:p>
            <a:pPr marL="357188" indent="-269875">
              <a:spcBef>
                <a:spcPts val="600"/>
              </a:spcBef>
              <a:buFont typeface="Arial" panose="020B0604020202020204" pitchFamily="34" charset="0"/>
              <a:buChar char="•"/>
            </a:pPr>
            <a:r>
              <a:rPr lang="en-GB" sz="1500" dirty="0"/>
              <a:t>Outbound to US flow above 25t: payment of self-declared E rates set by US</a:t>
            </a:r>
            <a:endParaRPr lang="en-US" sz="1500" dirty="0"/>
          </a:p>
          <a:p>
            <a:endParaRPr lang="en-GB" dirty="0"/>
          </a:p>
          <a:p>
            <a:r>
              <a:rPr lang="en-GB" b="1" dirty="0"/>
              <a:t>Flows to/ from other target system countries from 1 January 2021: </a:t>
            </a:r>
          </a:p>
          <a:p>
            <a:endParaRPr lang="en-GB" sz="1500" b="1" dirty="0">
              <a:solidFill>
                <a:prstClr val="black"/>
              </a:solidFill>
            </a:endParaRPr>
          </a:p>
          <a:p>
            <a:r>
              <a:rPr lang="en-GB" sz="1500" b="1" dirty="0">
                <a:solidFill>
                  <a:prstClr val="black"/>
                </a:solidFill>
              </a:rPr>
              <a:t>Inbound: </a:t>
            </a:r>
            <a:r>
              <a:rPr lang="en-GB" sz="1500" dirty="0">
                <a:solidFill>
                  <a:prstClr val="black"/>
                </a:solidFill>
              </a:rPr>
              <a:t>Destination country in Group II/ III self-declares E format rates: </a:t>
            </a:r>
          </a:p>
          <a:p>
            <a:pPr marL="357188" lvl="0" indent="-269875">
              <a:spcBef>
                <a:spcPts val="600"/>
              </a:spcBef>
              <a:buFont typeface="Arial" panose="020B0604020202020204" pitchFamily="34" charset="0"/>
              <a:buChar char="•"/>
            </a:pPr>
            <a:r>
              <a:rPr lang="en-GB" sz="1500" dirty="0">
                <a:solidFill>
                  <a:prstClr val="black"/>
                </a:solidFill>
              </a:rPr>
              <a:t>From group I: self-declared E format rates</a:t>
            </a:r>
          </a:p>
          <a:p>
            <a:pPr marL="357188" lvl="0" indent="-269875">
              <a:spcBef>
                <a:spcPts val="600"/>
              </a:spcBef>
              <a:buFont typeface="Arial" panose="020B0604020202020204" pitchFamily="34" charset="0"/>
              <a:buChar char="•"/>
            </a:pPr>
            <a:r>
              <a:rPr lang="en-GB" sz="1500" dirty="0">
                <a:solidFill>
                  <a:prstClr val="black"/>
                </a:solidFill>
              </a:rPr>
              <a:t>&lt; 25t from group II and III: current system E format rates</a:t>
            </a:r>
          </a:p>
          <a:p>
            <a:pPr marL="357188" lvl="0" indent="-269875">
              <a:spcBef>
                <a:spcPts val="600"/>
              </a:spcBef>
              <a:buFont typeface="Arial" panose="020B0604020202020204" pitchFamily="34" charset="0"/>
              <a:buChar char="•"/>
            </a:pPr>
            <a:r>
              <a:rPr lang="en-GB" sz="1500" dirty="0">
                <a:solidFill>
                  <a:prstClr val="black"/>
                </a:solidFill>
              </a:rPr>
              <a:t>&gt; 25t from group II and III: self-declared E format rates</a:t>
            </a:r>
          </a:p>
          <a:p>
            <a:pPr>
              <a:spcBef>
                <a:spcPts val="1200"/>
              </a:spcBef>
            </a:pPr>
            <a:r>
              <a:rPr lang="en-GB" sz="1500" b="1" dirty="0">
                <a:solidFill>
                  <a:prstClr val="black"/>
                </a:solidFill>
              </a:rPr>
              <a:t>Outbound: </a:t>
            </a:r>
            <a:r>
              <a:rPr lang="en-GB" sz="1500" dirty="0">
                <a:solidFill>
                  <a:prstClr val="black"/>
                </a:solidFill>
              </a:rPr>
              <a:t>Destination country in target system self-declares E format rates</a:t>
            </a:r>
          </a:p>
          <a:p>
            <a:pPr marL="373063" lvl="0" indent="-285750">
              <a:spcBef>
                <a:spcPts val="600"/>
              </a:spcBef>
              <a:buFont typeface="Arial" panose="020B0604020202020204" pitchFamily="34" charset="0"/>
              <a:buChar char="•"/>
            </a:pPr>
            <a:r>
              <a:rPr lang="en-US" sz="1500" dirty="0">
                <a:solidFill>
                  <a:prstClr val="black"/>
                </a:solidFill>
              </a:rPr>
              <a:t>&lt; 25t from group II/ III to group I, II and III: </a:t>
            </a:r>
            <a:r>
              <a:rPr lang="en-GB" sz="1500" dirty="0">
                <a:solidFill>
                  <a:prstClr val="black"/>
                </a:solidFill>
              </a:rPr>
              <a:t>current system E format rates</a:t>
            </a:r>
            <a:endParaRPr lang="en-US" sz="1500" dirty="0">
              <a:solidFill>
                <a:prstClr val="black"/>
              </a:solidFill>
            </a:endParaRPr>
          </a:p>
          <a:p>
            <a:pPr marL="357188" lvl="0" indent="-269875">
              <a:spcBef>
                <a:spcPts val="600"/>
              </a:spcBef>
              <a:buFont typeface="Arial" panose="020B0604020202020204" pitchFamily="34" charset="0"/>
              <a:buChar char="•"/>
            </a:pPr>
            <a:r>
              <a:rPr lang="en-US" sz="1500" dirty="0">
                <a:solidFill>
                  <a:prstClr val="black"/>
                </a:solidFill>
              </a:rPr>
              <a:t>&gt; 25t to group I/ II and III: self-declared E format rates</a:t>
            </a:r>
          </a:p>
        </p:txBody>
      </p:sp>
    </p:spTree>
    <p:extLst>
      <p:ext uri="{BB962C8B-B14F-4D97-AF65-F5344CB8AC3E}">
        <p14:creationId xmlns:p14="http://schemas.microsoft.com/office/powerpoint/2010/main" val="3024639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67544" y="1649577"/>
            <a:ext cx="8424936" cy="5091791"/>
          </a:xfrm>
          <a:prstGeom prst="rect">
            <a:avLst/>
          </a:prstGeom>
          <a:solidFill>
            <a:schemeClr val="bg1"/>
          </a:solidFill>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Self-declared rates for flows to/ from the United States</a:t>
            </a:r>
            <a:endParaRPr lang="en-US" b="1" dirty="0"/>
          </a:p>
          <a:p>
            <a:endParaRPr lang="en-US" dirty="0"/>
          </a:p>
          <a:p>
            <a:r>
              <a:rPr lang="en-GB" b="1" dirty="0"/>
              <a:t>Notification of self-declared rates no later than 1 March 2020 </a:t>
            </a:r>
          </a:p>
          <a:p>
            <a:pPr marL="357188" indent="-269875">
              <a:spcBef>
                <a:spcPts val="600"/>
              </a:spcBef>
              <a:buFont typeface="Arial" panose="020B0604020202020204" pitchFamily="34" charset="0"/>
              <a:buChar char="•"/>
            </a:pPr>
            <a:r>
              <a:rPr lang="en-GB" sz="1500" dirty="0"/>
              <a:t>Self-declared rate per-item and per-kg in local currency</a:t>
            </a:r>
          </a:p>
          <a:p>
            <a:pPr marL="715963" lvl="1" indent="-269875">
              <a:buFont typeface="Arial" panose="020B0604020202020204" pitchFamily="34" charset="0"/>
              <a:buChar char="•"/>
            </a:pPr>
            <a:r>
              <a:rPr lang="en-GB" sz="1500" dirty="0"/>
              <a:t>No restrictions to item-to-kg ratio in 2020 (+/- 5% from 2021)</a:t>
            </a:r>
          </a:p>
          <a:p>
            <a:pPr marL="357188" indent="-269875">
              <a:spcBef>
                <a:spcPts val="600"/>
              </a:spcBef>
              <a:buFont typeface="Arial" panose="020B0604020202020204" pitchFamily="34" charset="0"/>
              <a:buChar char="•"/>
            </a:pPr>
            <a:r>
              <a:rPr lang="en-GB" sz="1500" dirty="0"/>
              <a:t>Eleven domestic tariffs need to be provided including information on</a:t>
            </a:r>
          </a:p>
          <a:p>
            <a:pPr marL="715963" lvl="1" indent="-269875">
              <a:buFont typeface="Arial" panose="020B0604020202020204" pitchFamily="34" charset="0"/>
              <a:buChar char="•"/>
            </a:pPr>
            <a:r>
              <a:rPr lang="en-GB" sz="1500" dirty="0"/>
              <a:t>Whether VAT is included or not, if yes indicate VAT %</a:t>
            </a:r>
          </a:p>
          <a:p>
            <a:pPr marL="715963" lvl="1" indent="-269875">
              <a:buFont typeface="Arial" panose="020B0604020202020204" pitchFamily="34" charset="0"/>
              <a:buChar char="•"/>
            </a:pPr>
            <a:r>
              <a:rPr lang="en-GB" sz="1500" dirty="0"/>
              <a:t>Information on whether service features (signature, insurance, tracking) are included in the basic service </a:t>
            </a:r>
            <a:endParaRPr lang="en-US" sz="1500" dirty="0"/>
          </a:p>
          <a:p>
            <a:endParaRPr lang="en-GB" dirty="0"/>
          </a:p>
          <a:p>
            <a:endParaRPr lang="en-GB" sz="1500" b="1" dirty="0">
              <a:solidFill>
                <a:prstClr val="black"/>
              </a:solidFill>
            </a:endParaRPr>
          </a:p>
          <a:p>
            <a:r>
              <a:rPr lang="en-GB" sz="1500" dirty="0">
                <a:solidFill>
                  <a:prstClr val="black"/>
                </a:solidFill>
              </a:rPr>
              <a:t>IB provides a rate calculator to support the DOs in submitting their self-declared rates </a:t>
            </a:r>
            <a:endParaRPr lang="en-US" sz="1500" dirty="0">
              <a:solidFill>
                <a:prstClr val="black"/>
              </a:solidFill>
            </a:endParaRPr>
          </a:p>
        </p:txBody>
      </p:sp>
    </p:spTree>
    <p:extLst>
      <p:ext uri="{BB962C8B-B14F-4D97-AF65-F5344CB8AC3E}">
        <p14:creationId xmlns:p14="http://schemas.microsoft.com/office/powerpoint/2010/main" val="3243040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52400" y="2204864"/>
            <a:ext cx="8884096" cy="4570069"/>
          </a:xfrm>
          <a:prstGeom prst="rect">
            <a:avLst/>
          </a:prstGeom>
          <a:solidFill>
            <a:schemeClr val="bg1"/>
          </a:solidFill>
        </p:spPr>
        <p:txBody>
          <a:bodyPr>
            <a:noAutofit/>
          </a:bodyPr>
          <a:lstStyle>
            <a:lvl1pPr marL="0" indent="0" algn="l" defTabSz="914400" rtl="0" eaLnBrk="1" latinLnBrk="0" hangingPunct="1">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1pPr>
            <a:lvl2pPr marL="360363"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278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75" indent="-1793875">
              <a:spcBef>
                <a:spcPts val="1200"/>
              </a:spcBef>
            </a:pPr>
            <a:r>
              <a:rPr lang="en-US" b="1" dirty="0">
                <a:solidFill>
                  <a:srgbClr val="000000"/>
                </a:solidFill>
              </a:rPr>
              <a:t>16 Nov 2019	</a:t>
            </a:r>
            <a:r>
              <a:rPr lang="en-US" dirty="0">
                <a:solidFill>
                  <a:srgbClr val="000000"/>
                </a:solidFill>
              </a:rPr>
              <a:t>Response deadline for Group IV to provide 2 reference domestic tariffs for calculation and publication of their 2020 E-format provisional terminal dues rates </a:t>
            </a:r>
          </a:p>
          <a:p>
            <a:pPr marL="1793875" indent="-1793875">
              <a:spcBef>
                <a:spcPts val="1200"/>
              </a:spcBef>
            </a:pPr>
            <a:r>
              <a:rPr lang="en-US" b="1" dirty="0">
                <a:solidFill>
                  <a:srgbClr val="000000"/>
                </a:solidFill>
              </a:rPr>
              <a:t>16 Dec 2019</a:t>
            </a:r>
            <a:r>
              <a:rPr lang="en-US" dirty="0">
                <a:solidFill>
                  <a:srgbClr val="000000"/>
                </a:solidFill>
              </a:rPr>
              <a:t>	</a:t>
            </a:r>
            <a:r>
              <a:rPr lang="en-GB" dirty="0">
                <a:solidFill>
                  <a:srgbClr val="000000"/>
                </a:solidFill>
              </a:rPr>
              <a:t>Replacement of IB circular 113/2019 with recalculated E format rates in 2020 of all countries, including the</a:t>
            </a:r>
            <a:r>
              <a:rPr lang="en-US" dirty="0">
                <a:solidFill>
                  <a:srgbClr val="000000"/>
                </a:solidFill>
              </a:rPr>
              <a:t> country-specific rates of countries in Group IV </a:t>
            </a:r>
            <a:endParaRPr kumimoji="0" lang="en-US" sz="1600" i="0" strike="noStrike" kern="1200" cap="none" spc="0" normalizeH="0" baseline="0" noProof="0" dirty="0">
              <a:ln>
                <a:noFill/>
              </a:ln>
              <a:solidFill>
                <a:srgbClr val="000000"/>
              </a:solidFill>
              <a:effectLst/>
              <a:uLnTx/>
              <a:uFillTx/>
            </a:endParaRPr>
          </a:p>
          <a:p>
            <a:pPr marL="1793875" indent="-1793875">
              <a:spcBef>
                <a:spcPts val="1200"/>
              </a:spcBef>
              <a:defRPr/>
            </a:pPr>
            <a:r>
              <a:rPr lang="en-US" b="1" dirty="0">
                <a:solidFill>
                  <a:srgbClr val="000000"/>
                </a:solidFill>
              </a:rPr>
              <a:t>1 March 2020	</a:t>
            </a:r>
            <a:r>
              <a:rPr lang="en-US" dirty="0">
                <a:solidFill>
                  <a:srgbClr val="000000"/>
                </a:solidFill>
              </a:rPr>
              <a:t>IB letter to inform of optional self-declaration of rates to and from countries above 75’000 tons in 2018, and to request 11 reference domestic tariffs for calculation of ceiling rates and self-declared rates (deadlines: for replies - 1 Mar 2020; for IB publication – 1 Apr 2020; application – from 1 Jul 2020)     </a:t>
            </a:r>
          </a:p>
          <a:p>
            <a:pPr marL="1793875" lvl="0" indent="-1793875">
              <a:spcBef>
                <a:spcPts val="1200"/>
              </a:spcBef>
              <a:defRPr/>
            </a:pPr>
            <a:r>
              <a:rPr kumimoji="0" lang="fr-CH" sz="1600" b="1" i="0" strike="noStrike" kern="1200" cap="none" spc="0" normalizeH="0" baseline="0" noProof="0" dirty="0">
                <a:ln>
                  <a:noFill/>
                </a:ln>
                <a:solidFill>
                  <a:srgbClr val="000000"/>
                </a:solidFill>
                <a:effectLst/>
                <a:uLnTx/>
                <a:uFillTx/>
              </a:rPr>
              <a:t>1 </a:t>
            </a:r>
            <a:r>
              <a:rPr kumimoji="0" lang="fr-CH" sz="1600" b="1" i="0" strike="noStrike" kern="1200" cap="none" spc="0" normalizeH="0" baseline="0" noProof="0" dirty="0" err="1">
                <a:ln>
                  <a:noFill/>
                </a:ln>
                <a:solidFill>
                  <a:srgbClr val="000000"/>
                </a:solidFill>
                <a:effectLst/>
                <a:uLnTx/>
                <a:uFillTx/>
              </a:rPr>
              <a:t>June</a:t>
            </a:r>
            <a:r>
              <a:rPr kumimoji="0" lang="fr-CH" sz="1600" b="1" i="0" strike="noStrike" kern="1200" cap="none" spc="0" normalizeH="0" baseline="0" noProof="0" dirty="0">
                <a:ln>
                  <a:noFill/>
                </a:ln>
                <a:solidFill>
                  <a:srgbClr val="000000"/>
                </a:solidFill>
                <a:effectLst/>
                <a:uLnTx/>
                <a:uFillTx/>
              </a:rPr>
              <a:t> 2020</a:t>
            </a:r>
            <a:r>
              <a:rPr kumimoji="0" lang="fr-CH" sz="1600" i="0" strike="noStrike" kern="1200" cap="none" spc="0" normalizeH="0" baseline="0" noProof="0" dirty="0">
                <a:ln>
                  <a:noFill/>
                </a:ln>
                <a:solidFill>
                  <a:srgbClr val="000000"/>
                </a:solidFill>
                <a:effectLst/>
                <a:uLnTx/>
                <a:uFillTx/>
              </a:rPr>
              <a:t>	</a:t>
            </a:r>
            <a:r>
              <a:rPr kumimoji="0" lang="en-GB" sz="1600" i="0" strike="noStrike" kern="1200" cap="none" spc="0" normalizeH="0" baseline="0" noProof="0" dirty="0">
                <a:ln>
                  <a:noFill/>
                </a:ln>
                <a:solidFill>
                  <a:srgbClr val="000000"/>
                </a:solidFill>
                <a:effectLst/>
                <a:uLnTx/>
                <a:uFillTx/>
              </a:rPr>
              <a:t>Collection </a:t>
            </a:r>
            <a:r>
              <a:rPr kumimoji="0" lang="en-US" sz="1600" i="0" strike="noStrike" kern="1200" cap="none" spc="0" normalizeH="0" baseline="0" dirty="0">
                <a:ln>
                  <a:noFill/>
                </a:ln>
                <a:solidFill>
                  <a:srgbClr val="000000"/>
                </a:solidFill>
                <a:effectLst/>
                <a:uLnTx/>
                <a:uFillTx/>
              </a:rPr>
              <a:t>of domestic tariffs and self-declared rates with a view to the validation and publication of 2021 provisional rates</a:t>
            </a:r>
            <a:r>
              <a:rPr kumimoji="0" lang="en-US" sz="1600" i="0" strike="noStrike" kern="1200" cap="none" spc="0" normalizeH="0" dirty="0">
                <a:ln>
                  <a:noFill/>
                </a:ln>
                <a:solidFill>
                  <a:srgbClr val="000000"/>
                </a:solidFill>
                <a:effectLst/>
                <a:uLnTx/>
                <a:uFillTx/>
              </a:rPr>
              <a:t> by 1 July 2020 with effect from 1 January 2021</a:t>
            </a:r>
          </a:p>
          <a:p>
            <a:pPr marL="2151063" lvl="0" indent="-255588">
              <a:spcBef>
                <a:spcPts val="200"/>
              </a:spcBef>
              <a:buFont typeface="Arial" panose="020B0604020202020204" pitchFamily="34" charset="0"/>
              <a:buChar char="•"/>
              <a:defRPr/>
            </a:pPr>
            <a:r>
              <a:rPr lang="en-GB" baseline="0" dirty="0">
                <a:solidFill>
                  <a:srgbClr val="000000"/>
                </a:solidFill>
              </a:rPr>
              <a:t>Domestic tariffs</a:t>
            </a:r>
            <a:r>
              <a:rPr lang="en-GB" dirty="0">
                <a:solidFill>
                  <a:srgbClr val="000000"/>
                </a:solidFill>
              </a:rPr>
              <a:t> 20g and 175g (for P/G and E)</a:t>
            </a:r>
          </a:p>
          <a:p>
            <a:pPr marL="2151063" lvl="0" indent="-255588">
              <a:spcBef>
                <a:spcPts val="200"/>
              </a:spcBef>
              <a:buFont typeface="Arial" panose="020B0604020202020204" pitchFamily="34" charset="0"/>
              <a:buChar char="•"/>
              <a:defRPr/>
            </a:pPr>
            <a:r>
              <a:rPr kumimoji="0" lang="en-GB" sz="1600" i="0" strike="noStrike" kern="1200" cap="none" spc="0" normalizeH="0" dirty="0">
                <a:ln>
                  <a:noFill/>
                </a:ln>
                <a:solidFill>
                  <a:srgbClr val="000000"/>
                </a:solidFill>
                <a:effectLst/>
                <a:uLnTx/>
                <a:uFillTx/>
              </a:rPr>
              <a:t>Self-declared rates and 11 domestic tariffs (E format </a:t>
            </a:r>
            <a:r>
              <a:rPr lang="en-GB" dirty="0">
                <a:solidFill>
                  <a:srgbClr val="000000"/>
                </a:solidFill>
              </a:rPr>
              <a:t>opt-in)</a:t>
            </a:r>
            <a:endParaRPr kumimoji="0" lang="en-US" sz="1600" i="0" strike="noStrike" kern="1200" cap="none" spc="0" normalizeH="0" baseline="0" dirty="0">
              <a:ln>
                <a:noFill/>
              </a:ln>
              <a:solidFill>
                <a:srgbClr val="000000"/>
              </a:solidFill>
              <a:effectLst/>
              <a:uLnTx/>
              <a:uFillTx/>
            </a:endParaRPr>
          </a:p>
        </p:txBody>
      </p:sp>
      <p:sp>
        <p:nvSpPr>
          <p:cNvPr id="7" name="Rectangle 6"/>
          <p:cNvSpPr/>
          <p:nvPr/>
        </p:nvSpPr>
        <p:spPr>
          <a:xfrm>
            <a:off x="152400" y="1600200"/>
            <a:ext cx="8382000" cy="369332"/>
          </a:xfrm>
          <a:prstGeom prst="rect">
            <a:avLst/>
          </a:prstGeom>
        </p:spPr>
        <p:txBody>
          <a:bodyPr wrap="square">
            <a:spAutoFit/>
          </a:bodyPr>
          <a:lstStyle/>
          <a:p>
            <a:pPr marL="0" marR="0" lvl="0" indent="0" algn="l" defTabSz="741363" rtl="0" eaLnBrk="1" fontAlgn="auto" latinLnBrk="0" hangingPunct="1">
              <a:lnSpc>
                <a:spcPct val="100000"/>
              </a:lnSpc>
              <a:spcBef>
                <a:spcPts val="0"/>
              </a:spcBef>
              <a:spcAft>
                <a:spcPts val="0"/>
              </a:spcAft>
              <a:buClrTx/>
              <a:buSzTx/>
              <a:buFontTx/>
              <a:buNone/>
              <a:tabLst>
                <a:tab pos="690563" algn="l"/>
              </a:tabLst>
              <a:defRPr/>
            </a:pPr>
            <a:r>
              <a:rPr lang="en-GB" b="1" noProof="0" dirty="0">
                <a:solidFill>
                  <a:srgbClr val="1F497D"/>
                </a:solidFill>
                <a:latin typeface="Verdana" pitchFamily="34" charset="0"/>
                <a:ea typeface="Verdana" pitchFamily="34" charset="0"/>
                <a:cs typeface="Verdana" pitchFamily="34" charset="0"/>
              </a:rPr>
              <a:t>Implementation of E format remuneration</a:t>
            </a:r>
            <a:endParaRPr kumimoji="0" lang="en-US" sz="1800" b="1" i="0" u="none" strike="noStrike" kern="1200" cap="none" spc="0" normalizeH="0" baseline="0" noProof="0" dirty="0">
              <a:ln>
                <a:noFill/>
              </a:ln>
              <a:solidFill>
                <a:srgbClr val="1F497D"/>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746680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re 1"/>
          <p:cNvSpPr>
            <a:spLocks noGrp="1"/>
          </p:cNvSpPr>
          <p:nvPr>
            <p:ph type="title"/>
          </p:nvPr>
        </p:nvSpPr>
        <p:spPr>
          <a:xfrm>
            <a:off x="827584" y="3212976"/>
            <a:ext cx="7704856" cy="432048"/>
          </a:xfrm>
        </p:spPr>
        <p:txBody>
          <a:bodyPr>
            <a:noAutofit/>
          </a:bodyPr>
          <a:lstStyle/>
          <a:p>
            <a:pPr marL="896938" indent="-896938"/>
            <a:r>
              <a:rPr lang="en-US" dirty="0"/>
              <a:t>4.4	Further work on the implementation of E format remuneration</a:t>
            </a:r>
            <a:br>
              <a:rPr lang="en-US" dirty="0"/>
            </a:br>
            <a:br>
              <a:rPr lang="en-US" dirty="0"/>
            </a:br>
            <a:endParaRPr lang="en-GB" sz="1600" b="0" dirty="0"/>
          </a:p>
        </p:txBody>
      </p:sp>
    </p:spTree>
    <p:extLst>
      <p:ext uri="{BB962C8B-B14F-4D97-AF65-F5344CB8AC3E}">
        <p14:creationId xmlns:p14="http://schemas.microsoft.com/office/powerpoint/2010/main" val="4257336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48000" cy="5157192"/>
          </a:xfrm>
          <a:solidFill>
            <a:schemeClr val="bg1"/>
          </a:solidFill>
        </p:spPr>
        <p:txBody>
          <a:bodyPr/>
          <a:lstStyle/>
          <a:p>
            <a:pPr algn="just" eaLnBrk="1" fontAlgn="auto" hangingPunct="1">
              <a:spcBef>
                <a:spcPts val="600"/>
              </a:spcBef>
              <a:spcAft>
                <a:spcPts val="600"/>
              </a:spcAft>
              <a:tabLst>
                <a:tab pos="398860" algn="l"/>
              </a:tabLst>
              <a:defRPr/>
            </a:pPr>
            <a:r>
              <a:rPr lang="en-GB" sz="1800" b="1" dirty="0"/>
              <a:t>Aspects requiring further development in support of the implementation of self-declared rates </a:t>
            </a:r>
          </a:p>
          <a:p>
            <a:pPr algn="just" eaLnBrk="1" fontAlgn="auto" hangingPunct="1">
              <a:spcBef>
                <a:spcPts val="600"/>
              </a:spcBef>
              <a:spcAft>
                <a:spcPts val="600"/>
              </a:spcAft>
              <a:tabLst>
                <a:tab pos="398860" algn="l"/>
              </a:tabLst>
              <a:defRPr/>
            </a:pPr>
            <a:endParaRPr lang="en-GB" sz="500" b="1" dirty="0"/>
          </a:p>
          <a:p>
            <a:pPr marL="285750" indent="-285750" algn="just" eaLnBrk="1" fontAlgn="auto" hangingPunct="1">
              <a:spcBef>
                <a:spcPts val="600"/>
              </a:spcBef>
              <a:spcAft>
                <a:spcPts val="600"/>
              </a:spcAft>
              <a:buFont typeface="Arial" panose="020B0604020202020204" pitchFamily="34" charset="0"/>
              <a:buChar char="•"/>
              <a:tabLst>
                <a:tab pos="398860" algn="l"/>
              </a:tabLst>
              <a:defRPr/>
            </a:pPr>
            <a:r>
              <a:rPr lang="en-GB" sz="1500" dirty="0"/>
              <a:t>With reference to art.28bis.1.2.3, specify the application of E format remuneration on </a:t>
            </a:r>
            <a:r>
              <a:rPr lang="en-GB" sz="1500" b="1" dirty="0"/>
              <a:t>zonal tariffs and midpoint rates</a:t>
            </a:r>
            <a:r>
              <a:rPr lang="en-GB" sz="1500" dirty="0"/>
              <a:t> and simplify its application in order to make it more transparent. </a:t>
            </a:r>
          </a:p>
          <a:p>
            <a:pPr marL="285750" indent="-285750" algn="just" eaLnBrk="1" fontAlgn="auto" hangingPunct="1">
              <a:spcBef>
                <a:spcPts val="600"/>
              </a:spcBef>
              <a:spcAft>
                <a:spcPts val="600"/>
              </a:spcAft>
              <a:buFont typeface="Arial" panose="020B0604020202020204" pitchFamily="34" charset="0"/>
              <a:buChar char="•"/>
              <a:tabLst>
                <a:tab pos="398860" algn="l"/>
              </a:tabLst>
              <a:defRPr/>
            </a:pPr>
            <a:endParaRPr lang="en-GB" sz="500" dirty="0"/>
          </a:p>
          <a:p>
            <a:pPr marL="285750" indent="-285750" algn="just" eaLnBrk="1" fontAlgn="auto" hangingPunct="1">
              <a:spcBef>
                <a:spcPts val="600"/>
              </a:spcBef>
              <a:spcAft>
                <a:spcPts val="600"/>
              </a:spcAft>
              <a:buFont typeface="Arial" panose="020B0604020202020204" pitchFamily="34" charset="0"/>
              <a:buChar char="•"/>
              <a:tabLst>
                <a:tab pos="398860" algn="l"/>
              </a:tabLst>
              <a:defRPr/>
            </a:pPr>
            <a:r>
              <a:rPr lang="en-GB" sz="1500" dirty="0"/>
              <a:t>Specify the order in which the </a:t>
            </a:r>
            <a:r>
              <a:rPr lang="en-GB" sz="1500" b="1" dirty="0"/>
              <a:t>service features </a:t>
            </a:r>
            <a:r>
              <a:rPr lang="en-GB" sz="1500" dirty="0"/>
              <a:t>are treated can affect the choice of tariff. For example, a service feature such as tracked letter-post item may and may not apply to an E format item for weight increment dependent on the thickness of the item.</a:t>
            </a:r>
          </a:p>
          <a:p>
            <a:pPr marL="285750" indent="-285750" algn="just" eaLnBrk="1" fontAlgn="auto" hangingPunct="1">
              <a:spcBef>
                <a:spcPts val="600"/>
              </a:spcBef>
              <a:spcAft>
                <a:spcPts val="600"/>
              </a:spcAft>
              <a:buFont typeface="Arial" panose="020B0604020202020204" pitchFamily="34" charset="0"/>
              <a:buChar char="•"/>
              <a:tabLst>
                <a:tab pos="398860" algn="l"/>
              </a:tabLst>
              <a:defRPr/>
            </a:pPr>
            <a:endParaRPr lang="en-GB" sz="500" dirty="0"/>
          </a:p>
          <a:p>
            <a:pPr marL="285750" indent="-285750" algn="just" eaLnBrk="1" fontAlgn="auto" hangingPunct="1">
              <a:spcBef>
                <a:spcPts val="600"/>
              </a:spcBef>
              <a:spcAft>
                <a:spcPts val="600"/>
              </a:spcAft>
              <a:buFont typeface="Arial" panose="020B0604020202020204" pitchFamily="34" charset="0"/>
              <a:buChar char="•"/>
              <a:tabLst>
                <a:tab pos="398860" algn="l"/>
              </a:tabLst>
              <a:defRPr/>
            </a:pPr>
            <a:r>
              <a:rPr lang="en-GB" sz="1500" dirty="0"/>
              <a:t>With reference to art.28bis.6ter, specify cost and revenues to be used for the calculation of the specific </a:t>
            </a:r>
            <a:r>
              <a:rPr lang="en-GB" sz="1500" b="1" dirty="0"/>
              <a:t>costs-to-tariff ratio</a:t>
            </a:r>
            <a:r>
              <a:rPr lang="en-GB" sz="1500" dirty="0"/>
              <a:t>.</a:t>
            </a:r>
          </a:p>
          <a:p>
            <a:pPr marL="285750" indent="-285750" algn="just" eaLnBrk="1" fontAlgn="auto" hangingPunct="1">
              <a:spcBef>
                <a:spcPts val="600"/>
              </a:spcBef>
              <a:spcAft>
                <a:spcPts val="600"/>
              </a:spcAft>
              <a:buFont typeface="Arial" panose="020B0604020202020204" pitchFamily="34" charset="0"/>
              <a:buChar char="•"/>
              <a:tabLst>
                <a:tab pos="398860" algn="l"/>
              </a:tabLst>
              <a:defRPr/>
            </a:pPr>
            <a:endParaRPr lang="en-GB" sz="500" dirty="0"/>
          </a:p>
          <a:p>
            <a:pPr marL="285750" indent="-285750" algn="just" eaLnBrk="1" fontAlgn="auto" hangingPunct="1">
              <a:spcBef>
                <a:spcPts val="600"/>
              </a:spcBef>
              <a:spcAft>
                <a:spcPts val="600"/>
              </a:spcAft>
              <a:buFont typeface="Arial" panose="020B0604020202020204" pitchFamily="34" charset="0"/>
              <a:buChar char="•"/>
              <a:tabLst>
                <a:tab pos="398860" algn="l"/>
              </a:tabLst>
              <a:defRPr/>
            </a:pPr>
            <a:r>
              <a:rPr lang="en-GB" sz="1500" dirty="0"/>
              <a:t>With reference to art.33 of the UPU Convention on internal air conveyance (IAC), specify the application in case that the </a:t>
            </a:r>
            <a:r>
              <a:rPr lang="en-GB" sz="1500" b="1" dirty="0"/>
              <a:t>E format component </a:t>
            </a:r>
            <a:r>
              <a:rPr lang="en-GB" sz="1500" dirty="0"/>
              <a:t>of the combined kg rate is country-specific while the </a:t>
            </a:r>
            <a:r>
              <a:rPr lang="en-GB" sz="1500" b="1" dirty="0"/>
              <a:t>P/G format component </a:t>
            </a:r>
            <a:r>
              <a:rPr lang="en-GB" sz="1500" dirty="0"/>
              <a:t>is not. For example, P/G format letter-post items are remunerated under the current system eligible for IAC, the self-declared E format letter-post items portion is not.    </a:t>
            </a:r>
          </a:p>
          <a:p>
            <a:pPr algn="just" eaLnBrk="1" fontAlgn="auto" hangingPunct="1">
              <a:spcBef>
                <a:spcPts val="600"/>
              </a:spcBef>
              <a:spcAft>
                <a:spcPts val="600"/>
              </a:spcAft>
              <a:tabLst>
                <a:tab pos="398860" algn="l"/>
              </a:tabLst>
              <a:defRPr/>
            </a:pPr>
            <a:endParaRPr lang="en-GB" sz="1500" b="1" dirty="0"/>
          </a:p>
          <a:p>
            <a:pPr algn="just" eaLnBrk="1" fontAlgn="auto" hangingPunct="1">
              <a:spcBef>
                <a:spcPts val="600"/>
              </a:spcBef>
              <a:spcAft>
                <a:spcPts val="600"/>
              </a:spcAft>
              <a:tabLst>
                <a:tab pos="398860" algn="l"/>
              </a:tabLst>
              <a:defRPr/>
            </a:pPr>
            <a:r>
              <a:rPr lang="en-GB" sz="1500" b="1" dirty="0"/>
              <a:t> </a:t>
            </a:r>
          </a:p>
          <a:p>
            <a:pPr algn="just" eaLnBrk="1" fontAlgn="auto" hangingPunct="1">
              <a:spcBef>
                <a:spcPts val="600"/>
              </a:spcBef>
              <a:spcAft>
                <a:spcPts val="600"/>
              </a:spcAft>
              <a:tabLst>
                <a:tab pos="398860" algn="l"/>
              </a:tabLst>
              <a:defRPr/>
            </a:pPr>
            <a:endParaRPr lang="en-GB" sz="1500" b="1" dirty="0"/>
          </a:p>
        </p:txBody>
      </p:sp>
    </p:spTree>
    <p:extLst>
      <p:ext uri="{BB962C8B-B14F-4D97-AF65-F5344CB8AC3E}">
        <p14:creationId xmlns:p14="http://schemas.microsoft.com/office/powerpoint/2010/main" val="17466644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748000" cy="5157192"/>
          </a:xfrm>
          <a:solidFill>
            <a:schemeClr val="bg1"/>
          </a:solidFill>
        </p:spPr>
        <p:txBody>
          <a:bodyPr/>
          <a:lstStyle/>
          <a:p>
            <a:pPr algn="just" eaLnBrk="1" fontAlgn="auto" hangingPunct="1">
              <a:spcBef>
                <a:spcPts val="600"/>
              </a:spcBef>
              <a:spcAft>
                <a:spcPts val="600"/>
              </a:spcAft>
              <a:tabLst>
                <a:tab pos="398860" algn="l"/>
              </a:tabLst>
              <a:defRPr/>
            </a:pPr>
            <a:r>
              <a:rPr lang="en-GB" sz="2000" b="1" dirty="0">
                <a:solidFill>
                  <a:srgbClr val="002060"/>
                </a:solidFill>
              </a:rPr>
              <a:t>Actions through UPU bodies</a:t>
            </a:r>
          </a:p>
          <a:p>
            <a:pPr algn="just" eaLnBrk="1" fontAlgn="auto" hangingPunct="1">
              <a:spcBef>
                <a:spcPts val="600"/>
              </a:spcBef>
              <a:spcAft>
                <a:spcPts val="600"/>
              </a:spcAft>
              <a:tabLst>
                <a:tab pos="398860" algn="l"/>
              </a:tabLst>
              <a:defRPr/>
            </a:pPr>
            <a:endParaRPr lang="en-GB" sz="500" b="1" dirty="0"/>
          </a:p>
          <a:p>
            <a:pPr algn="just" eaLnBrk="1" fontAlgn="auto" hangingPunct="1">
              <a:spcBef>
                <a:spcPts val="600"/>
              </a:spcBef>
              <a:spcAft>
                <a:spcPts val="600"/>
              </a:spcAft>
              <a:tabLst>
                <a:tab pos="398860" algn="l"/>
              </a:tabLst>
              <a:defRPr/>
            </a:pPr>
            <a:r>
              <a:rPr lang="en-GB" sz="1500" b="1" dirty="0"/>
              <a:t>A resolution will be submitted to 2020.1 POC to ask for a mandate to continue the work on remuneration until the first POC after the 2020 Congress  </a:t>
            </a:r>
          </a:p>
          <a:p>
            <a:pPr algn="just" eaLnBrk="1" fontAlgn="auto" hangingPunct="1">
              <a:spcBef>
                <a:spcPts val="600"/>
              </a:spcBef>
              <a:spcAft>
                <a:spcPts val="600"/>
              </a:spcAft>
              <a:tabLst>
                <a:tab pos="398860" algn="l"/>
              </a:tabLst>
              <a:defRPr/>
            </a:pPr>
            <a:endParaRPr lang="en-GB" sz="500" b="1" dirty="0"/>
          </a:p>
          <a:p>
            <a:pPr marL="285750" indent="-285750" algn="just" eaLnBrk="1" fontAlgn="auto" hangingPunct="1">
              <a:spcBef>
                <a:spcPts val="600"/>
              </a:spcBef>
              <a:spcAft>
                <a:spcPts val="600"/>
              </a:spcAft>
              <a:buFont typeface="Arial" panose="020B0604020202020204" pitchFamily="34" charset="0"/>
              <a:buChar char="•"/>
              <a:tabLst>
                <a:tab pos="398860" algn="l"/>
              </a:tabLst>
              <a:defRPr/>
            </a:pPr>
            <a:r>
              <a:rPr lang="en-GB" sz="1500" dirty="0"/>
              <a:t>At 2020.1 POC session (S7), it will be proposed through a resolution to create an interim working group responsible for the continuity of the Remuneration Integration Group (RIG) activities.</a:t>
            </a:r>
          </a:p>
          <a:p>
            <a:pPr marL="285750" indent="-285750" algn="just" eaLnBrk="1" fontAlgn="auto" hangingPunct="1">
              <a:spcBef>
                <a:spcPts val="600"/>
              </a:spcBef>
              <a:spcAft>
                <a:spcPts val="600"/>
              </a:spcAft>
              <a:buFont typeface="Arial" panose="020B0604020202020204" pitchFamily="34" charset="0"/>
              <a:buChar char="•"/>
              <a:tabLst>
                <a:tab pos="398860" algn="l"/>
              </a:tabLst>
              <a:defRPr/>
            </a:pPr>
            <a:endParaRPr lang="en-GB" sz="500" dirty="0"/>
          </a:p>
          <a:p>
            <a:pPr algn="just" eaLnBrk="1" fontAlgn="auto" hangingPunct="1">
              <a:spcBef>
                <a:spcPts val="600"/>
              </a:spcBef>
              <a:spcAft>
                <a:spcPts val="600"/>
              </a:spcAft>
              <a:tabLst>
                <a:tab pos="398860" algn="l"/>
              </a:tabLst>
              <a:defRPr/>
            </a:pPr>
            <a:r>
              <a:rPr lang="en-GB" sz="1500" b="1" dirty="0"/>
              <a:t>Proposals on amendments related to the application of self-declared rates will be  submitted to 2020.1 POC and to the 2020 Congress, if endorsed by the 2020.1 POC and CA </a:t>
            </a:r>
          </a:p>
          <a:p>
            <a:pPr algn="just" eaLnBrk="1" fontAlgn="auto" hangingPunct="1">
              <a:spcBef>
                <a:spcPts val="600"/>
              </a:spcBef>
              <a:spcAft>
                <a:spcPts val="600"/>
              </a:spcAft>
              <a:tabLst>
                <a:tab pos="398860" algn="l"/>
              </a:tabLst>
              <a:defRPr/>
            </a:pPr>
            <a:endParaRPr lang="en-GB" sz="500" b="1" dirty="0"/>
          </a:p>
          <a:p>
            <a:pPr marL="285750" indent="-285750" algn="just" eaLnBrk="1" fontAlgn="auto" hangingPunct="1">
              <a:spcBef>
                <a:spcPts val="600"/>
              </a:spcBef>
              <a:spcAft>
                <a:spcPts val="600"/>
              </a:spcAft>
              <a:buFont typeface="Arial" panose="020B0604020202020204" pitchFamily="34" charset="0"/>
              <a:buChar char="•"/>
              <a:tabLst>
                <a:tab pos="398860" algn="l"/>
              </a:tabLst>
              <a:defRPr/>
            </a:pPr>
            <a:r>
              <a:rPr lang="en-GB" sz="1500" dirty="0"/>
              <a:t>With reference to issues identified, draft proposals to amend the UPU Convention article 28bis and to create new articles in the Convention Regulations will be examined for approval at the 2020.1 POC C 2 (S7) to be submitted to the 2020 Congress.</a:t>
            </a:r>
          </a:p>
          <a:p>
            <a:pPr algn="just" eaLnBrk="1" fontAlgn="auto" hangingPunct="1">
              <a:spcBef>
                <a:spcPts val="600"/>
              </a:spcBef>
              <a:spcAft>
                <a:spcPts val="600"/>
              </a:spcAft>
              <a:tabLst>
                <a:tab pos="398860" algn="l"/>
              </a:tabLst>
              <a:defRPr/>
            </a:pPr>
            <a:r>
              <a:rPr lang="en-GB" sz="1500" b="1" dirty="0"/>
              <a:t> </a:t>
            </a:r>
          </a:p>
          <a:p>
            <a:pPr algn="just" eaLnBrk="1" fontAlgn="auto" hangingPunct="1">
              <a:spcBef>
                <a:spcPts val="600"/>
              </a:spcBef>
              <a:spcAft>
                <a:spcPts val="600"/>
              </a:spcAft>
              <a:tabLst>
                <a:tab pos="398860" algn="l"/>
              </a:tabLst>
              <a:defRPr/>
            </a:pPr>
            <a:endParaRPr lang="en-GB" sz="1500" b="1" dirty="0"/>
          </a:p>
        </p:txBody>
      </p:sp>
    </p:spTree>
    <p:extLst>
      <p:ext uri="{BB962C8B-B14F-4D97-AF65-F5344CB8AC3E}">
        <p14:creationId xmlns:p14="http://schemas.microsoft.com/office/powerpoint/2010/main" val="23002500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re 1"/>
          <p:cNvSpPr>
            <a:spLocks noGrp="1"/>
          </p:cNvSpPr>
          <p:nvPr>
            <p:ph type="title"/>
          </p:nvPr>
        </p:nvSpPr>
        <p:spPr>
          <a:xfrm>
            <a:off x="827584" y="3212976"/>
            <a:ext cx="7704856" cy="432048"/>
          </a:xfrm>
        </p:spPr>
        <p:txBody>
          <a:bodyPr>
            <a:noAutofit/>
          </a:bodyPr>
          <a:lstStyle/>
          <a:p>
            <a:pPr marL="896938" indent="-896938"/>
            <a:r>
              <a:rPr lang="en-US" dirty="0"/>
              <a:t>4.5	Rate calculation tool – Examples of calculation </a:t>
            </a:r>
            <a:br>
              <a:rPr lang="en-US" dirty="0"/>
            </a:br>
            <a:br>
              <a:rPr lang="en-US" dirty="0"/>
            </a:br>
            <a:endParaRPr lang="en-GB" sz="1600" b="0" dirty="0"/>
          </a:p>
        </p:txBody>
      </p:sp>
    </p:spTree>
    <p:extLst>
      <p:ext uri="{BB962C8B-B14F-4D97-AF65-F5344CB8AC3E}">
        <p14:creationId xmlns:p14="http://schemas.microsoft.com/office/powerpoint/2010/main" val="207837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23528" y="1628800"/>
            <a:ext cx="849600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1800" b="1" kern="1200">
                <a:solidFill>
                  <a:schemeClr val="tx2"/>
                </a:solidFill>
                <a:latin typeface="Verdana" pitchFamily="34" charset="0"/>
                <a:ea typeface="Verdana" pitchFamily="34" charset="0"/>
                <a:cs typeface="Verdana" pitchFamily="34" charset="0"/>
              </a:defRPr>
            </a:lvl1pPr>
          </a:lstStyle>
          <a:p>
            <a:pPr marL="631825" indent="-631825"/>
            <a:r>
              <a:rPr lang="en-GB" sz="1600" dirty="0">
                <a:solidFill>
                  <a:schemeClr val="tx1"/>
                </a:solidFill>
              </a:rPr>
              <a:t>Mandate and work organization 2017-2020 work cycle</a:t>
            </a:r>
            <a:endParaRPr lang="en-GB" sz="1600" b="0" dirty="0">
              <a:solidFill>
                <a:schemeClr val="tx1"/>
              </a:solidFill>
            </a:endParaRPr>
          </a:p>
        </p:txBody>
      </p:sp>
      <p:sp>
        <p:nvSpPr>
          <p:cNvPr id="5" name="Espace réservé du texte 2"/>
          <p:cNvSpPr txBox="1">
            <a:spLocks/>
          </p:cNvSpPr>
          <p:nvPr/>
        </p:nvSpPr>
        <p:spPr>
          <a:xfrm>
            <a:off x="324000" y="2132856"/>
            <a:ext cx="8640488" cy="4725144"/>
          </a:xfrm>
          <a:prstGeom prst="rect">
            <a:avLst/>
          </a:prstGeom>
          <a:solidFill>
            <a:schemeClr val="bg1"/>
          </a:solidFill>
        </p:spPr>
        <p:txBody>
          <a:bodyPr vert="horz" lIns="0" tIns="0" rIns="0" bIns="0" rtlCol="0">
            <a:normAutofit/>
          </a:bodyPr>
          <a:lstStyle>
            <a:lvl1pPr marL="0" indent="0" algn="l" defTabSz="914400" rtl="0" eaLnBrk="1" latinLnBrk="0" hangingPunct="1">
              <a:spcBef>
                <a:spcPts val="0"/>
              </a:spcBef>
              <a:buFont typeface="Arial" pitchFamily="34" charset="0"/>
              <a:buNone/>
              <a:defRPr lang="de-CH" sz="1600" kern="1200" dirty="0" smtClean="0">
                <a:solidFill>
                  <a:schemeClr val="tx1"/>
                </a:solidFill>
                <a:latin typeface="Verdana" pitchFamily="34" charset="0"/>
                <a:ea typeface="Verdana" pitchFamily="34" charset="0"/>
                <a:cs typeface="Verdana" pitchFamily="34" charset="0"/>
              </a:defRPr>
            </a:lvl1pPr>
            <a:lvl2pPr marL="358775"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5963" indent="-357188"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spcBef>
                <a:spcPts val="1200"/>
              </a:spcBef>
            </a:pPr>
            <a:r>
              <a:rPr lang="en-US" dirty="0"/>
              <a:t>2016 Congress approved resolution C 24/2016 including the following annexes: </a:t>
            </a:r>
          </a:p>
          <a:p>
            <a:pPr marL="1341438" lvl="0" indent="-1341438"/>
            <a:endParaRPr lang="en-US" dirty="0"/>
          </a:p>
          <a:p>
            <a:pPr marL="1341438" lvl="0" indent="-1341438"/>
            <a:r>
              <a:rPr lang="en-US" dirty="0"/>
              <a:t>Annex 24: 	Integrated Remuneration Plan (IRP) development and implementation</a:t>
            </a:r>
          </a:p>
          <a:p>
            <a:pPr marL="1341438" lvl="0" indent="-1341438"/>
            <a:r>
              <a:rPr lang="en-US" dirty="0"/>
              <a:t>Annex 25: 	Classification of countries and territories for terminal dues and Quality of Service Fund (QSF) purposes,</a:t>
            </a:r>
          </a:p>
          <a:p>
            <a:pPr marL="1341438" lvl="0" indent="-1341438"/>
            <a:r>
              <a:rPr lang="en-US" dirty="0"/>
              <a:t>Annex 26: 	Terminal dues system management and implementation;</a:t>
            </a:r>
          </a:p>
          <a:p>
            <a:pPr marL="1341438" lvl="0" indent="-1341438"/>
            <a:r>
              <a:rPr lang="en-US" dirty="0"/>
              <a:t>Annex 27:	Inward land rates system and ECOMPRO rates management and implementation</a:t>
            </a:r>
          </a:p>
          <a:p>
            <a:pPr marL="1341438" lvl="0" indent="-1341438"/>
            <a:r>
              <a:rPr lang="en-GB" dirty="0"/>
              <a:t>Annex 28: 	Management of the Quality Link User Group (QLUG)</a:t>
            </a:r>
            <a:endParaRPr lang="en-US" dirty="0"/>
          </a:p>
          <a:p>
            <a:pPr algn="just">
              <a:lnSpc>
                <a:spcPct val="120000"/>
              </a:lnSpc>
              <a:spcBef>
                <a:spcPts val="1200"/>
              </a:spcBef>
            </a:pPr>
            <a:endParaRPr lang="en-GB" dirty="0"/>
          </a:p>
          <a:p>
            <a:pPr algn="just">
              <a:lnSpc>
                <a:spcPct val="120000"/>
              </a:lnSpc>
              <a:spcBef>
                <a:spcPts val="1200"/>
              </a:spcBef>
            </a:pPr>
            <a:r>
              <a:rPr lang="en-GB" dirty="0"/>
              <a:t>Annexes 24, 26 and 27: POC C 2 Remuneration Integration Group</a:t>
            </a:r>
          </a:p>
          <a:p>
            <a:pPr algn="just">
              <a:lnSpc>
                <a:spcPct val="120000"/>
              </a:lnSpc>
              <a:spcBef>
                <a:spcPts val="1200"/>
              </a:spcBef>
            </a:pPr>
            <a:r>
              <a:rPr lang="en-GB" dirty="0"/>
              <a:t>Annexes 24 and 25: CA Committee 2</a:t>
            </a:r>
          </a:p>
          <a:p>
            <a:pPr algn="just">
              <a:lnSpc>
                <a:spcPct val="120000"/>
              </a:lnSpc>
              <a:spcBef>
                <a:spcPts val="1200"/>
              </a:spcBef>
            </a:pPr>
            <a:r>
              <a:rPr lang="en-GB" dirty="0"/>
              <a:t>Annex 28: POC C 2 Quality Link User Group</a:t>
            </a:r>
            <a:endParaRPr lang="en-US" dirty="0"/>
          </a:p>
        </p:txBody>
      </p:sp>
    </p:spTree>
    <p:extLst>
      <p:ext uri="{BB962C8B-B14F-4D97-AF65-F5344CB8AC3E}">
        <p14:creationId xmlns:p14="http://schemas.microsoft.com/office/powerpoint/2010/main" val="4707059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212007" y="1831032"/>
            <a:ext cx="8884096" cy="4570069"/>
          </a:xfrm>
          <a:prstGeom prst="rect">
            <a:avLst/>
          </a:prstGeom>
          <a:solidFill>
            <a:schemeClr val="bg1"/>
          </a:solidFill>
        </p:spPr>
        <p:txBody>
          <a:bodyPr>
            <a:noAutofit/>
          </a:bodyPr>
          <a:lstStyle>
            <a:lvl1pPr marL="0" indent="0" algn="l" defTabSz="914400" rtl="0" eaLnBrk="1" latinLnBrk="0" hangingPunct="1">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1pPr>
            <a:lvl2pPr marL="360363"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278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0"/>
              </a:spcAft>
            </a:pPr>
            <a:r>
              <a:rPr lang="en-US" sz="2000" b="1" dirty="0"/>
              <a:t>Worksheet named </a:t>
            </a:r>
            <a:r>
              <a:rPr lang="en-US" sz="2000" b="1" i="1" dirty="0"/>
              <a:t>Local Calculator</a:t>
            </a:r>
          </a:p>
          <a:p>
            <a:pPr algn="just">
              <a:spcAft>
                <a:spcPts val="0"/>
              </a:spcAft>
            </a:pPr>
            <a:endParaRPr lang="en-US" b="1" dirty="0"/>
          </a:p>
          <a:p>
            <a:pPr algn="just">
              <a:spcAft>
                <a:spcPts val="0"/>
              </a:spcAft>
            </a:pPr>
            <a:endParaRPr lang="en-US" dirty="0"/>
          </a:p>
          <a:p>
            <a:pPr marL="285750" indent="-285750" algn="just">
              <a:spcAft>
                <a:spcPts val="0"/>
              </a:spcAft>
              <a:buFont typeface="Arial" panose="020B0604020202020204" pitchFamily="34" charset="0"/>
              <a:buChar char="•"/>
            </a:pPr>
            <a:r>
              <a:rPr lang="en-US" dirty="0"/>
              <a:t>The IB will collect self-declared rates in the local currency</a:t>
            </a:r>
          </a:p>
          <a:p>
            <a:pPr marL="285750" indent="-285750" algn="just">
              <a:spcAft>
                <a:spcPts val="0"/>
              </a:spcAft>
              <a:buFont typeface="Arial" panose="020B0604020202020204" pitchFamily="34" charset="0"/>
              <a:buChar char="•"/>
            </a:pPr>
            <a:endParaRPr lang="en-US" dirty="0"/>
          </a:p>
          <a:p>
            <a:pPr marL="285750" indent="-285750" algn="just">
              <a:spcAft>
                <a:spcPts val="0"/>
              </a:spcAft>
              <a:buFont typeface="Arial" panose="020B0604020202020204" pitchFamily="34" charset="0"/>
              <a:buChar char="•"/>
            </a:pPr>
            <a:r>
              <a:rPr lang="en-US" dirty="0"/>
              <a:t>The conversion into SDR will only be done at the very end and that the guideline charges for service features will need to be converted from SDR into local currency in order to deduct them from the domestic rates expressed in local currency</a:t>
            </a:r>
          </a:p>
          <a:p>
            <a:pPr marL="285750" indent="-285750" algn="just">
              <a:spcAft>
                <a:spcPts val="0"/>
              </a:spcAft>
              <a:buFont typeface="Arial" panose="020B0604020202020204" pitchFamily="34" charset="0"/>
              <a:buChar char="•"/>
            </a:pPr>
            <a:endParaRPr lang="en-US" dirty="0"/>
          </a:p>
          <a:p>
            <a:pPr marL="285750" indent="-285750" algn="just">
              <a:spcAft>
                <a:spcPts val="0"/>
              </a:spcAft>
              <a:buFont typeface="Arial" panose="020B0604020202020204" pitchFamily="34" charset="0"/>
              <a:buChar char="•"/>
            </a:pPr>
            <a:r>
              <a:rPr lang="en-US" dirty="0"/>
              <a:t>The assessment of self-declared rates against the ceiling rates will also be done in local currency</a:t>
            </a:r>
          </a:p>
          <a:p>
            <a:pPr marL="285750" indent="-285750" algn="just">
              <a:spcAft>
                <a:spcPts val="0"/>
              </a:spcAft>
              <a:buFont typeface="Arial" panose="020B0604020202020204" pitchFamily="34" charset="0"/>
              <a:buChar char="•"/>
            </a:pPr>
            <a:endParaRPr lang="en-US" dirty="0"/>
          </a:p>
          <a:p>
            <a:pPr marL="285750" indent="-285750" algn="just">
              <a:spcAft>
                <a:spcPts val="0"/>
              </a:spcAft>
              <a:buFont typeface="Arial" panose="020B0604020202020204" pitchFamily="34" charset="0"/>
              <a:buChar char="•"/>
            </a:pPr>
            <a:r>
              <a:rPr lang="en-US" dirty="0"/>
              <a:t>Only the self-declared rates will be converted into SDR at the end of the exercise </a:t>
            </a:r>
            <a:endParaRPr lang="en-US" sz="1400" dirty="0"/>
          </a:p>
          <a:p>
            <a:pPr marL="1793875" indent="-1793875" algn="just">
              <a:spcBef>
                <a:spcPts val="1200"/>
              </a:spcBef>
            </a:pPr>
            <a:endParaRPr lang="en-US" b="1" dirty="0">
              <a:solidFill>
                <a:srgbClr val="000000"/>
              </a:solidFill>
            </a:endParaRPr>
          </a:p>
          <a:p>
            <a:pPr marL="1793875" indent="-1793875">
              <a:spcBef>
                <a:spcPts val="1200"/>
              </a:spcBef>
            </a:pPr>
            <a:endParaRPr lang="en-US" b="1" dirty="0">
              <a:solidFill>
                <a:srgbClr val="000000"/>
              </a:solidFill>
            </a:endParaRPr>
          </a:p>
          <a:p>
            <a:pPr marL="1793875" indent="-1793875">
              <a:spcBef>
                <a:spcPts val="1200"/>
              </a:spcBef>
            </a:pPr>
            <a:r>
              <a:rPr lang="en-US" b="1" dirty="0">
                <a:solidFill>
                  <a:srgbClr val="000000"/>
                </a:solidFill>
              </a:rPr>
              <a:t>	</a:t>
            </a:r>
          </a:p>
          <a:p>
            <a:pPr marL="1793875" indent="-1793875">
              <a:spcBef>
                <a:spcPts val="1200"/>
              </a:spcBef>
            </a:pPr>
            <a:r>
              <a:rPr lang="en-US" dirty="0">
                <a:solidFill>
                  <a:srgbClr val="000000"/>
                </a:solidFill>
              </a:rPr>
              <a:t>	</a:t>
            </a:r>
            <a:endParaRPr kumimoji="0" lang="en-US" sz="1600" i="0" strike="noStrike" kern="1200" cap="none" spc="0" normalizeH="0" baseline="0" noProof="0" dirty="0">
              <a:ln>
                <a:noFill/>
              </a:ln>
              <a:solidFill>
                <a:srgbClr val="000000"/>
              </a:solidFill>
              <a:effectLst/>
              <a:uLnTx/>
              <a:uFillTx/>
            </a:endParaRPr>
          </a:p>
          <a:p>
            <a:pPr marL="1793875" indent="-1793875">
              <a:spcBef>
                <a:spcPts val="1200"/>
              </a:spcBef>
              <a:defRPr/>
            </a:pPr>
            <a:r>
              <a:rPr lang="en-US" b="1" dirty="0">
                <a:solidFill>
                  <a:srgbClr val="000000"/>
                </a:solidFill>
              </a:rPr>
              <a:t>	</a:t>
            </a:r>
            <a:endParaRPr lang="en-US" dirty="0">
              <a:solidFill>
                <a:srgbClr val="000000"/>
              </a:solidFill>
            </a:endParaRPr>
          </a:p>
          <a:p>
            <a:pPr marL="1793875" lvl="0" indent="-1793875">
              <a:spcBef>
                <a:spcPts val="1200"/>
              </a:spcBef>
              <a:defRPr/>
            </a:pPr>
            <a:r>
              <a:rPr kumimoji="0" lang="fr-CH" sz="1600" i="0" strike="noStrike" kern="1200" cap="none" spc="0" normalizeH="0" baseline="0" noProof="0" dirty="0">
                <a:ln>
                  <a:noFill/>
                </a:ln>
                <a:solidFill>
                  <a:srgbClr val="000000"/>
                </a:solidFill>
                <a:effectLst/>
                <a:uLnTx/>
                <a:uFillTx/>
              </a:rPr>
              <a:t>	</a:t>
            </a:r>
            <a:endParaRPr kumimoji="0" lang="en-US" sz="1600" i="0" strike="noStrike" kern="1200" cap="none" spc="0" normalizeH="0" baseline="0" dirty="0">
              <a:ln>
                <a:noFill/>
              </a:ln>
              <a:solidFill>
                <a:srgbClr val="000000"/>
              </a:solidFill>
              <a:effectLst/>
              <a:uLnTx/>
              <a:uFillTx/>
            </a:endParaRPr>
          </a:p>
        </p:txBody>
      </p:sp>
    </p:spTree>
    <p:extLst>
      <p:ext uri="{BB962C8B-B14F-4D97-AF65-F5344CB8AC3E}">
        <p14:creationId xmlns:p14="http://schemas.microsoft.com/office/powerpoint/2010/main" val="3113315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52400" y="2204864"/>
            <a:ext cx="8884096" cy="4570069"/>
          </a:xfrm>
          <a:prstGeom prst="rect">
            <a:avLst/>
          </a:prstGeom>
          <a:solidFill>
            <a:schemeClr val="bg1"/>
          </a:solidFill>
        </p:spPr>
        <p:txBody>
          <a:bodyPr>
            <a:noAutofit/>
          </a:bodyPr>
          <a:lstStyle>
            <a:lvl1pPr marL="0" indent="0" algn="l" defTabSz="914400" rtl="0" eaLnBrk="1" latinLnBrk="0" hangingPunct="1">
              <a:spcBef>
                <a:spcPts val="0"/>
              </a:spcBef>
              <a:buFont typeface="Arial" pitchFamily="34" charset="0"/>
              <a:buNone/>
              <a:defRPr sz="1600" kern="1200">
                <a:solidFill>
                  <a:schemeClr val="tx1"/>
                </a:solidFill>
                <a:latin typeface="Verdana" pitchFamily="34" charset="0"/>
                <a:ea typeface="Verdana" pitchFamily="34" charset="0"/>
                <a:cs typeface="Verdana" pitchFamily="34" charset="0"/>
              </a:defRPr>
            </a:lvl1pPr>
            <a:lvl2pPr marL="360363"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712788" indent="-358775"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74738" indent="-360363" algn="l" defTabSz="914400" rtl="0" eaLnBrk="1" latinLnBrk="0" hangingPunct="1">
              <a:spcBef>
                <a:spcPts val="6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75" indent="-1793875">
              <a:spcBef>
                <a:spcPts val="1200"/>
              </a:spcBef>
            </a:pPr>
            <a:endParaRPr lang="en-US" b="1" dirty="0">
              <a:solidFill>
                <a:srgbClr val="000000"/>
              </a:solidFill>
            </a:endParaRPr>
          </a:p>
          <a:p>
            <a:pPr marL="1793875" indent="-1793875">
              <a:spcBef>
                <a:spcPts val="1200"/>
              </a:spcBef>
            </a:pPr>
            <a:endParaRPr lang="en-US" b="1" dirty="0">
              <a:solidFill>
                <a:srgbClr val="000000"/>
              </a:solidFill>
            </a:endParaRPr>
          </a:p>
          <a:p>
            <a:pPr marL="1793875" indent="-1793875">
              <a:spcBef>
                <a:spcPts val="1200"/>
              </a:spcBef>
            </a:pPr>
            <a:r>
              <a:rPr lang="en-US" b="1" dirty="0">
                <a:solidFill>
                  <a:srgbClr val="000000"/>
                </a:solidFill>
              </a:rPr>
              <a:t>	</a:t>
            </a:r>
          </a:p>
          <a:p>
            <a:pPr marL="1793875" indent="-1793875">
              <a:spcBef>
                <a:spcPts val="1200"/>
              </a:spcBef>
            </a:pPr>
            <a:r>
              <a:rPr lang="en-US" dirty="0">
                <a:solidFill>
                  <a:srgbClr val="000000"/>
                </a:solidFill>
              </a:rPr>
              <a:t>	</a:t>
            </a:r>
            <a:endParaRPr kumimoji="0" lang="en-US" sz="1600" i="0" strike="noStrike" kern="1200" cap="none" spc="0" normalizeH="0" baseline="0" noProof="0" dirty="0">
              <a:ln>
                <a:noFill/>
              </a:ln>
              <a:solidFill>
                <a:srgbClr val="000000"/>
              </a:solidFill>
              <a:effectLst/>
              <a:uLnTx/>
              <a:uFillTx/>
            </a:endParaRPr>
          </a:p>
          <a:p>
            <a:pPr marL="1793875" indent="-1793875">
              <a:spcBef>
                <a:spcPts val="1200"/>
              </a:spcBef>
              <a:defRPr/>
            </a:pPr>
            <a:r>
              <a:rPr lang="en-US" b="1" dirty="0">
                <a:solidFill>
                  <a:srgbClr val="000000"/>
                </a:solidFill>
              </a:rPr>
              <a:t>	</a:t>
            </a:r>
            <a:endParaRPr lang="en-US" dirty="0">
              <a:solidFill>
                <a:srgbClr val="000000"/>
              </a:solidFill>
            </a:endParaRPr>
          </a:p>
          <a:p>
            <a:pPr marL="1793875" lvl="0" indent="-1793875">
              <a:spcBef>
                <a:spcPts val="1200"/>
              </a:spcBef>
              <a:defRPr/>
            </a:pPr>
            <a:r>
              <a:rPr kumimoji="0" lang="fr-CH" sz="1600" i="0" strike="noStrike" kern="1200" cap="none" spc="0" normalizeH="0" baseline="0" noProof="0" dirty="0">
                <a:ln>
                  <a:noFill/>
                </a:ln>
                <a:solidFill>
                  <a:srgbClr val="000000"/>
                </a:solidFill>
                <a:effectLst/>
                <a:uLnTx/>
                <a:uFillTx/>
              </a:rPr>
              <a:t>	</a:t>
            </a:r>
            <a:endParaRPr kumimoji="0" lang="en-US" sz="1600" i="0" strike="noStrike" kern="1200" cap="none" spc="0" normalizeH="0" baseline="0" dirty="0">
              <a:ln>
                <a:noFill/>
              </a:ln>
              <a:solidFill>
                <a:srgbClr val="000000"/>
              </a:solidFill>
              <a:effectLst/>
              <a:uLnTx/>
              <a:uFillTx/>
            </a:endParaRPr>
          </a:p>
        </p:txBody>
      </p:sp>
      <p:sp>
        <p:nvSpPr>
          <p:cNvPr id="7" name="Rectangle 6"/>
          <p:cNvSpPr/>
          <p:nvPr/>
        </p:nvSpPr>
        <p:spPr>
          <a:xfrm>
            <a:off x="152400" y="1600200"/>
            <a:ext cx="8382000" cy="400110"/>
          </a:xfrm>
          <a:prstGeom prst="rect">
            <a:avLst/>
          </a:prstGeom>
        </p:spPr>
        <p:txBody>
          <a:bodyPr wrap="square">
            <a:spAutoFit/>
          </a:bodyPr>
          <a:lstStyle/>
          <a:p>
            <a:pPr marL="0" marR="0" lvl="0" indent="0" algn="l" defTabSz="741363" rtl="0" eaLnBrk="1" fontAlgn="auto" latinLnBrk="0" hangingPunct="1">
              <a:lnSpc>
                <a:spcPct val="100000"/>
              </a:lnSpc>
              <a:spcBef>
                <a:spcPts val="0"/>
              </a:spcBef>
              <a:spcAft>
                <a:spcPts val="0"/>
              </a:spcAft>
              <a:buClrTx/>
              <a:buSzTx/>
              <a:buFontTx/>
              <a:buNone/>
              <a:tabLst>
                <a:tab pos="690563" algn="l"/>
              </a:tabLst>
              <a:defRPr/>
            </a:pPr>
            <a:r>
              <a:rPr lang="en-GB" sz="2000" b="1" dirty="0">
                <a:latin typeface="Verdana" pitchFamily="34" charset="0"/>
                <a:ea typeface="Verdana" pitchFamily="34" charset="0"/>
                <a:cs typeface="Verdana" pitchFamily="34" charset="0"/>
              </a:rPr>
              <a:t>Fields to be completed </a:t>
            </a:r>
            <a:endParaRPr kumimoji="0" lang="en-US" sz="2000" b="1" i="0" u="none" strike="noStrike" kern="1200" cap="none" spc="0" normalizeH="0" baseline="0" noProof="0" dirty="0">
              <a:ln>
                <a:noFill/>
              </a:ln>
              <a:effectLst/>
              <a:uLnTx/>
              <a:uFillTx/>
              <a:latin typeface="Verdana" pitchFamily="34" charset="0"/>
              <a:ea typeface="Verdana" pitchFamily="34" charset="0"/>
              <a:cs typeface="Verdana"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479686681"/>
              </p:ext>
            </p:extLst>
          </p:nvPr>
        </p:nvGraphicFramePr>
        <p:xfrm>
          <a:off x="251520" y="2492896"/>
          <a:ext cx="8568952" cy="333756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1073892628"/>
                    </a:ext>
                  </a:extLst>
                </a:gridCol>
                <a:gridCol w="4680520">
                  <a:extLst>
                    <a:ext uri="{9D8B030D-6E8A-4147-A177-3AD203B41FA5}">
                      <a16:colId xmlns:a16="http://schemas.microsoft.com/office/drawing/2014/main" val="1049601253"/>
                    </a:ext>
                  </a:extLst>
                </a:gridCol>
              </a:tblGrid>
              <a:tr h="370840">
                <a:tc>
                  <a:txBody>
                    <a:bodyPr/>
                    <a:lstStyle/>
                    <a:p>
                      <a:r>
                        <a:rPr lang="fr-CH" dirty="0"/>
                        <a:t>Name of the </a:t>
                      </a:r>
                      <a:r>
                        <a:rPr lang="fr-CH" dirty="0" err="1"/>
                        <a:t>field</a:t>
                      </a:r>
                      <a:endParaRPr lang="en-US" dirty="0"/>
                    </a:p>
                  </a:txBody>
                  <a:tcPr/>
                </a:tc>
                <a:tc>
                  <a:txBody>
                    <a:bodyPr/>
                    <a:lstStyle/>
                    <a:p>
                      <a:r>
                        <a:rPr lang="fr-CH" dirty="0"/>
                        <a:t>Reference</a:t>
                      </a:r>
                      <a:r>
                        <a:rPr lang="fr-CH" baseline="0" dirty="0"/>
                        <a:t> in Convention and Regulations</a:t>
                      </a:r>
                      <a:endParaRPr lang="en-US" dirty="0"/>
                    </a:p>
                  </a:txBody>
                  <a:tcPr/>
                </a:tc>
                <a:extLst>
                  <a:ext uri="{0D108BD9-81ED-4DB2-BD59-A6C34878D82A}">
                    <a16:rowId xmlns:a16="http://schemas.microsoft.com/office/drawing/2014/main" val="1246822269"/>
                  </a:ext>
                </a:extLst>
              </a:tr>
              <a:tr h="370840">
                <a:tc>
                  <a:txBody>
                    <a:bodyPr/>
                    <a:lstStyle/>
                    <a:p>
                      <a:r>
                        <a:rPr lang="en-US" b="0" dirty="0">
                          <a:solidFill>
                            <a:srgbClr val="000000"/>
                          </a:solidFill>
                        </a:rPr>
                        <a:t>Country</a:t>
                      </a:r>
                      <a:endParaRPr lang="en-US" b="0" dirty="0"/>
                    </a:p>
                  </a:txBody>
                  <a:tcPr/>
                </a:tc>
                <a:tc>
                  <a:txBody>
                    <a:bodyPr/>
                    <a:lstStyle/>
                    <a:p>
                      <a:r>
                        <a:rPr lang="fr-CH" dirty="0"/>
                        <a:t>Art.28bis</a:t>
                      </a:r>
                      <a:r>
                        <a:rPr lang="fr-CH" baseline="0" dirty="0"/>
                        <a:t> of Convention</a:t>
                      </a:r>
                      <a:endParaRPr lang="en-US" dirty="0"/>
                    </a:p>
                  </a:txBody>
                  <a:tcPr/>
                </a:tc>
                <a:extLst>
                  <a:ext uri="{0D108BD9-81ED-4DB2-BD59-A6C34878D82A}">
                    <a16:rowId xmlns:a16="http://schemas.microsoft.com/office/drawing/2014/main" val="3669777240"/>
                  </a:ext>
                </a:extLst>
              </a:tr>
              <a:tr h="370840">
                <a:tc>
                  <a:txBody>
                    <a:bodyPr/>
                    <a:lstStyle/>
                    <a:p>
                      <a:r>
                        <a:rPr lang="en-US" b="0" dirty="0">
                          <a:solidFill>
                            <a:srgbClr val="000000"/>
                          </a:solidFill>
                        </a:rPr>
                        <a:t>Registration</a:t>
                      </a:r>
                      <a:endParaRPr lang="en-US" b="0" dirty="0"/>
                    </a:p>
                  </a:txBody>
                  <a:tcPr/>
                </a:tc>
                <a:tc>
                  <a:txBody>
                    <a:bodyPr/>
                    <a:lstStyle/>
                    <a:p>
                      <a:r>
                        <a:rPr lang="en-US" dirty="0">
                          <a:solidFill>
                            <a:srgbClr val="000000"/>
                          </a:solidFill>
                        </a:rPr>
                        <a:t>Art.18-101.2 of Convention Regulations</a:t>
                      </a:r>
                      <a:endParaRPr lang="en-US" dirty="0"/>
                    </a:p>
                  </a:txBody>
                  <a:tcPr/>
                </a:tc>
                <a:extLst>
                  <a:ext uri="{0D108BD9-81ED-4DB2-BD59-A6C34878D82A}">
                    <a16:rowId xmlns:a16="http://schemas.microsoft.com/office/drawing/2014/main" val="1266673610"/>
                  </a:ext>
                </a:extLst>
              </a:tr>
              <a:tr h="370840">
                <a:tc>
                  <a:txBody>
                    <a:bodyPr/>
                    <a:lstStyle/>
                    <a:p>
                      <a:r>
                        <a:rPr lang="en-US" b="0" dirty="0">
                          <a:solidFill>
                            <a:srgbClr val="000000"/>
                          </a:solidFill>
                        </a:rPr>
                        <a:t>Insurance</a:t>
                      </a:r>
                      <a:endParaRPr lang="en-US" b="0" dirty="0"/>
                    </a:p>
                  </a:txBody>
                  <a:tcPr/>
                </a:tc>
                <a:tc>
                  <a:txBody>
                    <a:bodyPr/>
                    <a:lstStyle/>
                    <a:p>
                      <a:r>
                        <a:rPr lang="en-US" dirty="0">
                          <a:solidFill>
                            <a:srgbClr val="000000"/>
                          </a:solidFill>
                        </a:rPr>
                        <a:t>Art.18-001.3.1.3 of Convention Regulations</a:t>
                      </a:r>
                      <a:endParaRPr lang="en-US" dirty="0"/>
                    </a:p>
                  </a:txBody>
                  <a:tcPr/>
                </a:tc>
                <a:extLst>
                  <a:ext uri="{0D108BD9-81ED-4DB2-BD59-A6C34878D82A}">
                    <a16:rowId xmlns:a16="http://schemas.microsoft.com/office/drawing/2014/main" val="2728566774"/>
                  </a:ext>
                </a:extLst>
              </a:tr>
              <a:tr h="370840">
                <a:tc>
                  <a:txBody>
                    <a:bodyPr/>
                    <a:lstStyle/>
                    <a:p>
                      <a:r>
                        <a:rPr kumimoji="0" lang="fr-CH" sz="1800" b="0" i="0" strike="noStrike" kern="1200" cap="none" spc="0" normalizeH="0" baseline="0" noProof="0" dirty="0" err="1">
                          <a:ln>
                            <a:noFill/>
                          </a:ln>
                          <a:solidFill>
                            <a:srgbClr val="000000"/>
                          </a:solidFill>
                          <a:effectLst/>
                          <a:uLnTx/>
                          <a:uFillTx/>
                        </a:rPr>
                        <a:t>Tracking</a:t>
                      </a:r>
                      <a:endParaRPr lang="en-US" b="0" dirty="0"/>
                    </a:p>
                  </a:txBody>
                  <a:tcPr/>
                </a:tc>
                <a:tc>
                  <a:txBody>
                    <a:bodyPr/>
                    <a:lstStyle/>
                    <a:p>
                      <a:r>
                        <a:rPr lang="fr-CH" dirty="0"/>
                        <a:t>Art.18-101.2 of Convention</a:t>
                      </a:r>
                      <a:r>
                        <a:rPr lang="fr-CH" baseline="0" dirty="0"/>
                        <a:t> Regulations</a:t>
                      </a:r>
                      <a:endParaRPr lang="en-US" dirty="0"/>
                    </a:p>
                  </a:txBody>
                  <a:tcPr/>
                </a:tc>
                <a:extLst>
                  <a:ext uri="{0D108BD9-81ED-4DB2-BD59-A6C34878D82A}">
                    <a16:rowId xmlns:a16="http://schemas.microsoft.com/office/drawing/2014/main" val="2842192322"/>
                  </a:ext>
                </a:extLst>
              </a:tr>
              <a:tr h="370840">
                <a:tc>
                  <a:txBody>
                    <a:bodyPr/>
                    <a:lstStyle/>
                    <a:p>
                      <a:r>
                        <a:rPr lang="fr-CH" b="0" dirty="0" err="1"/>
                        <a:t>Amount</a:t>
                      </a:r>
                      <a:endParaRPr lang="en-US" b="0" dirty="0"/>
                    </a:p>
                  </a:txBody>
                  <a:tcPr/>
                </a:tc>
                <a:tc>
                  <a:txBody>
                    <a:bodyPr/>
                    <a:lstStyle/>
                    <a:p>
                      <a:r>
                        <a:rPr lang="fr-CH" dirty="0"/>
                        <a:t>Art.28bis.1.2.4 of Convention Regulations</a:t>
                      </a:r>
                      <a:endParaRPr lang="en-US" dirty="0"/>
                    </a:p>
                  </a:txBody>
                  <a:tcPr/>
                </a:tc>
                <a:extLst>
                  <a:ext uri="{0D108BD9-81ED-4DB2-BD59-A6C34878D82A}">
                    <a16:rowId xmlns:a16="http://schemas.microsoft.com/office/drawing/2014/main" val="519214251"/>
                  </a:ext>
                </a:extLst>
              </a:tr>
              <a:tr h="370840">
                <a:tc>
                  <a:txBody>
                    <a:bodyPr/>
                    <a:lstStyle/>
                    <a:p>
                      <a:r>
                        <a:rPr lang="fr-CH" b="0" dirty="0"/>
                        <a:t>Self-</a:t>
                      </a:r>
                      <a:r>
                        <a:rPr lang="fr-CH" b="0" dirty="0" err="1"/>
                        <a:t>declared</a:t>
                      </a:r>
                      <a:r>
                        <a:rPr lang="fr-CH" b="0" baseline="0" dirty="0"/>
                        <a:t> rates per item and per kg</a:t>
                      </a:r>
                      <a:endParaRPr lang="en-US" b="0" dirty="0"/>
                    </a:p>
                  </a:txBody>
                  <a:tcPr/>
                </a:tc>
                <a:tc>
                  <a:txBody>
                    <a:bodyPr/>
                    <a:lstStyle/>
                    <a:p>
                      <a:r>
                        <a:rPr lang="fr-CH" dirty="0"/>
                        <a:t>Art.28bis.1.2 of Convention</a:t>
                      </a:r>
                      <a:endParaRPr lang="en-US" dirty="0"/>
                    </a:p>
                  </a:txBody>
                  <a:tcPr/>
                </a:tc>
                <a:extLst>
                  <a:ext uri="{0D108BD9-81ED-4DB2-BD59-A6C34878D82A}">
                    <a16:rowId xmlns:a16="http://schemas.microsoft.com/office/drawing/2014/main" val="3330837092"/>
                  </a:ext>
                </a:extLst>
              </a:tr>
              <a:tr h="370840">
                <a:tc>
                  <a:txBody>
                    <a:bodyPr/>
                    <a:lstStyle/>
                    <a:p>
                      <a:r>
                        <a:rPr lang="fr-CH" b="0" dirty="0" err="1"/>
                        <a:t>Domestic</a:t>
                      </a:r>
                      <a:r>
                        <a:rPr lang="fr-CH" b="0" dirty="0"/>
                        <a:t> rate</a:t>
                      </a:r>
                      <a:endParaRPr lang="en-US" b="0" dirty="0"/>
                    </a:p>
                  </a:txBody>
                  <a:tcPr/>
                </a:tc>
                <a:tc>
                  <a:txBody>
                    <a:bodyPr/>
                    <a:lstStyle/>
                    <a:p>
                      <a:r>
                        <a:rPr lang="fr-CH" dirty="0"/>
                        <a:t>Art.28bis.1.2 of Convention</a:t>
                      </a:r>
                      <a:endParaRPr lang="en-US" dirty="0"/>
                    </a:p>
                  </a:txBody>
                  <a:tcPr/>
                </a:tc>
                <a:extLst>
                  <a:ext uri="{0D108BD9-81ED-4DB2-BD59-A6C34878D82A}">
                    <a16:rowId xmlns:a16="http://schemas.microsoft.com/office/drawing/2014/main" val="1946192422"/>
                  </a:ext>
                </a:extLst>
              </a:tr>
              <a:tr h="370840">
                <a:tc>
                  <a:txBody>
                    <a:bodyPr/>
                    <a:lstStyle/>
                    <a:p>
                      <a:r>
                        <a:rPr lang="fr-CH" b="0" dirty="0"/>
                        <a:t>VAT</a:t>
                      </a:r>
                      <a:endParaRPr lang="en-US" b="0" dirty="0"/>
                    </a:p>
                  </a:txBody>
                  <a:tcPr/>
                </a:tc>
                <a:tc>
                  <a:txBody>
                    <a:bodyPr/>
                    <a:lstStyle/>
                    <a:p>
                      <a:r>
                        <a:rPr lang="fr-CH" dirty="0"/>
                        <a:t>Art.28bis.1.2 of Convention</a:t>
                      </a:r>
                      <a:endParaRPr lang="en-US" dirty="0"/>
                    </a:p>
                  </a:txBody>
                  <a:tcPr/>
                </a:tc>
                <a:extLst>
                  <a:ext uri="{0D108BD9-81ED-4DB2-BD59-A6C34878D82A}">
                    <a16:rowId xmlns:a16="http://schemas.microsoft.com/office/drawing/2014/main" val="2867710967"/>
                  </a:ext>
                </a:extLst>
              </a:tr>
            </a:tbl>
          </a:graphicData>
        </a:graphic>
      </p:graphicFrame>
    </p:spTree>
    <p:extLst>
      <p:ext uri="{BB962C8B-B14F-4D97-AF65-F5344CB8AC3E}">
        <p14:creationId xmlns:p14="http://schemas.microsoft.com/office/powerpoint/2010/main" val="128962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ChangeAspect="1" noChangeArrowheads="1"/>
          </p:cNvSpPr>
          <p:nvPr/>
        </p:nvSpPr>
        <p:spPr bwMode="auto">
          <a:xfrm>
            <a:off x="323528" y="1556792"/>
            <a:ext cx="8568952" cy="530120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85725">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
                <a:srgbClr val="00509E"/>
              </a:buClr>
              <a:buSzTx/>
              <a:buFontTx/>
              <a:buNone/>
              <a:tabLst/>
              <a:defRPr/>
            </a:pPr>
            <a:r>
              <a:rPr kumimoji="0" lang="en-GB" altLang="fr-FR" sz="15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Mandate</a:t>
            </a:r>
          </a:p>
          <a:p>
            <a:pPr marL="0" algn="just">
              <a:lnSpc>
                <a:spcPct val="120000"/>
              </a:lnSpc>
              <a:spcBef>
                <a:spcPts val="1200"/>
              </a:spcBef>
            </a:pPr>
            <a:r>
              <a:rPr lang="en-GB" sz="1500" dirty="0">
                <a:latin typeface="Verdana" panose="020B0604030504040204" pitchFamily="34" charset="0"/>
                <a:ea typeface="Verdana" panose="020B0604030504040204" pitchFamily="34" charset="0"/>
                <a:cs typeface="Verdana" panose="020B0604030504040204" pitchFamily="34" charset="0"/>
              </a:rPr>
              <a:t>Annex 24 of Resolution C 24/2016 instructed the CA and POC to develop and implement the Integrated Remuneration Plan (IRP), which is focused on the rationalization, harmonization and integration of the UPU remuneration systems </a:t>
            </a:r>
          </a:p>
          <a:p>
            <a:pPr marL="0" marR="0" lvl="0" indent="0" algn="l" defTabSz="914400" rtl="0" eaLnBrk="1" fontAlgn="auto" latinLnBrk="0" hangingPunct="1">
              <a:lnSpc>
                <a:spcPts val="1200"/>
              </a:lnSpc>
              <a:spcBef>
                <a:spcPts val="1800"/>
              </a:spcBef>
              <a:spcAft>
                <a:spcPts val="0"/>
              </a:spcAft>
              <a:buClr>
                <a:srgbClr val="00509E"/>
              </a:buClr>
              <a:buSzTx/>
              <a:buFontTx/>
              <a:buNone/>
              <a:tabLst/>
              <a:defRPr/>
            </a:pPr>
            <a:r>
              <a:rPr kumimoji="0" lang="en-GB" altLang="fr-FR" sz="15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Objectives </a:t>
            </a:r>
          </a:p>
          <a:p>
            <a:pPr marL="444500" marR="0" lvl="0" indent="-355600" algn="l" defTabSz="914400" rtl="0" eaLnBrk="1" fontAlgn="auto" latinLnBrk="0" hangingPunct="1">
              <a:lnSpc>
                <a:spcPct val="100000"/>
              </a:lnSpc>
              <a:spcBef>
                <a:spcPts val="600"/>
              </a:spcBef>
              <a:spcAft>
                <a:spcPts val="0"/>
              </a:spcAft>
              <a:buClr>
                <a:srgbClr val="00509E"/>
              </a:buClr>
              <a:buSzTx/>
              <a:buFontTx/>
              <a:buNone/>
              <a:tabLst/>
              <a:defRPr/>
            </a:pPr>
            <a:r>
              <a:rPr kumimoji="0" lang="en-GB" alt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 	Modernize, rationalize and integrate the UPU remuneration systems</a:t>
            </a:r>
          </a:p>
          <a:p>
            <a:pPr marL="896938" marR="0" lvl="0" indent="-35877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GB"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Terminal Dues, Inward Land Rates, EMS developed independently from each other over time. </a:t>
            </a:r>
          </a:p>
          <a:p>
            <a:pPr marL="896938" marR="0" lvl="0" indent="-35877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GB"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Comparative study identified gaps and inconsistencies between the remuneration systems</a:t>
            </a:r>
          </a:p>
          <a:p>
            <a:pPr marL="896938" marR="0" lvl="0" indent="-35877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GB"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Alignment and rationalization of the remuneration systems </a:t>
            </a:r>
            <a:r>
              <a:rPr lang="en-GB" altLang="fr-FR" sz="1500" dirty="0">
                <a:solidFill>
                  <a:prstClr val="black"/>
                </a:solidFill>
                <a:latin typeface="Verdana" pitchFamily="34" charset="0"/>
                <a:ea typeface="Verdana" pitchFamily="34" charset="0"/>
                <a:cs typeface="Verdana" pitchFamily="34" charset="0"/>
              </a:rPr>
              <a:t>required</a:t>
            </a:r>
            <a:endParaRPr kumimoji="0" lang="en-GB"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896938" marR="0" lvl="0" indent="-35877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GB"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Future proposals guided by the integrated remuneration principles approved by the 2016 Congress</a:t>
            </a:r>
          </a:p>
          <a:p>
            <a:pPr marL="444500" marR="0" lvl="0" indent="-355600" algn="l" defTabSz="914400" rtl="0" eaLnBrk="1" fontAlgn="auto" latinLnBrk="0" hangingPunct="1">
              <a:lnSpc>
                <a:spcPct val="100000"/>
              </a:lnSpc>
              <a:spcBef>
                <a:spcPts val="1800"/>
              </a:spcBef>
              <a:spcAft>
                <a:spcPts val="0"/>
              </a:spcAft>
              <a:buClr>
                <a:srgbClr val="00509E"/>
              </a:buClr>
              <a:buSzTx/>
              <a:buFontTx/>
              <a:buNone/>
              <a:tabLst/>
              <a:defRPr/>
            </a:pPr>
            <a:r>
              <a:rPr kumimoji="0" lang="en-GB"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 	Provide</a:t>
            </a:r>
            <a:r>
              <a:rPr kumimoji="0" lang="en-GB" altLang="fr-FR" sz="1500" b="0" i="0" u="none" strike="noStrike" kern="1200" cap="none" spc="0" normalizeH="0" noProof="0" dirty="0">
                <a:ln>
                  <a:noFill/>
                </a:ln>
                <a:solidFill>
                  <a:prstClr val="black"/>
                </a:solidFill>
                <a:effectLst/>
                <a:uLnTx/>
                <a:uFillTx/>
                <a:latin typeface="Verdana" pitchFamily="34" charset="0"/>
                <a:ea typeface="Verdana" pitchFamily="34" charset="0"/>
                <a:cs typeface="Verdana" pitchFamily="34" charset="0"/>
              </a:rPr>
              <a:t> for remuneration for all services in the UPU product portfolio and r</a:t>
            </a:r>
            <a:r>
              <a:rPr kumimoji="0" lang="en-GB"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espond to (future) changes to the product portfolio</a:t>
            </a:r>
          </a:p>
          <a:p>
            <a:pPr marL="896938" marR="0" lvl="0" indent="-35242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altLang="fr-FR" sz="1500" dirty="0">
                <a:solidFill>
                  <a:prstClr val="black"/>
                </a:solidFill>
                <a:latin typeface="Verdana" pitchFamily="34" charset="0"/>
                <a:ea typeface="Verdana" pitchFamily="34" charset="0"/>
                <a:cs typeface="Verdana" pitchFamily="34" charset="0"/>
              </a:rPr>
              <a:t>Update to </a:t>
            </a:r>
            <a:r>
              <a:rPr kumimoji="0" lang="en-US"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UPU portfolio of physical products (IPP) to 2020 Congress </a:t>
            </a:r>
            <a:endParaRPr kumimoji="0" lang="en-GB"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896938" marR="0" lvl="0" indent="-35242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altLang="fr-FR" sz="1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IRP and IRS proposals support the implementation of the IPP</a:t>
            </a:r>
          </a:p>
        </p:txBody>
      </p:sp>
    </p:spTree>
    <p:extLst>
      <p:ext uri="{BB962C8B-B14F-4D97-AF65-F5344CB8AC3E}">
        <p14:creationId xmlns:p14="http://schemas.microsoft.com/office/powerpoint/2010/main" val="3013098758"/>
      </p:ext>
    </p:extLst>
  </p:cSld>
  <p:clrMapOvr>
    <a:masterClrMapping/>
  </p:clrMapOvr>
</p:sld>
</file>

<file path=ppt/theme/theme1.xml><?xml version="1.0" encoding="utf-8"?>
<a:theme xmlns:a="http://schemas.openxmlformats.org/drawingml/2006/main" name="EN PowerPoint presentation">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D7E3B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44546A"/>
    </a:accent1>
    <a:accent2>
      <a:srgbClr val="C000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8479</TotalTime>
  <Words>11171</Words>
  <Application>Microsoft Office PowerPoint</Application>
  <PresentationFormat>On-screen Show (4:3)</PresentationFormat>
  <Paragraphs>1173</Paragraphs>
  <Slides>81</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Calibri</vt:lpstr>
      <vt:lpstr>Symbol</vt:lpstr>
      <vt:lpstr>Times New Roman</vt:lpstr>
      <vt:lpstr>Verdana</vt:lpstr>
      <vt:lpstr>Wingdings</vt:lpstr>
      <vt:lpstr>EN PowerPoint presentation</vt:lpstr>
      <vt:lpstr>Regional Round Table on Remuneration  PAPU (Arusha, Tanzania) - 21 to 23 January 2020</vt:lpstr>
      <vt:lpstr>2. Opening remarks and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Integrated Product Plan for 2021        to 2024</vt:lpstr>
      <vt:lpstr>Contents</vt:lpstr>
      <vt:lpstr>1. Introduction</vt:lpstr>
      <vt:lpstr>2. Why do we need the Integrated Product Plan (IPP)?</vt:lpstr>
      <vt:lpstr>3. What is the aim of the IPP?</vt:lpstr>
      <vt:lpstr>4.  Structure of the draft IPP for 2021 to 2024</vt:lpstr>
      <vt:lpstr>5.  market trends</vt:lpstr>
      <vt:lpstr>6. IPP recommendations – derived from market trends </vt:lpstr>
      <vt:lpstr>6. IPP recommendations – derived from market trends </vt:lpstr>
      <vt:lpstr>6. IPP recommendations – derived from IPP review </vt:lpstr>
      <vt:lpstr>6. IPP recommendations – derived from EAD requirements </vt:lpstr>
      <vt:lpstr>7. IPP proposal of a general nature </vt:lpstr>
      <vt:lpstr>8. IPP-related proposals to amend the Convention</vt:lpstr>
      <vt:lpstr>9. Draft IPP for 2021 to 2024 – Next steps</vt:lpstr>
      <vt:lpstr>PowerPoint Presentation</vt:lpstr>
      <vt:lpstr>4. UPU remuneration in the current cycle</vt:lpstr>
      <vt:lpstr>4.1 Overview UPU remuneration systems 2018-2021</vt:lpstr>
      <vt:lpstr>Overview UPU remuneration systems 2018-2021</vt:lpstr>
      <vt:lpstr>Overview UPU remuneration systems 2018-2021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4.2 Outcomes Third Extraordinary Congress on the review of E format remuneration</vt:lpstr>
      <vt:lpstr>PowerPoint Presentation</vt:lpstr>
      <vt:lpstr>PowerPoint Presentation</vt:lpstr>
      <vt:lpstr>PowerPoint Presentation</vt:lpstr>
      <vt:lpstr>4.3 Implementation of E format remuneration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4.4 Further work on the implementation of E format remuneration  </vt:lpstr>
      <vt:lpstr>PowerPoint Presentation</vt:lpstr>
      <vt:lpstr>PowerPoint Presentation</vt:lpstr>
      <vt:lpstr>4.5 Rate calculation tool – Examples of calculation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THEVOZ holly</dc:creator>
  <cp:lastModifiedBy>workshop</cp:lastModifiedBy>
  <cp:revision>590</cp:revision>
  <cp:lastPrinted>2020-01-17T16:32:35Z</cp:lastPrinted>
  <dcterms:created xsi:type="dcterms:W3CDTF">2017-10-12T08:42:26Z</dcterms:created>
  <dcterms:modified xsi:type="dcterms:W3CDTF">2020-01-21T06:38:23Z</dcterms:modified>
</cp:coreProperties>
</file>